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1" r:id="rId5"/>
    <p:sldId id="265" r:id="rId6"/>
    <p:sldId id="260" r:id="rId7"/>
    <p:sldId id="256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32" autoAdjust="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80416565736775E-2"/>
          <c:y val="8.9660042429404868E-2"/>
          <c:w val="0.70139975339716354"/>
          <c:h val="0.888795048413424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explosion val="30"/>
          <c:dLbls>
            <c:dLbl>
              <c:idx val="1"/>
              <c:layout>
                <c:manualLayout>
                  <c:x val="1.5435955658843006E-2"/>
                  <c:y val="0.2045203789717298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6EB-42AC-B60E-99A3ECC08E6E}"/>
                </c:ext>
              </c:extLst>
            </c:dLbl>
            <c:dLbl>
              <c:idx val="4"/>
              <c:layout>
                <c:manualLayout>
                  <c:x val="-2.4126759139694861E-2"/>
                  <c:y val="-0.1307864306263158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EB-42AC-B60E-99A3ECC08E6E}"/>
                </c:ext>
              </c:extLst>
            </c:dLbl>
            <c:dLbl>
              <c:idx val="5"/>
              <c:layout>
                <c:manualLayout>
                  <c:x val="-5.5720015626679005E-2"/>
                  <c:y val="-7.114619662171935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6EB-42AC-B60E-99A3ECC08E6E}"/>
                </c:ext>
              </c:extLst>
            </c:dLbl>
            <c:dLbl>
              <c:idx val="6"/>
              <c:layout>
                <c:manualLayout>
                  <c:x val="-4.7187892146774178E-2"/>
                  <c:y val="-7.42611015573520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90533110164441"/>
                      <c:h val="4.05670914964401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6EB-42AC-B60E-99A3ECC08E6E}"/>
                </c:ext>
              </c:extLst>
            </c:dLbl>
            <c:dLbl>
              <c:idx val="7"/>
              <c:layout>
                <c:manualLayout>
                  <c:x val="-2.8058813137338112E-2"/>
                  <c:y val="-0.172678637437521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B2-4E5A-AE52-2F8FA072BAB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20.9</c:v>
                </c:pt>
                <c:pt idx="1">
                  <c:v>0.9</c:v>
                </c:pt>
                <c:pt idx="2">
                  <c:v>0.9</c:v>
                </c:pt>
                <c:pt idx="3">
                  <c:v>4.7</c:v>
                </c:pt>
                <c:pt idx="4">
                  <c:v>4.5</c:v>
                </c:pt>
                <c:pt idx="5">
                  <c:v>2.2000000000000002</c:v>
                </c:pt>
                <c:pt idx="6">
                  <c:v>3.4</c:v>
                </c:pt>
                <c:pt idx="7">
                  <c:v>1</c:v>
                </c:pt>
                <c:pt idx="8">
                  <c:v>0.3</c:v>
                </c:pt>
                <c:pt idx="9">
                  <c:v>3</c:v>
                </c:pt>
                <c:pt idx="1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EB-42AC-B60E-99A3ECC08E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48.604651162790695</c:v>
                </c:pt>
                <c:pt idx="1">
                  <c:v>2.0930232558139537</c:v>
                </c:pt>
                <c:pt idx="2">
                  <c:v>2.0930232558139537</c:v>
                </c:pt>
                <c:pt idx="3">
                  <c:v>10.930232558139535</c:v>
                </c:pt>
                <c:pt idx="4">
                  <c:v>10.465116279069768</c:v>
                </c:pt>
                <c:pt idx="5">
                  <c:v>5.1162790697674421</c:v>
                </c:pt>
                <c:pt idx="6">
                  <c:v>7.9069767441860463</c:v>
                </c:pt>
                <c:pt idx="7">
                  <c:v>2.3255813953488373</c:v>
                </c:pt>
                <c:pt idx="8">
                  <c:v>0.69767441860465118</c:v>
                </c:pt>
                <c:pt idx="9">
                  <c:v>6.9767441860465116</c:v>
                </c:pt>
                <c:pt idx="10">
                  <c:v>2.7906976744186047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EB-42AC-B60E-99A3ECC08E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809160093322967"/>
          <c:y val="1.4019382461777752E-2"/>
          <c:w val="0.26190839906677038"/>
          <c:h val="0.9667515575192500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973785898313432"/>
          <c:y val="3.6808224373975711E-3"/>
          <c:w val="0.39067209378169443"/>
          <c:h val="0.9198211205816890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EB9-4083-83A2-B35DDC799C61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EB9-4083-83A2-B35DDC799C61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EB9-4083-83A2-B35DDC799C61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EB9-4083-83A2-B35DDC799C61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EB9-4083-83A2-B35DDC799C61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EB9-4083-83A2-B35DDC799C61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EB9-4083-83A2-B35DDC799C61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EB9-4083-83A2-B35DDC799C61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EB9-4083-83A2-B35DDC799C61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EB9-4083-83A2-B35DDC799C61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EB9-4083-83A2-B35DDC799C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96</c:v>
                </c:pt>
                <c:pt idx="1">
                  <c:v>96.5</c:v>
                </c:pt>
                <c:pt idx="2">
                  <c:v>100</c:v>
                </c:pt>
                <c:pt idx="3">
                  <c:v>94.4</c:v>
                </c:pt>
                <c:pt idx="4">
                  <c:v>100</c:v>
                </c:pt>
                <c:pt idx="5">
                  <c:v>100</c:v>
                </c:pt>
                <c:pt idx="6">
                  <c:v>78.5</c:v>
                </c:pt>
                <c:pt idx="7">
                  <c:v>100</c:v>
                </c:pt>
                <c:pt idx="8">
                  <c:v>89.5</c:v>
                </c:pt>
                <c:pt idx="9">
                  <c:v>99.1</c:v>
                </c:pt>
                <c:pt idx="10">
                  <c:v>80.599999999999994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B9-4083-83A2-B35DDC799C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</c:v>
                </c:pt>
                <c:pt idx="1">
                  <c:v>3.5</c:v>
                </c:pt>
                <c:pt idx="3">
                  <c:v>5.6</c:v>
                </c:pt>
                <c:pt idx="6">
                  <c:v>21.5</c:v>
                </c:pt>
                <c:pt idx="8">
                  <c:v>10.5</c:v>
                </c:pt>
                <c:pt idx="9">
                  <c:v>0.9</c:v>
                </c:pt>
                <c:pt idx="10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EB9-4083-83A2-B35DDC799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586816"/>
        <c:axId val="165588352"/>
        <c:axId val="0"/>
      </c:bar3DChart>
      <c:catAx>
        <c:axId val="165586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8352"/>
        <c:crosses val="autoZero"/>
        <c:auto val="1"/>
        <c:lblAlgn val="ctr"/>
        <c:lblOffset val="100"/>
        <c:noMultiLvlLbl val="0"/>
      </c:catAx>
      <c:valAx>
        <c:axId val="1655883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16673416215393"/>
          <c:y val="0.1560265796423127"/>
          <c:w val="0.1354161813561934"/>
          <c:h val="0.49708010391394897"/>
        </c:manualLayout>
      </c:layout>
      <c:overlay val="0"/>
      <c:txPr>
        <a:bodyPr/>
        <a:lstStyle/>
        <a:p>
          <a:pPr>
            <a:defRPr sz="1400"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30814147953717E-2"/>
          <c:y val="4.5669057293273668E-2"/>
          <c:w val="0.83394048144054378"/>
          <c:h val="0.812342488261538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323E-4492-84B7-BDA0681F096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323E-4492-84B7-BDA0681F0969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323E-4492-84B7-BDA0681F096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323E-4492-84B7-BDA0681F0969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323E-4492-84B7-BDA0681F096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B-323E-4492-84B7-BDA0681F0969}"/>
              </c:ext>
            </c:extLst>
          </c:dPt>
          <c:dLbls>
            <c:dLbl>
              <c:idx val="0"/>
              <c:layout>
                <c:manualLayout>
                  <c:x val="0.12854100814860472"/>
                  <c:y val="9.27622002984500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>
                          <a:lumMod val="9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3E-4492-84B7-BDA0681F0969}"/>
                </c:ext>
              </c:extLst>
            </c:dLbl>
            <c:dLbl>
              <c:idx val="1"/>
              <c:layout>
                <c:manualLayout>
                  <c:x val="-0.17790611398303577"/>
                  <c:y val="-0.1262453376390720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23E-4492-84B7-BDA0681F0969}"/>
                </c:ext>
              </c:extLst>
            </c:dLbl>
            <c:dLbl>
              <c:idx val="2"/>
              <c:layout>
                <c:manualLayout>
                  <c:x val="6.6627819175546318E-2"/>
                  <c:y val="-4.7272239275238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23E-4492-84B7-BDA0681F0969}"/>
                </c:ext>
              </c:extLst>
            </c:dLbl>
            <c:dLbl>
              <c:idx val="3"/>
              <c:layout>
                <c:manualLayout>
                  <c:x val="0.1775907461138104"/>
                  <c:y val="0.11482587431474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21769091183602"/>
                      <c:h val="0.206732916650207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23E-4492-84B7-BDA0681F0969}"/>
                </c:ext>
              </c:extLst>
            </c:dLbl>
            <c:dLbl>
              <c:idx val="4"/>
              <c:layout>
                <c:manualLayout>
                  <c:x val="-4.0369440094330702E-2"/>
                  <c:y val="8.04283381311741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27843629910071"/>
                      <c:h val="0.228439382936248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23E-4492-84B7-BDA0681F0969}"/>
                </c:ext>
              </c:extLst>
            </c:dLbl>
            <c:dLbl>
              <c:idx val="5"/>
              <c:layout>
                <c:manualLayout>
                  <c:x val="-2.444910111009194E-2"/>
                  <c:y val="0.103857644722019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91533229451234"/>
                      <c:h val="0.210378957299601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23E-4492-84B7-BDA0681F0969}"/>
                </c:ext>
              </c:extLst>
            </c:dLbl>
            <c:dLbl>
              <c:idx val="6"/>
              <c:layout>
                <c:manualLayout>
                  <c:x val="3.6883257043605996E-2"/>
                  <c:y val="6.65916963890554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23E-4492-84B7-BDA0681F09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ЖКХ</c:v>
                </c:pt>
                <c:pt idx="2">
                  <c:v>Социальная политика</c:v>
                </c:pt>
                <c:pt idx="3">
                  <c:v>Национальная экономика</c:v>
                </c:pt>
                <c:pt idx="4">
                  <c:v>Физическая культура, культура</c:v>
                </c:pt>
                <c:pt idx="5">
                  <c:v>Общегосударственная деятельность</c:v>
                </c:pt>
                <c:pt idx="6">
                  <c:v>Прочие отрасли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23</c:v>
                </c:pt>
                <c:pt idx="1">
                  <c:v>7.2</c:v>
                </c:pt>
                <c:pt idx="2">
                  <c:v>2.1</c:v>
                </c:pt>
                <c:pt idx="3">
                  <c:v>1.7</c:v>
                </c:pt>
                <c:pt idx="4">
                  <c:v>2.9</c:v>
                </c:pt>
                <c:pt idx="5">
                  <c:v>7.7</c:v>
                </c:pt>
                <c:pt idx="6">
                  <c:v>0.29999999999999361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23E-4492-84B7-BDA0681F09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Удельный вес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ЖКХ</c:v>
                </c:pt>
                <c:pt idx="2">
                  <c:v>Социальная политика</c:v>
                </c:pt>
                <c:pt idx="3">
                  <c:v>Национальная экономика</c:v>
                </c:pt>
                <c:pt idx="4">
                  <c:v>Физическая культура, культура</c:v>
                </c:pt>
                <c:pt idx="5">
                  <c:v>Общегосударственная деятельность</c:v>
                </c:pt>
                <c:pt idx="6">
                  <c:v>Прочие отрасли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51.224944320712694</c:v>
                </c:pt>
                <c:pt idx="1">
                  <c:v>16.035634743875278</c:v>
                </c:pt>
                <c:pt idx="2">
                  <c:v>4.6770601336302899</c:v>
                </c:pt>
                <c:pt idx="3">
                  <c:v>3.7861915367483299</c:v>
                </c:pt>
                <c:pt idx="4">
                  <c:v>6.4587973273942101</c:v>
                </c:pt>
                <c:pt idx="5">
                  <c:v>17.149220489977729</c:v>
                </c:pt>
                <c:pt idx="6">
                  <c:v>0.66815144766145573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23E-4492-84B7-BDA0681F09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71.400000000000006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F-4267-98D7-AE0479B1D2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0.0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3F-4267-98D7-AE0479B1D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052736"/>
        <c:axId val="160054272"/>
        <c:axId val="0"/>
      </c:bar3DChart>
      <c:catAx>
        <c:axId val="160052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160054272"/>
        <c:crosses val="autoZero"/>
        <c:auto val="1"/>
        <c:lblAlgn val="r"/>
        <c:lblOffset val="100"/>
        <c:noMultiLvlLbl val="0"/>
      </c:catAx>
      <c:valAx>
        <c:axId val="1600542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005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06944444444446"/>
          <c:y val="0.38980955868888484"/>
          <c:w val="0.23959722222222221"/>
          <c:h val="0.46921809192455594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rotY val="2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9043246096075904E-2"/>
          <c:w val="0.905217757368456"/>
          <c:h val="0.876878255972339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30"/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173-4306-A9CD-BA5E9DCEDDDA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173-4306-A9CD-BA5E9DCEDDDA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173-4306-A9CD-BA5E9DCEDDDA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173-4306-A9CD-BA5E9DCEDDDA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3173-4306-A9CD-BA5E9DCEDDDA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3173-4306-A9CD-BA5E9DCEDDDA}"/>
              </c:ext>
            </c:extLst>
          </c:dPt>
          <c:dLbls>
            <c:dLbl>
              <c:idx val="1"/>
              <c:layout>
                <c:manualLayout>
                  <c:x val="-2.0702794438341592E-2"/>
                  <c:y val="-0.246836717386159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73-4306-A9CD-BA5E9DCEDDDA}"/>
                </c:ext>
              </c:extLst>
            </c:dLbl>
            <c:dLbl>
              <c:idx val="2"/>
              <c:layout>
                <c:manualLayout>
                  <c:x val="-5.8789764100286232E-3"/>
                  <c:y val="0.1076802577491389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73-4306-A9CD-BA5E9DCEDDDA}"/>
                </c:ext>
              </c:extLst>
            </c:dLbl>
            <c:dLbl>
              <c:idx val="3"/>
              <c:layout>
                <c:manualLayout>
                  <c:x val="-5.3500189793726616E-2"/>
                  <c:y val="0.190921564270636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67513331852017"/>
                      <c:h val="0.19941487982816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173-4306-A9CD-BA5E9DCEDDDA}"/>
                </c:ext>
              </c:extLst>
            </c:dLbl>
            <c:dLbl>
              <c:idx val="4"/>
              <c:layout>
                <c:manualLayout>
                  <c:x val="-0.22245549105654927"/>
                  <c:y val="-6.87779135651594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21416601859051"/>
                      <c:h val="0.235394215457541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173-4306-A9CD-BA5E9DCEDDDA}"/>
                </c:ext>
              </c:extLst>
            </c:dLbl>
            <c:dLbl>
              <c:idx val="5"/>
              <c:layout>
                <c:manualLayout>
                  <c:x val="0.12096346257811121"/>
                  <c:y val="-0.192806029816927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62472437149169"/>
                      <c:h val="0.243767544346924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173-4306-A9CD-BA5E9DCED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Продукты питания</c:v>
                </c:pt>
                <c:pt idx="2">
                  <c:v>Коммунальные услуги</c:v>
                </c:pt>
                <c:pt idx="3">
                  <c:v>Текущие трансферты населнию</c:v>
                </c:pt>
                <c:pt idx="4">
                  <c:v>Субсидирование ЖКУ</c:v>
                </c:pt>
                <c:pt idx="5">
                  <c:v>Другие расходы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23.8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4.5</c:v>
                </c:pt>
                <c:pt idx="5">
                  <c:v>10.599999999999998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73-4306-A9CD-BA5E9DCEDD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Уд.вес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Продукты питания</c:v>
                </c:pt>
                <c:pt idx="2">
                  <c:v>Коммунальные услуги</c:v>
                </c:pt>
                <c:pt idx="3">
                  <c:v>Текущие трансферты населнию</c:v>
                </c:pt>
                <c:pt idx="4">
                  <c:v>Субсидирование ЖКУ</c:v>
                </c:pt>
                <c:pt idx="5">
                  <c:v>Другие расходы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53.006681514476618</c:v>
                </c:pt>
                <c:pt idx="1">
                  <c:v>2.2271714922048997</c:v>
                </c:pt>
                <c:pt idx="2">
                  <c:v>8.908685968819599</c:v>
                </c:pt>
                <c:pt idx="3">
                  <c:v>2.2271714922048997</c:v>
                </c:pt>
                <c:pt idx="4">
                  <c:v>10.02227171492205</c:v>
                </c:pt>
                <c:pt idx="5">
                  <c:v>23.608017817371934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173-4306-A9CD-BA5E9DCEDD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4EDDE5-B5EE-4FE0-9BE6-AE61BF95FC2A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b="1" i="0" baseline="0" dirty="0"/>
            <a:t>Государственные программы</a:t>
          </a:r>
        </a:p>
        <a:p>
          <a:r>
            <a:rPr lang="ru-RU" b="1" i="0" baseline="0" dirty="0" smtClean="0"/>
            <a:t>37 965,2 тыс</a:t>
          </a:r>
          <a:r>
            <a:rPr lang="ru-RU" b="1" i="0" baseline="0" dirty="0"/>
            <a:t>. руб. (</a:t>
          </a:r>
          <a:r>
            <a:rPr lang="ru-RU" b="1" i="0" baseline="0" dirty="0" smtClean="0"/>
            <a:t>83,8 </a:t>
          </a:r>
          <a:r>
            <a:rPr lang="ru-RU" b="1" i="0" baseline="0" dirty="0"/>
            <a:t>% расходов бюджета)</a:t>
          </a:r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600" b="0" i="0" u="none" dirty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baseline="0" dirty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dirty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r>
            <a:rPr lang="ru-RU" sz="600" b="0" i="0" u="none" dirty="0">
              <a:solidFill>
                <a:schemeClr val="accent1">
                  <a:lumMod val="50000"/>
                </a:schemeClr>
              </a:solidFill>
            </a:rPr>
            <a:t>1 639,66 тыс. руб.</a:t>
          </a:r>
          <a:endParaRPr lang="ru-RU" sz="6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0B77285F-31F1-4E81-A918-E87F04D50B2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b="1" i="0" u="none" baseline="0" dirty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r>
            <a:rPr lang="ru-RU" b="1" i="0" u="none" baseline="0" dirty="0">
              <a:solidFill>
                <a:schemeClr val="accent1">
                  <a:lumMod val="50000"/>
                </a:schemeClr>
              </a:solidFill>
            </a:rPr>
            <a:t>1 273,5 тыс. руб.</a:t>
          </a:r>
          <a:endParaRPr lang="ru-RU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0EC1B231-9146-4285-B7D9-E6C31A196F68}" type="parTrans" cxnId="{298D232A-32A6-4813-B390-864746AF0406}">
      <dgm:prSet/>
      <dgm:spPr/>
      <dgm:t>
        <a:bodyPr/>
        <a:lstStyle/>
        <a:p>
          <a:endParaRPr lang="ru-RU"/>
        </a:p>
      </dgm:t>
    </dgm:pt>
    <dgm:pt modelId="{C1A2B739-CE7C-40A0-90E6-98A54520D669}" type="sibTrans" cxnId="{298D232A-32A6-4813-B390-864746AF0406}">
      <dgm:prSet/>
      <dgm:spPr/>
      <dgm:t>
        <a:bodyPr/>
        <a:lstStyle/>
        <a:p>
          <a:endParaRPr lang="ru-RU"/>
        </a:p>
      </dgm:t>
    </dgm:pt>
    <dgm:pt modelId="{94D57468-09C6-4101-87A8-364DCF3AF71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36,4  тыс. руб.</a:t>
          </a:r>
        </a:p>
      </dgm:t>
    </dgm:pt>
    <dgm:pt modelId="{78BC0E69-B80B-4A66-941B-F03DCE4E0F1A}" type="parTrans" cxnId="{5B645BC3-81FA-4974-8C32-7554362BFCBA}">
      <dgm:prSet/>
      <dgm:spPr/>
      <dgm:t>
        <a:bodyPr/>
        <a:lstStyle/>
        <a:p>
          <a:endParaRPr lang="ru-RU"/>
        </a:p>
      </dgm:t>
    </dgm:pt>
    <dgm:pt modelId="{4AA656EB-DC0C-404B-8A82-4F462C5E0391}" type="sibTrans" cxnId="{5B645BC3-81FA-4974-8C32-7554362BFCBA}">
      <dgm:prSet/>
      <dgm:spPr/>
      <dgm:t>
        <a:bodyPr/>
        <a:lstStyle/>
        <a:p>
          <a:endParaRPr lang="ru-RU"/>
        </a:p>
      </dgm:t>
    </dgm:pt>
    <dgm:pt modelId="{83DCB81F-44B3-4599-A4D6-6D59A8A65C7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288,5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D7F20C8E-1F99-4B7B-8929-1B2E387A8D8F}" type="parTrans" cxnId="{3F02869C-B282-4A07-AC86-D763AA24B617}">
      <dgm:prSet/>
      <dgm:spPr/>
      <dgm:t>
        <a:bodyPr/>
        <a:lstStyle/>
        <a:p>
          <a:endParaRPr lang="ru-RU"/>
        </a:p>
      </dgm:t>
    </dgm:pt>
    <dgm:pt modelId="{94124C93-6859-413D-8CE7-59CFC77C0B28}" type="sibTrans" cxnId="{3F02869C-B282-4A07-AC86-D763AA24B617}">
      <dgm:prSet/>
      <dgm:spPr/>
      <dgm:t>
        <a:bodyPr/>
        <a:lstStyle/>
        <a:p>
          <a:endParaRPr lang="ru-RU"/>
        </a:p>
      </dgm:t>
    </dgm:pt>
    <dgm:pt modelId="{BEE46327-85BB-42F9-AE75-4A1162A816F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23 713,0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6E7E1073-A4F7-4247-8500-EADBBE38E0FE}" type="parTrans" cxnId="{ECFBC306-F0C7-433B-B0FD-E0C395B92463}">
      <dgm:prSet/>
      <dgm:spPr/>
      <dgm:t>
        <a:bodyPr/>
        <a:lstStyle/>
        <a:p>
          <a:endParaRPr lang="ru-RU"/>
        </a:p>
      </dgm:t>
    </dgm:pt>
    <dgm:pt modelId="{7E9FBBB6-C5A0-4CAF-9032-B7277F5E3CC2}" type="sibTrans" cxnId="{ECFBC306-F0C7-433B-B0FD-E0C395B92463}">
      <dgm:prSet/>
      <dgm:spPr/>
      <dgm:t>
        <a:bodyPr/>
        <a:lstStyle/>
        <a:p>
          <a:endParaRPr lang="ru-RU"/>
        </a:p>
      </dgm:t>
    </dgm:pt>
    <dgm:pt modelId="{D2128277-3245-478B-89A9-D11323F7B4B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2 430,8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676751C-874A-4852-A32C-59B216C12E2E}" type="parTrans" cxnId="{194763D8-9DD9-4BD1-9391-C111B2265C49}">
      <dgm:prSet/>
      <dgm:spPr/>
      <dgm:t>
        <a:bodyPr/>
        <a:lstStyle/>
        <a:p>
          <a:endParaRPr lang="ru-RU"/>
        </a:p>
      </dgm:t>
    </dgm:pt>
    <dgm:pt modelId="{92DB9D1B-78A9-447A-B4A4-A29231413D4F}" type="sibTrans" cxnId="{194763D8-9DD9-4BD1-9391-C111B2265C49}">
      <dgm:prSet/>
      <dgm:spPr/>
      <dgm:t>
        <a:bodyPr/>
        <a:lstStyle/>
        <a:p>
          <a:endParaRPr lang="ru-RU"/>
        </a:p>
      </dgm:t>
    </dgm:pt>
    <dgm:pt modelId="{A370444C-44E4-4923-81AF-EA9EAB267BFA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436,3</a:t>
          </a:r>
          <a:r>
            <a:rPr lang="en-US" b="0" i="0" u="none" baseline="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2CCD116D-0399-4FE2-8996-18265F2E56AD}" type="parTrans" cxnId="{289840B4-5A02-4850-87CA-5523BAE9BB5D}">
      <dgm:prSet/>
      <dgm:spPr/>
      <dgm:t>
        <a:bodyPr/>
        <a:lstStyle/>
        <a:p>
          <a:endParaRPr lang="ru-RU"/>
        </a:p>
      </dgm:t>
    </dgm:pt>
    <dgm:pt modelId="{B569DDE0-E1C9-4980-B531-5690AF7B3B89}" type="sibTrans" cxnId="{289840B4-5A02-4850-87CA-5523BAE9BB5D}">
      <dgm:prSet/>
      <dgm:spPr/>
      <dgm:t>
        <a:bodyPr/>
        <a:lstStyle/>
        <a:p>
          <a:endParaRPr lang="ru-RU"/>
        </a:p>
      </dgm:t>
    </dgm:pt>
    <dgm:pt modelId="{9603974C-6002-498D-A35D-37B09AD719D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6 895,4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3001074E-843C-470E-B12D-CEC9BFF61055}" type="parTrans" cxnId="{BAEB104C-6D68-4842-9BE0-D0A8078CAD28}">
      <dgm:prSet/>
      <dgm:spPr/>
      <dgm:t>
        <a:bodyPr/>
        <a:lstStyle/>
        <a:p>
          <a:endParaRPr lang="ru-RU"/>
        </a:p>
      </dgm:t>
    </dgm:pt>
    <dgm:pt modelId="{058D7BB9-E1D5-458A-9F68-1EF61FE441D3}" type="sibTrans" cxnId="{BAEB104C-6D68-4842-9BE0-D0A8078CAD28}">
      <dgm:prSet/>
      <dgm:spPr/>
      <dgm:t>
        <a:bodyPr/>
        <a:lstStyle/>
        <a:p>
          <a:endParaRPr lang="ru-RU"/>
        </a:p>
      </dgm:t>
    </dgm:pt>
    <dgm:pt modelId="{B4715A36-E124-4469-A3A5-61B7764E1A5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r>
            <a:rPr lang="en-US" b="0" i="0" u="none" baseline="0" dirty="0">
              <a:solidFill>
                <a:schemeClr val="accent1">
                  <a:lumMod val="50000"/>
                </a:schemeClr>
              </a:solidFill>
            </a:rPr>
            <a:t>307</a:t>
          </a:r>
          <a:r>
            <a:rPr lang="ru-RU" b="0" i="0" u="none" baseline="0" dirty="0">
              <a:solidFill>
                <a:schemeClr val="accent1">
                  <a:lumMod val="50000"/>
                </a:schemeClr>
              </a:solidFill>
            </a:rPr>
            <a:t>,9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B39CB5E-C0A8-41A8-BDBD-EEB5C6ADBA99}" type="parTrans" cxnId="{92B9D0EF-97D0-4F28-8618-00374E2E3B37}">
      <dgm:prSet/>
      <dgm:spPr/>
      <dgm:t>
        <a:bodyPr/>
        <a:lstStyle/>
        <a:p>
          <a:endParaRPr lang="ru-RU"/>
        </a:p>
      </dgm:t>
    </dgm:pt>
    <dgm:pt modelId="{B21B0656-B311-4807-AF37-FE4D216897F3}" type="sibTrans" cxnId="{92B9D0EF-97D0-4F28-8618-00374E2E3B37}">
      <dgm:prSet/>
      <dgm:spPr/>
      <dgm:t>
        <a:bodyPr/>
        <a:lstStyle/>
        <a:p>
          <a:endParaRPr lang="ru-RU"/>
        </a:p>
      </dgm:t>
    </dgm:pt>
    <dgm:pt modelId="{0FCE3D4C-6E0C-4199-A470-EB7CBA2C912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>
              <a:solidFill>
                <a:schemeClr val="accent1">
                  <a:lumMod val="50000"/>
                </a:schemeClr>
              </a:solidFill>
            </a:rPr>
            <a:t>Государственная программа на 2015-2020 годы по увековечиванию погибших при защите Отечества и сохранению памяти о жертвах войн</a:t>
          </a:r>
        </a:p>
        <a:p>
          <a:r>
            <a:rPr lang="ru-RU" b="0" i="0" u="none" dirty="0">
              <a:solidFill>
                <a:schemeClr val="accent1">
                  <a:lumMod val="50000"/>
                </a:schemeClr>
              </a:solidFill>
            </a:rPr>
            <a:t>28,6 тыс. руб.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8EB31B5D-0994-4760-963D-CF1A98430C3A}" type="parTrans" cxnId="{C0D3D8BD-E062-4F7E-8E4B-7474CBD08C15}">
      <dgm:prSet/>
      <dgm:spPr/>
      <dgm:t>
        <a:bodyPr/>
        <a:lstStyle/>
        <a:p>
          <a:endParaRPr lang="ru-RU"/>
        </a:p>
      </dgm:t>
    </dgm:pt>
    <dgm:pt modelId="{F0FBFD54-89C6-43E8-A4D8-70C58A5BDE95}" type="sibTrans" cxnId="{C0D3D8BD-E062-4F7E-8E4B-7474CBD08C15}">
      <dgm:prSet/>
      <dgm:spPr/>
      <dgm:t>
        <a:bodyPr/>
        <a:lstStyle/>
        <a:p>
          <a:endParaRPr lang="ru-RU"/>
        </a:p>
      </dgm:t>
    </dgm:pt>
    <dgm:pt modelId="{7BA8B413-4FCB-441D-BE32-1B4E61518A33}">
      <dgm:prSet custRadScaleRad="87971" custRadScaleInc="40747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412AC23-A84F-451B-9C44-80D28791399D}" type="parTrans" cxnId="{7D3C2DDA-BB3A-402A-B192-2E77DC284C6F}">
      <dgm:prSet custLinFactNeighborX="1080" custLinFactNeighborY="18493"/>
      <dgm:spPr/>
      <dgm:t>
        <a:bodyPr/>
        <a:lstStyle/>
        <a:p>
          <a:endParaRPr lang="ru-RU"/>
        </a:p>
      </dgm:t>
    </dgm:pt>
    <dgm:pt modelId="{BC403861-0694-4E02-B0BB-DA687EB57EDB}" type="sibTrans" cxnId="{7D3C2DDA-BB3A-402A-B192-2E77DC284C6F}">
      <dgm:prSet/>
      <dgm:spPr/>
      <dgm:t>
        <a:bodyPr/>
        <a:lstStyle/>
        <a:p>
          <a:endParaRPr lang="ru-RU"/>
        </a:p>
      </dgm:t>
    </dgm:pt>
    <dgm:pt modelId="{57EC4B80-7ABE-445E-917D-2D3CB983569E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Государственная программа «Управление </a:t>
          </a:r>
          <a:r>
            <a:rPr lang="ru-RU" b="1" dirty="0" smtClean="0">
              <a:solidFill>
                <a:schemeClr val="tx1"/>
              </a:solidFill>
            </a:rPr>
            <a:t>государственными финансами и регулирование финансового рынка» 915,2 тыс. рублей</a:t>
          </a:r>
          <a:endParaRPr lang="ru-RU" b="1" dirty="0">
            <a:solidFill>
              <a:schemeClr val="tx1"/>
            </a:solidFill>
          </a:endParaRPr>
        </a:p>
      </dgm:t>
    </dgm:pt>
    <dgm:pt modelId="{5596B5F1-A194-46B1-98E1-188D23E0244F}" type="parTrans" cxnId="{99CAA168-409B-4059-A576-93DB52174942}">
      <dgm:prSet/>
      <dgm:spPr/>
      <dgm:t>
        <a:bodyPr/>
        <a:lstStyle/>
        <a:p>
          <a:endParaRPr lang="ru-RU"/>
        </a:p>
      </dgm:t>
    </dgm:pt>
    <dgm:pt modelId="{14D65FAE-5F3F-4F69-8EC3-B1FDAC2B9C16}" type="sibTrans" cxnId="{99CAA168-409B-4059-A576-93DB52174942}">
      <dgm:prSet/>
      <dgm:spPr/>
      <dgm:t>
        <a:bodyPr/>
        <a:lstStyle/>
        <a:p>
          <a:endParaRPr lang="ru-RU"/>
        </a:p>
      </dgm:t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1231" custLinFactNeighborY="-13115"/>
      <dgm:spPr/>
      <dgm:t>
        <a:bodyPr/>
        <a:lstStyle/>
        <a:p>
          <a:endParaRPr lang="ru-RU"/>
        </a:p>
      </dgm:t>
    </dgm:pt>
    <dgm:pt modelId="{FD2AA449-A2C3-47EE-97F1-1D7CDDDC7A4A}" type="pres">
      <dgm:prSet presAssocID="{7B39CB5E-C0A8-41A8-BDBD-EEB5C6ADBA99}" presName="parTrans" presStyleLbl="bgSibTrans2D1" presStyleIdx="0" presStyleCnt="11"/>
      <dgm:spPr/>
      <dgm:t>
        <a:bodyPr/>
        <a:lstStyle/>
        <a:p>
          <a:endParaRPr lang="ru-RU"/>
        </a:p>
      </dgm:t>
    </dgm:pt>
    <dgm:pt modelId="{1864C8DC-C041-4441-B775-CDAC521FA1BE}" type="pres">
      <dgm:prSet presAssocID="{B4715A36-E124-4469-A3A5-61B7764E1A51}" presName="node" presStyleLbl="node1" presStyleIdx="0" presStyleCnt="11" custRadScaleRad="81865" custRadScaleInc="-50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053D3-EE4A-41D5-BC3E-7ABCCFE22066}" type="pres">
      <dgm:prSet presAssocID="{3001074E-843C-470E-B12D-CEC9BFF61055}" presName="parTrans" presStyleLbl="bgSibTrans2D1" presStyleIdx="1" presStyleCnt="11"/>
      <dgm:spPr/>
      <dgm:t>
        <a:bodyPr/>
        <a:lstStyle/>
        <a:p>
          <a:endParaRPr lang="ru-RU"/>
        </a:p>
      </dgm:t>
    </dgm:pt>
    <dgm:pt modelId="{31C60BDD-C870-4EC5-9923-97EE91F289E4}" type="pres">
      <dgm:prSet presAssocID="{9603974C-6002-498D-A35D-37B09AD719DD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F2EEF-8191-4AA9-A1EE-4977A189E729}" type="pres">
      <dgm:prSet presAssocID="{2CCD116D-0399-4FE2-8996-18265F2E56AD}" presName="parTrans" presStyleLbl="bgSibTrans2D1" presStyleIdx="2" presStyleCnt="11"/>
      <dgm:spPr/>
      <dgm:t>
        <a:bodyPr/>
        <a:lstStyle/>
        <a:p>
          <a:endParaRPr lang="ru-RU"/>
        </a:p>
      </dgm:t>
    </dgm:pt>
    <dgm:pt modelId="{B57FBD3C-AB33-4621-852E-2EC03A098B87}" type="pres">
      <dgm:prSet presAssocID="{A370444C-44E4-4923-81AF-EA9EAB267BFA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9C742-A0B5-405A-B27D-E8F3B878FF1C}" type="pres">
      <dgm:prSet presAssocID="{7676751C-874A-4852-A32C-59B216C12E2E}" presName="parTrans" presStyleLbl="bgSibTrans2D1" presStyleIdx="3" presStyleCnt="11"/>
      <dgm:spPr/>
      <dgm:t>
        <a:bodyPr/>
        <a:lstStyle/>
        <a:p>
          <a:endParaRPr lang="ru-RU"/>
        </a:p>
      </dgm:t>
    </dgm:pt>
    <dgm:pt modelId="{1D4C5AFD-F3AD-4B21-8B65-D5F329623D68}" type="pres">
      <dgm:prSet presAssocID="{D2128277-3245-478B-89A9-D11323F7B4BC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28CDD-90F2-4905-989E-6561A2BB7E10}" type="pres">
      <dgm:prSet presAssocID="{6E7E1073-A4F7-4247-8500-EADBBE38E0FE}" presName="parTrans" presStyleLbl="bgSibTrans2D1" presStyleIdx="4" presStyleCnt="11"/>
      <dgm:spPr/>
      <dgm:t>
        <a:bodyPr/>
        <a:lstStyle/>
        <a:p>
          <a:endParaRPr lang="ru-RU"/>
        </a:p>
      </dgm:t>
    </dgm:pt>
    <dgm:pt modelId="{2C37B16C-736D-4FA9-A978-C9FA33F718FC}" type="pres">
      <dgm:prSet presAssocID="{BEE46327-85BB-42F9-AE75-4A1162A816F8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4EF0B-A8A8-4680-98C8-516F0E8B6142}" type="pres">
      <dgm:prSet presAssocID="{D7F20C8E-1F99-4B7B-8929-1B2E387A8D8F}" presName="parTrans" presStyleLbl="bgSibTrans2D1" presStyleIdx="5" presStyleCnt="11"/>
      <dgm:spPr/>
      <dgm:t>
        <a:bodyPr/>
        <a:lstStyle/>
        <a:p>
          <a:endParaRPr lang="ru-RU"/>
        </a:p>
      </dgm:t>
    </dgm:pt>
    <dgm:pt modelId="{960FB98C-FEC4-49CA-8A44-EF1A27D279F1}" type="pres">
      <dgm:prSet presAssocID="{83DCB81F-44B3-4599-A4D6-6D59A8A65C77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CAFA8-D742-4578-85DA-74BFC2ED32B1}" type="pres">
      <dgm:prSet presAssocID="{78BC0E69-B80B-4A66-941B-F03DCE4E0F1A}" presName="parTrans" presStyleLbl="bgSibTrans2D1" presStyleIdx="6" presStyleCnt="11"/>
      <dgm:spPr/>
      <dgm:t>
        <a:bodyPr/>
        <a:lstStyle/>
        <a:p>
          <a:endParaRPr lang="ru-RU"/>
        </a:p>
      </dgm:t>
    </dgm:pt>
    <dgm:pt modelId="{8201379E-F9A7-4B1D-B273-CF222B7D9FD6}" type="pres">
      <dgm:prSet presAssocID="{94D57468-09C6-4101-87A8-364DCF3AF713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D5417-3991-44FB-BBA4-99FEE7D62B70}" type="pres">
      <dgm:prSet presAssocID="{0EC1B231-9146-4285-B7D9-E6C31A196F68}" presName="parTrans" presStyleLbl="bgSibTrans2D1" presStyleIdx="7" presStyleCnt="11"/>
      <dgm:spPr/>
      <dgm:t>
        <a:bodyPr/>
        <a:lstStyle/>
        <a:p>
          <a:endParaRPr lang="ru-RU"/>
        </a:p>
      </dgm:t>
    </dgm:pt>
    <dgm:pt modelId="{D55A195D-2290-43DB-A21C-0AF219921689}" type="pres">
      <dgm:prSet presAssocID="{0B77285F-31F1-4E81-A918-E87F04D50B23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8" presStyleCnt="11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8" presStyleCnt="11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475E3-897D-4F0A-8F23-666F99FED41D}" type="pres">
      <dgm:prSet presAssocID="{5596B5F1-A194-46B1-98E1-188D23E0244F}" presName="parTrans" presStyleLbl="bgSibTrans2D1" presStyleIdx="9" presStyleCnt="11"/>
      <dgm:spPr/>
      <dgm:t>
        <a:bodyPr/>
        <a:lstStyle/>
        <a:p>
          <a:endParaRPr lang="ru-RU"/>
        </a:p>
      </dgm:t>
    </dgm:pt>
    <dgm:pt modelId="{D5952E42-A161-4E37-8B61-DFC7E8455699}" type="pres">
      <dgm:prSet presAssocID="{57EC4B80-7ABE-445E-917D-2D3CB983569E}" presName="node" presStyleLbl="node1" presStyleIdx="9" presStyleCnt="11" custRadScaleRad="90916" custRadScaleInc="39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BF8D5-69B2-4CE0-92A3-796CB1980EAA}" type="pres">
      <dgm:prSet presAssocID="{8EB31B5D-0994-4760-963D-CF1A98430C3A}" presName="parTrans" presStyleLbl="bgSibTrans2D1" presStyleIdx="10" presStyleCnt="11" custLinFactNeighborX="1080" custLinFactNeighborY="18493"/>
      <dgm:spPr/>
      <dgm:t>
        <a:bodyPr/>
        <a:lstStyle/>
        <a:p>
          <a:endParaRPr lang="ru-RU"/>
        </a:p>
      </dgm:t>
    </dgm:pt>
    <dgm:pt modelId="{CD173349-82D1-4D44-81C2-228EB3C63C3C}" type="pres">
      <dgm:prSet presAssocID="{0FCE3D4C-6E0C-4199-A470-EB7CBA2C9126}" presName="node" presStyleLbl="node1" presStyleIdx="10" presStyleCnt="11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D3D8BD-E062-4F7E-8E4B-7474CBD08C15}" srcId="{844EDDE5-B5EE-4FE0-9BE6-AE61BF95FC2A}" destId="{0FCE3D4C-6E0C-4199-A470-EB7CBA2C9126}" srcOrd="10" destOrd="0" parTransId="{8EB31B5D-0994-4760-963D-CF1A98430C3A}" sibTransId="{F0FBFD54-89C6-43E8-A4D8-70C58A5BDE95}"/>
    <dgm:cxn modelId="{9C84ADC6-6A5F-4F5A-8139-DBDD18C1D4AB}" type="presOf" srcId="{8EB31B5D-0994-4760-963D-CF1A98430C3A}" destId="{C0EBF8D5-69B2-4CE0-92A3-796CB1980EAA}" srcOrd="0" destOrd="0" presId="urn:microsoft.com/office/officeart/2005/8/layout/radial4"/>
    <dgm:cxn modelId="{289840B4-5A02-4850-87CA-5523BAE9BB5D}" srcId="{844EDDE5-B5EE-4FE0-9BE6-AE61BF95FC2A}" destId="{A370444C-44E4-4923-81AF-EA9EAB267BFA}" srcOrd="2" destOrd="0" parTransId="{2CCD116D-0399-4FE2-8996-18265F2E56AD}" sibTransId="{B569DDE0-E1C9-4980-B531-5690AF7B3B89}"/>
    <dgm:cxn modelId="{E8CFD751-9356-454A-BFBE-202E3A7DD967}" type="presOf" srcId="{57EC4B80-7ABE-445E-917D-2D3CB983569E}" destId="{D5952E42-A161-4E37-8B61-DFC7E8455699}" srcOrd="0" destOrd="0" presId="urn:microsoft.com/office/officeart/2005/8/layout/radial4"/>
    <dgm:cxn modelId="{E49263AC-1E2A-4AF9-83E8-DAC3B1514DEB}" type="presOf" srcId="{BEE46327-85BB-42F9-AE75-4A1162A816F8}" destId="{2C37B16C-736D-4FA9-A978-C9FA33F718FC}" srcOrd="0" destOrd="0" presId="urn:microsoft.com/office/officeart/2005/8/layout/radial4"/>
    <dgm:cxn modelId="{7A7BAD25-592B-49AC-AE94-F112FF718EFD}" type="presOf" srcId="{0B77285F-31F1-4E81-A918-E87F04D50B23}" destId="{D55A195D-2290-43DB-A21C-0AF219921689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99CAA168-409B-4059-A576-93DB52174942}" srcId="{844EDDE5-B5EE-4FE0-9BE6-AE61BF95FC2A}" destId="{57EC4B80-7ABE-445E-917D-2D3CB983569E}" srcOrd="9" destOrd="0" parTransId="{5596B5F1-A194-46B1-98E1-188D23E0244F}" sibTransId="{14D65FAE-5F3F-4F69-8EC3-B1FDAC2B9C16}"/>
    <dgm:cxn modelId="{7D3C2DDA-BB3A-402A-B192-2E77DC284C6F}" srcId="{B26D8FD6-888F-409E-B822-D47C95032CF8}" destId="{7BA8B413-4FCB-441D-BE32-1B4E61518A33}" srcOrd="1" destOrd="0" parTransId="{D412AC23-A84F-451B-9C44-80D28791399D}" sibTransId="{BC403861-0694-4E02-B0BB-DA687EB57EDB}"/>
    <dgm:cxn modelId="{0C6B78F0-6BA7-41AB-ACA7-8C06BCBE7424}" type="presOf" srcId="{A370444C-44E4-4923-81AF-EA9EAB267BFA}" destId="{B57FBD3C-AB33-4621-852E-2EC03A098B87}" srcOrd="0" destOrd="0" presId="urn:microsoft.com/office/officeart/2005/8/layout/radial4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D933D61F-14E1-42EF-BAC7-806E43A7BB22}" type="presOf" srcId="{D2128277-3245-478B-89A9-D11323F7B4BC}" destId="{1D4C5AFD-F3AD-4B21-8B65-D5F329623D68}" srcOrd="0" destOrd="0" presId="urn:microsoft.com/office/officeart/2005/8/layout/radial4"/>
    <dgm:cxn modelId="{1473AFA5-CE8F-4A7A-8825-56A050722DB3}" type="presOf" srcId="{94D57468-09C6-4101-87A8-364DCF3AF713}" destId="{8201379E-F9A7-4B1D-B273-CF222B7D9FD6}" srcOrd="0" destOrd="0" presId="urn:microsoft.com/office/officeart/2005/8/layout/radial4"/>
    <dgm:cxn modelId="{ABBE38BB-8449-423F-A933-341B8299F9A4}" type="presOf" srcId="{78BC0E69-B80B-4A66-941B-F03DCE4E0F1A}" destId="{B95CAFA8-D742-4578-85DA-74BFC2ED32B1}" srcOrd="0" destOrd="0" presId="urn:microsoft.com/office/officeart/2005/8/layout/radial4"/>
    <dgm:cxn modelId="{5DBBBFFE-D33B-4119-93A4-D9F00E6B5C36}" type="presOf" srcId="{0EC1B231-9146-4285-B7D9-E6C31A196F68}" destId="{4FBD5417-3991-44FB-BBA4-99FEE7D62B70}" srcOrd="0" destOrd="0" presId="urn:microsoft.com/office/officeart/2005/8/layout/radial4"/>
    <dgm:cxn modelId="{298D232A-32A6-4813-B390-864746AF0406}" srcId="{844EDDE5-B5EE-4FE0-9BE6-AE61BF95FC2A}" destId="{0B77285F-31F1-4E81-A918-E87F04D50B23}" srcOrd="7" destOrd="0" parTransId="{0EC1B231-9146-4285-B7D9-E6C31A196F68}" sibTransId="{C1A2B739-CE7C-40A0-90E6-98A54520D669}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0A1A16E5-7AAC-459F-ADFC-A56955E1A3EE}" type="presOf" srcId="{B4715A36-E124-4469-A3A5-61B7764E1A51}" destId="{1864C8DC-C041-4441-B775-CDAC521FA1BE}" srcOrd="0" destOrd="0" presId="urn:microsoft.com/office/officeart/2005/8/layout/radial4"/>
    <dgm:cxn modelId="{223EB957-1677-4B85-91C5-2273CA136781}" type="presOf" srcId="{5596B5F1-A194-46B1-98E1-188D23E0244F}" destId="{4E8475E3-897D-4F0A-8F23-666F99FED41D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5B645BC3-81FA-4974-8C32-7554362BFCBA}" srcId="{844EDDE5-B5EE-4FE0-9BE6-AE61BF95FC2A}" destId="{94D57468-09C6-4101-87A8-364DCF3AF713}" srcOrd="6" destOrd="0" parTransId="{78BC0E69-B80B-4A66-941B-F03DCE4E0F1A}" sibTransId="{4AA656EB-DC0C-404B-8A82-4F462C5E0391}"/>
    <dgm:cxn modelId="{ECFBC306-F0C7-433B-B0FD-E0C395B92463}" srcId="{844EDDE5-B5EE-4FE0-9BE6-AE61BF95FC2A}" destId="{BEE46327-85BB-42F9-AE75-4A1162A816F8}" srcOrd="4" destOrd="0" parTransId="{6E7E1073-A4F7-4247-8500-EADBBE38E0FE}" sibTransId="{7E9FBBB6-C5A0-4CAF-9032-B7277F5E3CC2}"/>
    <dgm:cxn modelId="{9F260845-30D7-4639-80E7-8E1AEB4F754F}" type="presOf" srcId="{83DCB81F-44B3-4599-A4D6-6D59A8A65C77}" destId="{960FB98C-FEC4-49CA-8A44-EF1A27D279F1}" srcOrd="0" destOrd="0" presId="urn:microsoft.com/office/officeart/2005/8/layout/radial4"/>
    <dgm:cxn modelId="{194763D8-9DD9-4BD1-9391-C111B2265C49}" srcId="{844EDDE5-B5EE-4FE0-9BE6-AE61BF95FC2A}" destId="{D2128277-3245-478B-89A9-D11323F7B4BC}" srcOrd="3" destOrd="0" parTransId="{7676751C-874A-4852-A32C-59B216C12E2E}" sibTransId="{92DB9D1B-78A9-447A-B4A4-A29231413D4F}"/>
    <dgm:cxn modelId="{BAEB104C-6D68-4842-9BE0-D0A8078CAD28}" srcId="{844EDDE5-B5EE-4FE0-9BE6-AE61BF95FC2A}" destId="{9603974C-6002-498D-A35D-37B09AD719DD}" srcOrd="1" destOrd="0" parTransId="{3001074E-843C-470E-B12D-CEC9BFF61055}" sibTransId="{058D7BB9-E1D5-458A-9F68-1EF61FE441D3}"/>
    <dgm:cxn modelId="{39F164CA-A691-4F55-B8AF-5C51A1B8F91C}" type="presOf" srcId="{0FCE3D4C-6E0C-4199-A470-EB7CBA2C9126}" destId="{CD173349-82D1-4D44-81C2-228EB3C63C3C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EFBFC086-087F-4A09-A342-780613F2E2BE}" type="presOf" srcId="{7B39CB5E-C0A8-41A8-BDBD-EEB5C6ADBA99}" destId="{FD2AA449-A2C3-47EE-97F1-1D7CDDDC7A4A}" srcOrd="0" destOrd="0" presId="urn:microsoft.com/office/officeart/2005/8/layout/radial4"/>
    <dgm:cxn modelId="{D0F64B87-E2CC-44D7-BE3D-7FB8B93D91D4}" type="presOf" srcId="{6E7E1073-A4F7-4247-8500-EADBBE38E0FE}" destId="{89C28CDD-90F2-4905-989E-6561A2BB7E10}" srcOrd="0" destOrd="0" presId="urn:microsoft.com/office/officeart/2005/8/layout/radial4"/>
    <dgm:cxn modelId="{3E2D1DDE-FC84-4C8A-B51F-552097704260}" type="presOf" srcId="{D7F20C8E-1F99-4B7B-8929-1B2E387A8D8F}" destId="{BF24EF0B-A8A8-4680-98C8-516F0E8B6142}" srcOrd="0" destOrd="0" presId="urn:microsoft.com/office/officeart/2005/8/layout/radial4"/>
    <dgm:cxn modelId="{92B9D0EF-97D0-4F28-8618-00374E2E3B37}" srcId="{844EDDE5-B5EE-4FE0-9BE6-AE61BF95FC2A}" destId="{B4715A36-E124-4469-A3A5-61B7764E1A51}" srcOrd="0" destOrd="0" parTransId="{7B39CB5E-C0A8-41A8-BDBD-EEB5C6ADBA99}" sibTransId="{B21B0656-B311-4807-AF37-FE4D216897F3}"/>
    <dgm:cxn modelId="{30FA6F04-0B64-444D-9A61-B46030C5DC38}" type="presOf" srcId="{7676751C-874A-4852-A32C-59B216C12E2E}" destId="{A469C742-A0B5-405A-B27D-E8F3B878FF1C}" srcOrd="0" destOrd="0" presId="urn:microsoft.com/office/officeart/2005/8/layout/radial4"/>
    <dgm:cxn modelId="{932A8055-5B7A-44F3-86B4-B0DA0D66732B}" srcId="{844EDDE5-B5EE-4FE0-9BE6-AE61BF95FC2A}" destId="{B2472BC9-120D-4044-9CFE-40E251A5723E}" srcOrd="8" destOrd="0" parTransId="{3C321F21-A232-4EC9-86F1-C0C2350E0603}" sibTransId="{C5335850-0FAA-4DD4-96D2-486326798AC8}"/>
    <dgm:cxn modelId="{384DAA51-49EC-4BC3-9F35-CA77E3829C8C}" type="presOf" srcId="{9603974C-6002-498D-A35D-37B09AD719DD}" destId="{31C60BDD-C870-4EC5-9923-97EE91F289E4}" srcOrd="0" destOrd="0" presId="urn:microsoft.com/office/officeart/2005/8/layout/radial4"/>
    <dgm:cxn modelId="{3F02869C-B282-4A07-AC86-D763AA24B617}" srcId="{844EDDE5-B5EE-4FE0-9BE6-AE61BF95FC2A}" destId="{83DCB81F-44B3-4599-A4D6-6D59A8A65C77}" srcOrd="5" destOrd="0" parTransId="{D7F20C8E-1F99-4B7B-8929-1B2E387A8D8F}" sibTransId="{94124C93-6859-413D-8CE7-59CFC77C0B28}"/>
    <dgm:cxn modelId="{9E980C2A-9C34-4478-A51F-3856DDBFA56E}" type="presOf" srcId="{3001074E-843C-470E-B12D-CEC9BFF61055}" destId="{A43053D3-EE4A-41D5-BC3E-7ABCCFE22066}" srcOrd="0" destOrd="0" presId="urn:microsoft.com/office/officeart/2005/8/layout/radial4"/>
    <dgm:cxn modelId="{6818593E-E79B-48C6-84E3-F1283F2BC4A7}" type="presOf" srcId="{2CCD116D-0399-4FE2-8996-18265F2E56AD}" destId="{BDBF2EEF-8191-4AA9-A1EE-4977A189E729}" srcOrd="0" destOrd="0" presId="urn:microsoft.com/office/officeart/2005/8/layout/radial4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7D35185E-A61B-40D6-9148-667F435A91BD}" type="presParOf" srcId="{0A57A23D-2B0B-44C4-BBA6-C7E8BB969706}" destId="{FD2AA449-A2C3-47EE-97F1-1D7CDDDC7A4A}" srcOrd="1" destOrd="0" presId="urn:microsoft.com/office/officeart/2005/8/layout/radial4"/>
    <dgm:cxn modelId="{D9CD02E7-7A0C-4870-8137-DAB9F0A7A958}" type="presParOf" srcId="{0A57A23D-2B0B-44C4-BBA6-C7E8BB969706}" destId="{1864C8DC-C041-4441-B775-CDAC521FA1BE}" srcOrd="2" destOrd="0" presId="urn:microsoft.com/office/officeart/2005/8/layout/radial4"/>
    <dgm:cxn modelId="{790004DD-B897-48D1-BB3B-EABB4A08312B}" type="presParOf" srcId="{0A57A23D-2B0B-44C4-BBA6-C7E8BB969706}" destId="{A43053D3-EE4A-41D5-BC3E-7ABCCFE22066}" srcOrd="3" destOrd="0" presId="urn:microsoft.com/office/officeart/2005/8/layout/radial4"/>
    <dgm:cxn modelId="{A90EA07E-2DD4-4028-AB5F-18F691FDAF83}" type="presParOf" srcId="{0A57A23D-2B0B-44C4-BBA6-C7E8BB969706}" destId="{31C60BDD-C870-4EC5-9923-97EE91F289E4}" srcOrd="4" destOrd="0" presId="urn:microsoft.com/office/officeart/2005/8/layout/radial4"/>
    <dgm:cxn modelId="{C6890C25-4E2A-4811-B9D4-F757CA80DFA4}" type="presParOf" srcId="{0A57A23D-2B0B-44C4-BBA6-C7E8BB969706}" destId="{BDBF2EEF-8191-4AA9-A1EE-4977A189E729}" srcOrd="5" destOrd="0" presId="urn:microsoft.com/office/officeart/2005/8/layout/radial4"/>
    <dgm:cxn modelId="{C23E234E-20E3-4FF6-BD10-4F56653770F8}" type="presParOf" srcId="{0A57A23D-2B0B-44C4-BBA6-C7E8BB969706}" destId="{B57FBD3C-AB33-4621-852E-2EC03A098B87}" srcOrd="6" destOrd="0" presId="urn:microsoft.com/office/officeart/2005/8/layout/radial4"/>
    <dgm:cxn modelId="{7696FBDB-E414-48E9-9483-D8BBB2943703}" type="presParOf" srcId="{0A57A23D-2B0B-44C4-BBA6-C7E8BB969706}" destId="{A469C742-A0B5-405A-B27D-E8F3B878FF1C}" srcOrd="7" destOrd="0" presId="urn:microsoft.com/office/officeart/2005/8/layout/radial4"/>
    <dgm:cxn modelId="{6069F0BF-B34F-434F-87F8-8E46D7FADF56}" type="presParOf" srcId="{0A57A23D-2B0B-44C4-BBA6-C7E8BB969706}" destId="{1D4C5AFD-F3AD-4B21-8B65-D5F329623D68}" srcOrd="8" destOrd="0" presId="urn:microsoft.com/office/officeart/2005/8/layout/radial4"/>
    <dgm:cxn modelId="{2D2D3B6D-4256-4634-80CB-14F59B6662DF}" type="presParOf" srcId="{0A57A23D-2B0B-44C4-BBA6-C7E8BB969706}" destId="{89C28CDD-90F2-4905-989E-6561A2BB7E10}" srcOrd="9" destOrd="0" presId="urn:microsoft.com/office/officeart/2005/8/layout/radial4"/>
    <dgm:cxn modelId="{A069599A-EBF5-43EE-AD60-40E01ACC9BC1}" type="presParOf" srcId="{0A57A23D-2B0B-44C4-BBA6-C7E8BB969706}" destId="{2C37B16C-736D-4FA9-A978-C9FA33F718FC}" srcOrd="10" destOrd="0" presId="urn:microsoft.com/office/officeart/2005/8/layout/radial4"/>
    <dgm:cxn modelId="{439CB909-1EE3-48FF-A281-F503C6581763}" type="presParOf" srcId="{0A57A23D-2B0B-44C4-BBA6-C7E8BB969706}" destId="{BF24EF0B-A8A8-4680-98C8-516F0E8B6142}" srcOrd="11" destOrd="0" presId="urn:microsoft.com/office/officeart/2005/8/layout/radial4"/>
    <dgm:cxn modelId="{C7B1532E-2D5E-417E-8789-38C8CDD25577}" type="presParOf" srcId="{0A57A23D-2B0B-44C4-BBA6-C7E8BB969706}" destId="{960FB98C-FEC4-49CA-8A44-EF1A27D279F1}" srcOrd="12" destOrd="0" presId="urn:microsoft.com/office/officeart/2005/8/layout/radial4"/>
    <dgm:cxn modelId="{477FBC46-CE2A-43FF-9DD4-C7AFBFF9323F}" type="presParOf" srcId="{0A57A23D-2B0B-44C4-BBA6-C7E8BB969706}" destId="{B95CAFA8-D742-4578-85DA-74BFC2ED32B1}" srcOrd="13" destOrd="0" presId="urn:microsoft.com/office/officeart/2005/8/layout/radial4"/>
    <dgm:cxn modelId="{77F0CFDF-6083-48D5-99FE-8B7022DB0858}" type="presParOf" srcId="{0A57A23D-2B0B-44C4-BBA6-C7E8BB969706}" destId="{8201379E-F9A7-4B1D-B273-CF222B7D9FD6}" srcOrd="14" destOrd="0" presId="urn:microsoft.com/office/officeart/2005/8/layout/radial4"/>
    <dgm:cxn modelId="{941F6739-6591-44EA-91F7-9DF2029B85C2}" type="presParOf" srcId="{0A57A23D-2B0B-44C4-BBA6-C7E8BB969706}" destId="{4FBD5417-3991-44FB-BBA4-99FEE7D62B70}" srcOrd="15" destOrd="0" presId="urn:microsoft.com/office/officeart/2005/8/layout/radial4"/>
    <dgm:cxn modelId="{83BC0FF6-A3E8-4B34-8D64-109A5971EFD9}" type="presParOf" srcId="{0A57A23D-2B0B-44C4-BBA6-C7E8BB969706}" destId="{D55A195D-2290-43DB-A21C-0AF219921689}" srcOrd="16" destOrd="0" presId="urn:microsoft.com/office/officeart/2005/8/layout/radial4"/>
    <dgm:cxn modelId="{E498B83B-3BC8-4551-930E-FE6E38ABD7C0}" type="presParOf" srcId="{0A57A23D-2B0B-44C4-BBA6-C7E8BB969706}" destId="{79252576-6F7A-4A03-86D0-635DA4A3EB19}" srcOrd="17" destOrd="0" presId="urn:microsoft.com/office/officeart/2005/8/layout/radial4"/>
    <dgm:cxn modelId="{A9BC8D2D-68EA-4F88-B3E2-328272EB0004}" type="presParOf" srcId="{0A57A23D-2B0B-44C4-BBA6-C7E8BB969706}" destId="{C649810C-533A-46F4-A310-529FB06CDD0A}" srcOrd="18" destOrd="0" presId="urn:microsoft.com/office/officeart/2005/8/layout/radial4"/>
    <dgm:cxn modelId="{F42CFBC1-21FB-4E4C-9D3F-FD066E8145A4}" type="presParOf" srcId="{0A57A23D-2B0B-44C4-BBA6-C7E8BB969706}" destId="{4E8475E3-897D-4F0A-8F23-666F99FED41D}" srcOrd="19" destOrd="0" presId="urn:microsoft.com/office/officeart/2005/8/layout/radial4"/>
    <dgm:cxn modelId="{E66AF644-1A4A-4DB1-A47A-45C8EAB19307}" type="presParOf" srcId="{0A57A23D-2B0B-44C4-BBA6-C7E8BB969706}" destId="{D5952E42-A161-4E37-8B61-DFC7E8455699}" srcOrd="20" destOrd="0" presId="urn:microsoft.com/office/officeart/2005/8/layout/radial4"/>
    <dgm:cxn modelId="{B2FBB7E6-271D-4742-93A6-3863C70AE5BF}" type="presParOf" srcId="{0A57A23D-2B0B-44C4-BBA6-C7E8BB969706}" destId="{C0EBF8D5-69B2-4CE0-92A3-796CB1980EAA}" srcOrd="21" destOrd="0" presId="urn:microsoft.com/office/officeart/2005/8/layout/radial4"/>
    <dgm:cxn modelId="{7B8292B3-F9C3-4122-8A4D-F9852B72E7D4}" type="presParOf" srcId="{0A57A23D-2B0B-44C4-BBA6-C7E8BB969706}" destId="{CD173349-82D1-4D44-81C2-228EB3C63C3C}" srcOrd="2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453554-19BA-4B2D-A9C5-B3B124D76741}">
      <dgm:prSet phldrT="[Текст]"/>
      <dgm:spPr/>
      <dgm:t>
        <a:bodyPr/>
        <a:lstStyle/>
        <a:p>
          <a:r>
            <a:rPr lang="ru-RU" dirty="0"/>
            <a:t>от 41 до 50%</a:t>
          </a:r>
        </a:p>
      </dgm:t>
    </dgm:pt>
    <dgm:pt modelId="{288EE517-1988-4E24-ACFB-2042FA894D3B}" type="parTrans" cxnId="{459A7AD6-4313-45BF-88EC-A9E63DB600E2}">
      <dgm:prSet/>
      <dgm:spPr/>
      <dgm:t>
        <a:bodyPr/>
        <a:lstStyle/>
        <a:p>
          <a:endParaRPr lang="ru-RU"/>
        </a:p>
      </dgm:t>
    </dgm:pt>
    <dgm:pt modelId="{64FC2584-38FA-42D4-B955-2811D6389675}" type="sibTrans" cxnId="{459A7AD6-4313-45BF-88EC-A9E63DB600E2}">
      <dgm:prSet/>
      <dgm:spPr/>
      <dgm:t>
        <a:bodyPr/>
        <a:lstStyle/>
        <a:p>
          <a:endParaRPr lang="ru-RU"/>
        </a:p>
      </dgm:t>
    </dgm:pt>
    <dgm:pt modelId="{B72757BB-AF8C-4043-8CAA-4B147849671D}">
      <dgm:prSet phldrT="[Текст]" custT="1"/>
      <dgm:spPr/>
      <dgm:t>
        <a:bodyPr/>
        <a:lstStyle/>
        <a:p>
          <a:endParaRPr lang="ru-RU" sz="2000" b="1" dirty="0"/>
        </a:p>
      </dgm:t>
    </dgm:pt>
    <dgm:pt modelId="{101F90E9-8695-4575-AB3A-5CA9337D64AB}" type="parTrans" cxnId="{D6D6114A-0B51-4BF4-86A6-867377B6747D}">
      <dgm:prSet/>
      <dgm:spPr/>
      <dgm:t>
        <a:bodyPr/>
        <a:lstStyle/>
        <a:p>
          <a:endParaRPr lang="ru-RU"/>
        </a:p>
      </dgm:t>
    </dgm:pt>
    <dgm:pt modelId="{AE6549F4-EFF3-41E1-A727-7EAC93DCC8C4}" type="sibTrans" cxnId="{D6D6114A-0B51-4BF4-86A6-867377B6747D}">
      <dgm:prSet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err="1"/>
            <a:t>Бабиничский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err="1"/>
            <a:t>Вороновский</a:t>
          </a:r>
          <a:r>
            <a:rPr lang="ru-RU" sz="2000" b="1" dirty="0"/>
            <a:t>, </a:t>
          </a:r>
          <a:r>
            <a:rPr lang="ru-RU" sz="2000" b="1" dirty="0" err="1"/>
            <a:t>Мазоловский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/>
            <a:t>от 21 до 30 %</a:t>
          </a:r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/>
            <a:t>от 11 до 20 %</a:t>
          </a:r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err="1"/>
            <a:t>Бабиничский</a:t>
          </a:r>
          <a:r>
            <a:rPr lang="ru-RU" sz="2000" b="1" baseline="0" dirty="0"/>
            <a:t>, </a:t>
          </a:r>
          <a:r>
            <a:rPr lang="ru-RU" sz="2000" b="1" baseline="0" dirty="0" err="1"/>
            <a:t>Новкинский</a:t>
          </a:r>
          <a:r>
            <a:rPr lang="ru-RU" sz="2000" b="1" baseline="0" dirty="0"/>
            <a:t>, </a:t>
          </a:r>
          <a:r>
            <a:rPr lang="ru-RU" sz="2000" b="1" baseline="0" dirty="0" err="1"/>
            <a:t>Суражский</a:t>
          </a:r>
          <a:r>
            <a:rPr lang="ru-RU" sz="2000" b="1" baseline="0" dirty="0"/>
            <a:t>, </a:t>
          </a:r>
          <a:r>
            <a:rPr lang="ru-RU" sz="2000" b="1" baseline="0" dirty="0" err="1"/>
            <a:t>Шапечинский</a:t>
          </a:r>
          <a:r>
            <a:rPr lang="ru-RU" sz="2000" b="1" baseline="0" dirty="0"/>
            <a:t>, </a:t>
          </a:r>
          <a:r>
            <a:rPr lang="ru-RU" sz="2000" b="1" baseline="0" dirty="0" err="1"/>
            <a:t>Яновичский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/>
            <a:t>Менее 10%</a:t>
          </a:r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4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4" custLinFactNeighborX="-285" custLinFactNeighborY="1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00476-CDD5-4AF2-9DD4-968681FA2EA6}" type="pres">
      <dgm:prSet presAssocID="{19A1E835-6848-4A5E-8123-299147B41242}" presName="sp" presStyleCnt="0"/>
      <dgm:spPr/>
    </dgm:pt>
    <dgm:pt modelId="{3AA13550-49A6-4FCC-8E44-AB29C249B496}" type="pres">
      <dgm:prSet presAssocID="{C8453554-19BA-4B2D-A9C5-B3B124D76741}" presName="linNode" presStyleCnt="0"/>
      <dgm:spPr/>
    </dgm:pt>
    <dgm:pt modelId="{858FD7EB-FD8D-4F9C-8107-3A55C4C79521}" type="pres">
      <dgm:prSet presAssocID="{C8453554-19BA-4B2D-A9C5-B3B124D7674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148C9-5758-440B-84A9-F3459D089199}" type="pres">
      <dgm:prSet presAssocID="{C8453554-19BA-4B2D-A9C5-B3B124D76741}" presName="descendantText" presStyleLbl="alignAccFollowNode1" presStyleIdx="3" presStyleCnt="4" custScaleY="114381" custLinFactNeighborX="37702" custLinFactNeighborY="4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26F993-284A-491A-932C-B81ECEAE12F4}" type="presOf" srcId="{1FC5EB6C-AD63-41F0-9CC7-AA7C2395E21F}" destId="{AB8A43A4-E2CD-43C9-B306-94A422C13044}" srcOrd="0" destOrd="0" presId="urn:microsoft.com/office/officeart/2005/8/layout/vList5"/>
    <dgm:cxn modelId="{D6D6114A-0B51-4BF4-86A6-867377B6747D}" srcId="{C8453554-19BA-4B2D-A9C5-B3B124D76741}" destId="{B72757BB-AF8C-4043-8CAA-4B147849671D}" srcOrd="0" destOrd="0" parTransId="{101F90E9-8695-4575-AB3A-5CA9337D64AB}" sibTransId="{AE6549F4-EFF3-41E1-A727-7EAC93DCC8C4}"/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6E540DBB-F886-461C-BDF4-33B5577F8571}" type="presOf" srcId="{94DD4F04-6261-42FB-B60B-70777D3B3C57}" destId="{990A3732-8EDB-4514-A991-93355AC667DE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5B0A4D7E-2A7C-4687-9E4D-0C52E75AADD8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20F14E1E-459D-44EB-B35B-2E254486EA6A}" type="presOf" srcId="{B72757BB-AF8C-4043-8CAA-4B147849671D}" destId="{762148C9-5758-440B-84A9-F3459D089199}" srcOrd="0" destOrd="0" presId="urn:microsoft.com/office/officeart/2005/8/layout/vList5"/>
    <dgm:cxn modelId="{1BB8D28E-D279-4F50-B5B8-A2186D6FB4DB}" type="presOf" srcId="{592A2793-06EC-43D8-BDD8-673F1F5444C2}" destId="{BEBDA1F2-3468-41CD-B3AD-9BECF53970F8}" srcOrd="0" destOrd="0" presId="urn:microsoft.com/office/officeart/2005/8/layout/vList5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8C0E2588-CA1B-4438-890C-60882CE10A77}" type="presOf" srcId="{7E1050C4-A196-49B6-B484-A78F298D9485}" destId="{25CB1E34-1424-4EDF-8D28-5915C45BFEB7}" srcOrd="0" destOrd="0" presId="urn:microsoft.com/office/officeart/2005/8/layout/vList5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2DC40025-0864-4A38-A610-FCB39F224B04}" type="presOf" srcId="{C8453554-19BA-4B2D-A9C5-B3B124D76741}" destId="{858FD7EB-FD8D-4F9C-8107-3A55C4C79521}" srcOrd="0" destOrd="0" presId="urn:microsoft.com/office/officeart/2005/8/layout/vList5"/>
    <dgm:cxn modelId="{1CC672FB-F6BB-47E8-8A2C-1169163DADD2}" type="presOf" srcId="{63176A33-82E8-47AF-935E-41F20DA2C5B3}" destId="{DB07B859-D486-4C81-9A36-0BC2BBDF267A}" srcOrd="0" destOrd="0" presId="urn:microsoft.com/office/officeart/2005/8/layout/vList5"/>
    <dgm:cxn modelId="{459A7AD6-4313-45BF-88EC-A9E63DB600E2}" srcId="{44D41B2F-86D4-4F79-B94F-07672D835633}" destId="{C8453554-19BA-4B2D-A9C5-B3B124D76741}" srcOrd="3" destOrd="0" parTransId="{288EE517-1988-4E24-ACFB-2042FA894D3B}" sibTransId="{64FC2584-38FA-42D4-B955-2811D6389675}"/>
    <dgm:cxn modelId="{45679CBB-8335-425B-8EBD-C940341D5F30}" type="presOf" srcId="{5230904C-5C3A-4505-9DAB-F858B735C350}" destId="{608A9A4F-9B28-45E9-8A7D-974A96C20728}" srcOrd="0" destOrd="0" presId="urn:microsoft.com/office/officeart/2005/8/layout/vList5"/>
    <dgm:cxn modelId="{8443579E-C589-42D3-B8C8-8060A61B384D}" type="presParOf" srcId="{AEDA3DEE-E688-4ADB-A404-7B0D8876FF4C}" destId="{5040769C-2C7A-47E3-9D61-A99C85D0C0CB}" srcOrd="0" destOrd="0" presId="urn:microsoft.com/office/officeart/2005/8/layout/vList5"/>
    <dgm:cxn modelId="{9EDB64D4-A67F-45F5-962E-E5AA49806FB0}" type="presParOf" srcId="{5040769C-2C7A-47E3-9D61-A99C85D0C0CB}" destId="{990A3732-8EDB-4514-A991-93355AC667DE}" srcOrd="0" destOrd="0" presId="urn:microsoft.com/office/officeart/2005/8/layout/vList5"/>
    <dgm:cxn modelId="{FF44391E-D4A1-4E35-B916-4020AEF36CE4}" type="presParOf" srcId="{5040769C-2C7A-47E3-9D61-A99C85D0C0CB}" destId="{AB8A43A4-E2CD-43C9-B306-94A422C13044}" srcOrd="1" destOrd="0" presId="urn:microsoft.com/office/officeart/2005/8/layout/vList5"/>
    <dgm:cxn modelId="{820E7B12-42E0-4A40-9561-2B390FAD3457}" type="presParOf" srcId="{AEDA3DEE-E688-4ADB-A404-7B0D8876FF4C}" destId="{29B6912B-386C-43DD-9C98-50A82C9B090D}" srcOrd="1" destOrd="0" presId="urn:microsoft.com/office/officeart/2005/8/layout/vList5"/>
    <dgm:cxn modelId="{FD627665-45FB-4397-AD52-654355D059BA}" type="presParOf" srcId="{AEDA3DEE-E688-4ADB-A404-7B0D8876FF4C}" destId="{5FFDB0C6-8424-4680-A097-D494B92EA86D}" srcOrd="2" destOrd="0" presId="urn:microsoft.com/office/officeart/2005/8/layout/vList5"/>
    <dgm:cxn modelId="{4EA82E43-90AD-4BC7-ACF6-F4C7FD9043AF}" type="presParOf" srcId="{5FFDB0C6-8424-4680-A097-D494B92EA86D}" destId="{DB07B859-D486-4C81-9A36-0BC2BBDF267A}" srcOrd="0" destOrd="0" presId="urn:microsoft.com/office/officeart/2005/8/layout/vList5"/>
    <dgm:cxn modelId="{7FB8F525-8104-4355-A19F-395D8B4B74B2}" type="presParOf" srcId="{5FFDB0C6-8424-4680-A097-D494B92EA86D}" destId="{25CB1E34-1424-4EDF-8D28-5915C45BFEB7}" srcOrd="1" destOrd="0" presId="urn:microsoft.com/office/officeart/2005/8/layout/vList5"/>
    <dgm:cxn modelId="{E39DF650-3115-4472-96AD-0310463CA97A}" type="presParOf" srcId="{AEDA3DEE-E688-4ADB-A404-7B0D8876FF4C}" destId="{7F273CDC-F7F7-40E6-8D0D-972EAA8B608A}" srcOrd="3" destOrd="0" presId="urn:microsoft.com/office/officeart/2005/8/layout/vList5"/>
    <dgm:cxn modelId="{AEE396D1-8A00-41B1-95E8-261858373807}" type="presParOf" srcId="{AEDA3DEE-E688-4ADB-A404-7B0D8876FF4C}" destId="{4A14FA71-BCEE-40B8-BD49-AA0FB4363DA5}" srcOrd="4" destOrd="0" presId="urn:microsoft.com/office/officeart/2005/8/layout/vList5"/>
    <dgm:cxn modelId="{2E6B5D2C-E155-4D54-B57D-E68010D1FFC7}" type="presParOf" srcId="{4A14FA71-BCEE-40B8-BD49-AA0FB4363DA5}" destId="{608A9A4F-9B28-45E9-8A7D-974A96C20728}" srcOrd="0" destOrd="0" presId="urn:microsoft.com/office/officeart/2005/8/layout/vList5"/>
    <dgm:cxn modelId="{F2F91652-802A-4702-B91E-19468902331A}" type="presParOf" srcId="{4A14FA71-BCEE-40B8-BD49-AA0FB4363DA5}" destId="{BEBDA1F2-3468-41CD-B3AD-9BECF53970F8}" srcOrd="1" destOrd="0" presId="urn:microsoft.com/office/officeart/2005/8/layout/vList5"/>
    <dgm:cxn modelId="{EB35C6FA-1260-44EB-A9F5-4DADBBAD3A0F}" type="presParOf" srcId="{AEDA3DEE-E688-4ADB-A404-7B0D8876FF4C}" destId="{2C300476-CDD5-4AF2-9DD4-968681FA2EA6}" srcOrd="5" destOrd="0" presId="urn:microsoft.com/office/officeart/2005/8/layout/vList5"/>
    <dgm:cxn modelId="{CFA2378D-9026-40AE-B5B7-672025707918}" type="presParOf" srcId="{AEDA3DEE-E688-4ADB-A404-7B0D8876FF4C}" destId="{3AA13550-49A6-4FCC-8E44-AB29C249B496}" srcOrd="6" destOrd="0" presId="urn:microsoft.com/office/officeart/2005/8/layout/vList5"/>
    <dgm:cxn modelId="{66222A03-ABD7-4BC0-837C-535872863315}" type="presParOf" srcId="{3AA13550-49A6-4FCC-8E44-AB29C249B496}" destId="{858FD7EB-FD8D-4F9C-8107-3A55C4C79521}" srcOrd="0" destOrd="0" presId="urn:microsoft.com/office/officeart/2005/8/layout/vList5"/>
    <dgm:cxn modelId="{D6FBDA9A-EE87-4542-97D1-150FD377DBF7}" type="presParOf" srcId="{3AA13550-49A6-4FCC-8E44-AB29C249B496}" destId="{762148C9-5758-440B-84A9-F3459D0891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11AB4-94F9-4B7F-9A04-AE1C78C6197E}">
      <dsp:nvSpPr>
        <dsp:cNvPr id="0" name=""/>
        <dsp:cNvSpPr/>
      </dsp:nvSpPr>
      <dsp:spPr>
        <a:xfrm>
          <a:off x="3183674" y="2903998"/>
          <a:ext cx="2366697" cy="2222853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baseline="0" dirty="0"/>
            <a:t>Государственные программы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baseline="0" dirty="0" smtClean="0"/>
            <a:t>37 965,2 тыс</a:t>
          </a:r>
          <a:r>
            <a:rPr lang="ru-RU" sz="1500" b="1" i="0" kern="1200" baseline="0" dirty="0"/>
            <a:t>. руб. (</a:t>
          </a:r>
          <a:r>
            <a:rPr lang="ru-RU" sz="1500" b="1" i="0" kern="1200" baseline="0" dirty="0" smtClean="0"/>
            <a:t>83,8 </a:t>
          </a:r>
          <a:r>
            <a:rPr lang="ru-RU" sz="1500" b="1" i="0" kern="1200" baseline="0" dirty="0"/>
            <a:t>% расходов бюджета)</a:t>
          </a:r>
        </a:p>
      </dsp:txBody>
      <dsp:txXfrm>
        <a:off x="3530269" y="3229527"/>
        <a:ext cx="1673507" cy="1571795"/>
      </dsp:txXfrm>
    </dsp:sp>
    <dsp:sp modelId="{FD2AA449-A2C3-47EE-97F1-1D7CDDDC7A4A}">
      <dsp:nvSpPr>
        <dsp:cNvPr id="0" name=""/>
        <dsp:cNvSpPr/>
      </dsp:nvSpPr>
      <dsp:spPr>
        <a:xfrm rot="9249225">
          <a:off x="1149243" y="4846114"/>
          <a:ext cx="2160969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4C8DC-C041-4441-B775-CDAC521FA1BE}">
      <dsp:nvSpPr>
        <dsp:cNvPr id="0" name=""/>
        <dsp:cNvSpPr/>
      </dsp:nvSpPr>
      <dsp:spPr>
        <a:xfrm>
          <a:off x="754678" y="5119690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307</a:t>
          </a: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,9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78233" y="5143245"/>
        <a:ext cx="958186" cy="757127"/>
      </dsp:txXfrm>
    </dsp:sp>
    <dsp:sp modelId="{A43053D3-EE4A-41D5-BC3E-7ABCCFE22066}">
      <dsp:nvSpPr>
        <dsp:cNvPr id="0" name=""/>
        <dsp:cNvSpPr/>
      </dsp:nvSpPr>
      <dsp:spPr>
        <a:xfrm rot="10973207">
          <a:off x="697669" y="3685056"/>
          <a:ext cx="2352457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60BDD-C870-4EC5-9923-97EE91F289E4}">
      <dsp:nvSpPr>
        <dsp:cNvPr id="0" name=""/>
        <dsp:cNvSpPr/>
      </dsp:nvSpPr>
      <dsp:spPr>
        <a:xfrm>
          <a:off x="196514" y="3428349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6 895,4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220069" y="3451904"/>
        <a:ext cx="958186" cy="757127"/>
      </dsp:txXfrm>
    </dsp:sp>
    <dsp:sp modelId="{BDBF2EEF-8191-4AA9-A1EE-4977A189E729}">
      <dsp:nvSpPr>
        <dsp:cNvPr id="0" name=""/>
        <dsp:cNvSpPr/>
      </dsp:nvSpPr>
      <dsp:spPr>
        <a:xfrm rot="12152159">
          <a:off x="1182482" y="2918800"/>
          <a:ext cx="2069882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FBD3C-AB33-4621-852E-2EC03A098B87}">
      <dsp:nvSpPr>
        <dsp:cNvPr id="0" name=""/>
        <dsp:cNvSpPr/>
      </dsp:nvSpPr>
      <dsp:spPr>
        <a:xfrm>
          <a:off x="758863" y="2324676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436,3</a:t>
          </a:r>
          <a:r>
            <a:rPr lang="en-US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82418" y="2348231"/>
        <a:ext cx="958186" cy="757127"/>
      </dsp:txXfrm>
    </dsp:sp>
    <dsp:sp modelId="{A469C742-A0B5-405A-B27D-E8F3B878FF1C}">
      <dsp:nvSpPr>
        <dsp:cNvPr id="0" name=""/>
        <dsp:cNvSpPr/>
      </dsp:nvSpPr>
      <dsp:spPr>
        <a:xfrm rot="13449057">
          <a:off x="1875681" y="2291573"/>
          <a:ext cx="1852866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C5AFD-F3AD-4B21-8B65-D5F329623D68}">
      <dsp:nvSpPr>
        <dsp:cNvPr id="0" name=""/>
        <dsp:cNvSpPr/>
      </dsp:nvSpPr>
      <dsp:spPr>
        <a:xfrm>
          <a:off x="1634743" y="1448796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2 430,8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1658298" y="1472351"/>
        <a:ext cx="958186" cy="757127"/>
      </dsp:txXfrm>
    </dsp:sp>
    <dsp:sp modelId="{89C28CDD-90F2-4905-989E-6561A2BB7E10}">
      <dsp:nvSpPr>
        <dsp:cNvPr id="0" name=""/>
        <dsp:cNvSpPr/>
      </dsp:nvSpPr>
      <dsp:spPr>
        <a:xfrm rot="14853816">
          <a:off x="2706667" y="1882738"/>
          <a:ext cx="1728485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7B16C-736D-4FA9-A978-C9FA33F718FC}">
      <dsp:nvSpPr>
        <dsp:cNvPr id="0" name=""/>
        <dsp:cNvSpPr/>
      </dsp:nvSpPr>
      <dsp:spPr>
        <a:xfrm>
          <a:off x="2738416" y="886446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23 713,0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2761971" y="910001"/>
        <a:ext cx="958186" cy="757127"/>
      </dsp:txXfrm>
    </dsp:sp>
    <dsp:sp modelId="{BF24EF0B-A8A8-4680-98C8-516F0E8B6142}">
      <dsp:nvSpPr>
        <dsp:cNvPr id="0" name=""/>
        <dsp:cNvSpPr/>
      </dsp:nvSpPr>
      <dsp:spPr>
        <a:xfrm rot="16314689">
          <a:off x="3580374" y="1745250"/>
          <a:ext cx="1711167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FB98C-FEC4-49CA-8A44-EF1A27D279F1}">
      <dsp:nvSpPr>
        <dsp:cNvPr id="0" name=""/>
        <dsp:cNvSpPr/>
      </dsp:nvSpPr>
      <dsp:spPr>
        <a:xfrm>
          <a:off x="3961847" y="692674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288,5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3985402" y="716229"/>
        <a:ext cx="958186" cy="757127"/>
      </dsp:txXfrm>
    </dsp:sp>
    <dsp:sp modelId="{B95CAFA8-D742-4578-85DA-74BFC2ED32B1}">
      <dsp:nvSpPr>
        <dsp:cNvPr id="0" name=""/>
        <dsp:cNvSpPr/>
      </dsp:nvSpPr>
      <dsp:spPr>
        <a:xfrm rot="17750746">
          <a:off x="4394830" y="1894354"/>
          <a:ext cx="1801032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1379E-F9A7-4B1D-B273-CF222B7D9FD6}">
      <dsp:nvSpPr>
        <dsp:cNvPr id="0" name=""/>
        <dsp:cNvSpPr/>
      </dsp:nvSpPr>
      <dsp:spPr>
        <a:xfrm>
          <a:off x="5185278" y="886446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36,4  тыс. руб.</a:t>
          </a:r>
        </a:p>
      </dsp:txBody>
      <dsp:txXfrm>
        <a:off x="5208833" y="910001"/>
        <a:ext cx="958186" cy="757127"/>
      </dsp:txXfrm>
    </dsp:sp>
    <dsp:sp modelId="{4FBD5417-3991-44FB-BBA4-99FEE7D62B70}">
      <dsp:nvSpPr>
        <dsp:cNvPr id="0" name=""/>
        <dsp:cNvSpPr/>
      </dsp:nvSpPr>
      <dsp:spPr>
        <a:xfrm rot="19094611">
          <a:off x="5058811" y="2307198"/>
          <a:ext cx="1984886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A195D-2290-43DB-A21C-0AF219921689}">
      <dsp:nvSpPr>
        <dsp:cNvPr id="0" name=""/>
        <dsp:cNvSpPr/>
      </dsp:nvSpPr>
      <dsp:spPr>
        <a:xfrm>
          <a:off x="6288951" y="1448796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sz="600" b="1" i="0" u="none" kern="1200" baseline="0" dirty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i="0" u="none" kern="1200" baseline="0" dirty="0">
              <a:solidFill>
                <a:schemeClr val="accent1">
                  <a:lumMod val="50000"/>
                </a:schemeClr>
              </a:solidFill>
            </a:rPr>
            <a:t>1 273,5 тыс. руб.</a:t>
          </a:r>
          <a:endParaRPr lang="ru-RU" sz="600" i="0" u="none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6312506" y="1472351"/>
        <a:ext cx="958186" cy="757127"/>
      </dsp:txXfrm>
    </dsp:sp>
    <dsp:sp modelId="{79252576-6F7A-4A03-86D0-635DA4A3EB19}">
      <dsp:nvSpPr>
        <dsp:cNvPr id="0" name=""/>
        <dsp:cNvSpPr/>
      </dsp:nvSpPr>
      <dsp:spPr>
        <a:xfrm rot="20878342">
          <a:off x="5608942" y="3342390"/>
          <a:ext cx="1912888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810C-533A-46F4-A310-529FB06CDD0A}">
      <dsp:nvSpPr>
        <dsp:cNvPr id="0" name=""/>
        <dsp:cNvSpPr/>
      </dsp:nvSpPr>
      <dsp:spPr>
        <a:xfrm>
          <a:off x="6998185" y="2945614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kern="1200" baseline="0" dirty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kern="1200" dirty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>
              <a:solidFill>
                <a:schemeClr val="accent1">
                  <a:lumMod val="50000"/>
                </a:schemeClr>
              </a:solidFill>
            </a:rPr>
            <a:t>1 639,66 тыс. руб.</a:t>
          </a:r>
          <a:endParaRPr lang="ru-RU" sz="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021740" y="2969169"/>
        <a:ext cx="958186" cy="757127"/>
      </dsp:txXfrm>
    </dsp:sp>
    <dsp:sp modelId="{4E8475E3-897D-4F0A-8F23-666F99FED41D}">
      <dsp:nvSpPr>
        <dsp:cNvPr id="0" name=""/>
        <dsp:cNvSpPr/>
      </dsp:nvSpPr>
      <dsp:spPr>
        <a:xfrm rot="302502">
          <a:off x="5675241" y="4028558"/>
          <a:ext cx="2320720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52E42-A161-4E37-8B61-DFC7E8455699}">
      <dsp:nvSpPr>
        <dsp:cNvPr id="0" name=""/>
        <dsp:cNvSpPr/>
      </dsp:nvSpPr>
      <dsp:spPr>
        <a:xfrm>
          <a:off x="7488824" y="3933062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>
              <a:solidFill>
                <a:schemeClr val="tx1"/>
              </a:solidFill>
            </a:rPr>
            <a:t>Государственная программа «Управление </a:t>
          </a:r>
          <a:r>
            <a:rPr lang="ru-RU" sz="600" b="1" kern="1200" dirty="0" smtClean="0">
              <a:solidFill>
                <a:schemeClr val="tx1"/>
              </a:solidFill>
            </a:rPr>
            <a:t>государственными финансами и регулирование финансового рынка» 915,2 тыс. рублей</a:t>
          </a:r>
          <a:endParaRPr lang="ru-RU" sz="600" b="1" kern="1200" dirty="0">
            <a:solidFill>
              <a:schemeClr val="tx1"/>
            </a:solidFill>
          </a:endParaRPr>
        </a:p>
      </dsp:txBody>
      <dsp:txXfrm>
        <a:off x="7512379" y="3956617"/>
        <a:ext cx="958186" cy="757127"/>
      </dsp:txXfrm>
    </dsp:sp>
    <dsp:sp modelId="{C0EBF8D5-69B2-4CE0-92A3-796CB1980EAA}">
      <dsp:nvSpPr>
        <dsp:cNvPr id="0" name=""/>
        <dsp:cNvSpPr/>
      </dsp:nvSpPr>
      <dsp:spPr>
        <a:xfrm rot="1324848">
          <a:off x="5524062" y="4855811"/>
          <a:ext cx="2519341" cy="4092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73349-82D1-4D44-81C2-228EB3C63C3C}">
      <dsp:nvSpPr>
        <dsp:cNvPr id="0" name=""/>
        <dsp:cNvSpPr/>
      </dsp:nvSpPr>
      <dsp:spPr>
        <a:xfrm>
          <a:off x="7421155" y="5056178"/>
          <a:ext cx="1005296" cy="8042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на 2015-2020 годы по увековечиванию погибших при защите Отечества и сохранению памяти о жертвах войн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>
              <a:solidFill>
                <a:schemeClr val="accent1">
                  <a:lumMod val="50000"/>
                </a:schemeClr>
              </a:solidFill>
            </a:rPr>
            <a:t>28,6 тыс. руб.</a:t>
          </a:r>
          <a:endParaRPr lang="ru-RU" sz="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444710" y="5079733"/>
        <a:ext cx="958186" cy="7571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A43A4-E2CD-43C9-B306-94A422C13044}">
      <dsp:nvSpPr>
        <dsp:cNvPr id="0" name=""/>
        <dsp:cNvSpPr/>
      </dsp:nvSpPr>
      <dsp:spPr>
        <a:xfrm rot="5400000">
          <a:off x="5228219" y="-2067455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err="1"/>
            <a:t>Бабиничский</a:t>
          </a:r>
          <a:r>
            <a:rPr lang="ru-RU" sz="2000" b="1" kern="1200" baseline="0" dirty="0"/>
            <a:t>, </a:t>
          </a:r>
          <a:r>
            <a:rPr lang="ru-RU" sz="2000" b="1" kern="1200" baseline="0" dirty="0" err="1"/>
            <a:t>Новкинский</a:t>
          </a:r>
          <a:r>
            <a:rPr lang="ru-RU" sz="2000" b="1" kern="1200" baseline="0" dirty="0"/>
            <a:t>, </a:t>
          </a:r>
          <a:r>
            <a:rPr lang="ru-RU" sz="2000" b="1" kern="1200" baseline="0" dirty="0" err="1"/>
            <a:t>Суражский</a:t>
          </a:r>
          <a:r>
            <a:rPr lang="ru-RU" sz="2000" b="1" kern="1200" baseline="0" dirty="0"/>
            <a:t>, </a:t>
          </a:r>
          <a:r>
            <a:rPr lang="ru-RU" sz="2000" b="1" kern="1200" baseline="0" dirty="0" err="1"/>
            <a:t>Шапечинский</a:t>
          </a:r>
          <a:r>
            <a:rPr lang="ru-RU" sz="2000" b="1" kern="1200" baseline="0" dirty="0"/>
            <a:t>, </a:t>
          </a:r>
          <a:r>
            <a:rPr lang="ru-RU" sz="2000" b="1" kern="1200" baseline="0" dirty="0" err="1"/>
            <a:t>Яновичский</a:t>
          </a:r>
          <a:endParaRPr lang="ru-RU" sz="2000" b="1" kern="1200" dirty="0"/>
        </a:p>
      </dsp:txBody>
      <dsp:txXfrm rot="-5400000">
        <a:off x="3032977" y="176675"/>
        <a:ext cx="5343071" cy="903698"/>
      </dsp:txXfrm>
    </dsp:sp>
    <dsp:sp modelId="{990A3732-8EDB-4514-A991-93355AC667DE}">
      <dsp:nvSpPr>
        <dsp:cNvPr id="0" name=""/>
        <dsp:cNvSpPr/>
      </dsp:nvSpPr>
      <dsp:spPr>
        <a:xfrm>
          <a:off x="0" y="2602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Менее 10%</a:t>
          </a:r>
        </a:p>
      </dsp:txBody>
      <dsp:txXfrm>
        <a:off x="61110" y="63712"/>
        <a:ext cx="2910756" cy="1129622"/>
      </dsp:txXfrm>
    </dsp:sp>
    <dsp:sp modelId="{25CB1E34-1424-4EDF-8D28-5915C45BFEB7}">
      <dsp:nvSpPr>
        <dsp:cNvPr id="0" name=""/>
        <dsp:cNvSpPr/>
      </dsp:nvSpPr>
      <dsp:spPr>
        <a:xfrm rot="5400000">
          <a:off x="5219575" y="-739310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/>
            <a:t>Бабиничский</a:t>
          </a:r>
          <a:endParaRPr lang="ru-RU" sz="2000" b="1" kern="1200" dirty="0"/>
        </a:p>
      </dsp:txBody>
      <dsp:txXfrm rot="-5400000">
        <a:off x="3024333" y="1504820"/>
        <a:ext cx="5343071" cy="903698"/>
      </dsp:txXfrm>
    </dsp:sp>
    <dsp:sp modelId="{DB07B859-D486-4C81-9A36-0BC2BBDF267A}">
      <dsp:nvSpPr>
        <dsp:cNvPr id="0" name=""/>
        <dsp:cNvSpPr/>
      </dsp:nvSpPr>
      <dsp:spPr>
        <a:xfrm>
          <a:off x="0" y="1324961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от 11 до 20 %</a:t>
          </a:r>
        </a:p>
      </dsp:txBody>
      <dsp:txXfrm>
        <a:off x="61110" y="1386071"/>
        <a:ext cx="2910756" cy="1129622"/>
      </dsp:txXfrm>
    </dsp:sp>
    <dsp:sp modelId="{BEBDA1F2-3468-41CD-B3AD-9BECF53970F8}">
      <dsp:nvSpPr>
        <dsp:cNvPr id="0" name=""/>
        <dsp:cNvSpPr/>
      </dsp:nvSpPr>
      <dsp:spPr>
        <a:xfrm rot="5400000">
          <a:off x="5228219" y="561413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/>
            <a:t>Вороновский</a:t>
          </a:r>
          <a:r>
            <a:rPr lang="ru-RU" sz="2000" b="1" kern="1200" dirty="0"/>
            <a:t>, </a:t>
          </a:r>
          <a:r>
            <a:rPr lang="ru-RU" sz="2000" b="1" kern="1200" dirty="0" err="1"/>
            <a:t>Мазоловский</a:t>
          </a:r>
          <a:endParaRPr lang="ru-RU" sz="2000" b="1" kern="1200" dirty="0"/>
        </a:p>
      </dsp:txBody>
      <dsp:txXfrm rot="-5400000">
        <a:off x="3032977" y="2805543"/>
        <a:ext cx="5343071" cy="903698"/>
      </dsp:txXfrm>
    </dsp:sp>
    <dsp:sp modelId="{608A9A4F-9B28-45E9-8A7D-974A96C20728}">
      <dsp:nvSpPr>
        <dsp:cNvPr id="0" name=""/>
        <dsp:cNvSpPr/>
      </dsp:nvSpPr>
      <dsp:spPr>
        <a:xfrm>
          <a:off x="0" y="2631472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от 21 до 30 %</a:t>
          </a:r>
        </a:p>
      </dsp:txBody>
      <dsp:txXfrm>
        <a:off x="61110" y="2692582"/>
        <a:ext cx="2910756" cy="1129622"/>
      </dsp:txXfrm>
    </dsp:sp>
    <dsp:sp modelId="{762148C9-5758-440B-84A9-F3459D089199}">
      <dsp:nvSpPr>
        <dsp:cNvPr id="0" name=""/>
        <dsp:cNvSpPr/>
      </dsp:nvSpPr>
      <dsp:spPr>
        <a:xfrm rot="5400000">
          <a:off x="5156208" y="1924990"/>
          <a:ext cx="1145496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dirty="0"/>
        </a:p>
      </dsp:txBody>
      <dsp:txXfrm rot="-5400000">
        <a:off x="3032977" y="4104141"/>
        <a:ext cx="5336040" cy="1033658"/>
      </dsp:txXfrm>
    </dsp:sp>
    <dsp:sp modelId="{858FD7EB-FD8D-4F9C-8107-3A55C4C79521}">
      <dsp:nvSpPr>
        <dsp:cNvPr id="0" name=""/>
        <dsp:cNvSpPr/>
      </dsp:nvSpPr>
      <dsp:spPr>
        <a:xfrm>
          <a:off x="0" y="3945906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от 41 до 50%</a:t>
          </a:r>
        </a:p>
      </dsp:txBody>
      <dsp:txXfrm>
        <a:off x="61110" y="4007016"/>
        <a:ext cx="2910756" cy="1129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БЮЛЛЕТЕНЬ </a:t>
            </a:r>
            <a:br>
              <a:rPr lang="ru-RU" sz="4000" dirty="0"/>
            </a:br>
            <a:r>
              <a:rPr lang="ru-RU" sz="4000" dirty="0"/>
              <a:t>ОБ ИСПОЛНЕНИИ КОНСОЛИДИРОВАННОГО БЮДЖЕТА </a:t>
            </a:r>
            <a:br>
              <a:rPr lang="ru-RU" sz="4000" dirty="0"/>
            </a:br>
            <a:r>
              <a:rPr lang="ru-RU" sz="4000" dirty="0"/>
              <a:t>ВИТЕБСКОГО РАЙОНА </a:t>
            </a:r>
            <a:br>
              <a:rPr lang="ru-RU" sz="4000" dirty="0"/>
            </a:br>
            <a:r>
              <a:rPr lang="ru-RU" sz="4000" dirty="0"/>
              <a:t>ЗА 2020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доходов консолидированного бюджета </a:t>
            </a:r>
            <a:br>
              <a:rPr lang="ru-RU" sz="1800" dirty="0"/>
            </a:br>
            <a:r>
              <a:rPr lang="ru-RU" sz="1800" dirty="0"/>
              <a:t>Витебского района </a:t>
            </a:r>
            <a:br>
              <a:rPr lang="ru-RU" sz="1800" dirty="0"/>
            </a:br>
            <a:r>
              <a:rPr lang="ru-RU" sz="1800" dirty="0"/>
              <a:t>за 2020 год,</a:t>
            </a:r>
            <a:br>
              <a:rPr lang="ru-RU" sz="1800" dirty="0"/>
            </a:br>
            <a:r>
              <a:rPr lang="en-US" sz="1800" dirty="0"/>
              <a:t>43</a:t>
            </a:r>
            <a:r>
              <a:rPr lang="ru-RU" sz="1800" dirty="0"/>
              <a:t>,</a:t>
            </a:r>
            <a:r>
              <a:rPr lang="en-US" sz="1800" dirty="0"/>
              <a:t>0 </a:t>
            </a:r>
            <a:r>
              <a:rPr lang="ru-RU" sz="1800" dirty="0"/>
              <a:t>млн.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09297385"/>
              </p:ext>
            </p:extLst>
          </p:nvPr>
        </p:nvGraphicFramePr>
        <p:xfrm>
          <a:off x="251520" y="1772815"/>
          <a:ext cx="8784976" cy="4824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864096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Структура исполнения собственных доходов консолидированного бюджета района в разрезе бюджетов за 2020 год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15057571"/>
              </p:ext>
            </p:extLst>
          </p:nvPr>
        </p:nvGraphicFramePr>
        <p:xfrm>
          <a:off x="107504" y="1124744"/>
          <a:ext cx="89289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98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 бюджета Витебского района</a:t>
            </a:r>
            <a:br>
              <a:rPr lang="ru-RU" sz="1800" dirty="0"/>
            </a:br>
            <a:r>
              <a:rPr lang="ru-RU" sz="1800" dirty="0"/>
              <a:t> по функциональной классификации расходов</a:t>
            </a:r>
            <a:br>
              <a:rPr lang="ru-RU" sz="1800" dirty="0"/>
            </a:br>
            <a:r>
              <a:rPr lang="ru-RU" sz="1800" dirty="0"/>
              <a:t> за 20</a:t>
            </a:r>
            <a:r>
              <a:rPr lang="en-US" sz="1800" dirty="0"/>
              <a:t>20</a:t>
            </a:r>
            <a:r>
              <a:rPr lang="ru-RU" sz="1800" dirty="0"/>
              <a:t> год,</a:t>
            </a:r>
            <a:br>
              <a:rPr lang="ru-RU" sz="1800" dirty="0"/>
            </a:br>
            <a:r>
              <a:rPr lang="en-US" sz="1800" dirty="0"/>
              <a:t>44,9 </a:t>
            </a:r>
            <a:r>
              <a:rPr lang="ru-RU" sz="1800" dirty="0"/>
              <a:t>млн. рублей </a:t>
            </a:r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9AC2A494-0579-4A27-BD75-602F226F79F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3136685"/>
              </p:ext>
            </p:extLst>
          </p:nvPr>
        </p:nvGraphicFramePr>
        <p:xfrm>
          <a:off x="251520" y="1403648"/>
          <a:ext cx="8424936" cy="52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 за 2020 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02033756"/>
              </p:ext>
            </p:extLst>
          </p:nvPr>
        </p:nvGraphicFramePr>
        <p:xfrm>
          <a:off x="323528" y="1397000"/>
          <a:ext cx="8424936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бюджета Витебского района по экономической классификации </a:t>
            </a:r>
            <a:br>
              <a:rPr lang="ru-RU" sz="1800" dirty="0"/>
            </a:br>
            <a:r>
              <a:rPr lang="ru-RU" sz="1800" dirty="0"/>
              <a:t>за 20</a:t>
            </a:r>
            <a:r>
              <a:rPr lang="en-US" sz="1800" dirty="0"/>
              <a:t>20</a:t>
            </a:r>
            <a:r>
              <a:rPr lang="ru-RU" sz="1800" dirty="0"/>
              <a:t> год, </a:t>
            </a:r>
            <a:r>
              <a:rPr lang="en-US" sz="1800" dirty="0"/>
              <a:t>44,9</a:t>
            </a:r>
            <a:r>
              <a:rPr lang="ru-RU" sz="1800" dirty="0"/>
              <a:t> млн. рублей</a:t>
            </a:r>
          </a:p>
        </p:txBody>
      </p:sp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323894D2-79F9-487C-B26B-272B663F2BB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9710874"/>
              </p:ext>
            </p:extLst>
          </p:nvPr>
        </p:nvGraphicFramePr>
        <p:xfrm>
          <a:off x="251520" y="1268760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14213665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88745"/>
              </p:ext>
            </p:extLst>
          </p:nvPr>
        </p:nvGraphicFramePr>
        <p:xfrm>
          <a:off x="467545" y="404664"/>
          <a:ext cx="8064895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01.</a:t>
                      </a:r>
                      <a:r>
                        <a:rPr lang="en-US" sz="1800" u="none" strike="noStrike" dirty="0">
                          <a:effectLst/>
                        </a:rPr>
                        <a:t>01</a:t>
                      </a:r>
                      <a:r>
                        <a:rPr lang="ru-RU" sz="1800" u="none" strike="noStrike" dirty="0">
                          <a:effectLst/>
                        </a:rPr>
                        <a:t>.20</a:t>
                      </a:r>
                      <a:r>
                        <a:rPr lang="en-US" sz="1800" u="none" strike="noStrike" dirty="0">
                          <a:effectLst/>
                        </a:rPr>
                        <a:t>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Сумма,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тыс. 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896,0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896,0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1 79</a:t>
                      </a:r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r>
                        <a:rPr lang="ru-RU" sz="1800" u="none" strike="noStrike" dirty="0">
                          <a:effectLst/>
                        </a:rPr>
                        <a:t>,</a:t>
                      </a:r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2 </a:t>
                      </a:r>
                      <a:r>
                        <a:rPr lang="en-US" sz="1800" u="none" strike="noStrike" dirty="0">
                          <a:effectLst/>
                        </a:rPr>
                        <a:t>691</a:t>
                      </a:r>
                      <a:r>
                        <a:rPr lang="ru-RU" sz="1800" u="none" strike="noStrike" dirty="0">
                          <a:effectLst/>
                        </a:rPr>
                        <a:t>,</a:t>
                      </a:r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864096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3657145"/>
              </p:ext>
            </p:extLst>
          </p:nvPr>
        </p:nvGraphicFramePr>
        <p:xfrm>
          <a:off x="323528" y="13970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097984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2123</TotalTime>
  <Words>436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Times New Roman</vt:lpstr>
      <vt:lpstr>Trebuchet MS</vt:lpstr>
      <vt:lpstr>Воздушный поток</vt:lpstr>
      <vt:lpstr> БЮЛЛЕТЕНЬ  ОБ ИСПОЛНЕНИИ КОНСОЛИДИРОВАННОГО БЮДЖЕТА  ВИТЕБСКОГО РАЙОНА  ЗА 2020 ГОД</vt:lpstr>
      <vt:lpstr>Структура доходов консолидированного бюджета  Витебского района  за 2020 год, 43,0 млн. рублей </vt:lpstr>
      <vt:lpstr>Структура исполнения собственных доходов консолидированного бюджета района в разрезе бюджетов за 2020 год</vt:lpstr>
      <vt:lpstr>Структура расходов консолидированного  бюджета Витебского района  по функциональной классификации расходов  за 2020 год, 44,9 млн. рублей </vt:lpstr>
      <vt:lpstr>Структура исполнения расходов консолидированного бюджета  Витебского района в разрезе бюджетов  за 2020 год</vt:lpstr>
      <vt:lpstr>Структура расходов консолидированного бюджета Витебского района по экономической классификации  за 2020 год, 44,9 млн. рублей</vt:lpstr>
      <vt:lpstr>Презентация PowerPoint</vt:lpstr>
      <vt:lpstr>Презентация PowerPoint</vt:lpstr>
      <vt:lpstr>Уровень дотации в общем объеме доходов  по бюджетам Витебского района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Маковеева Ирина Вадимовна</cp:lastModifiedBy>
  <cp:revision>129</cp:revision>
  <dcterms:created xsi:type="dcterms:W3CDTF">2018-01-29T13:33:19Z</dcterms:created>
  <dcterms:modified xsi:type="dcterms:W3CDTF">2021-02-02T06:39:34Z</dcterms:modified>
</cp:coreProperties>
</file>