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handoutMasterIdLst>
    <p:handoutMasterId r:id="rId18"/>
  </p:handoutMasterIdLst>
  <p:sldIdLst>
    <p:sldId id="261" r:id="rId2"/>
    <p:sldId id="256"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77"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65838447328828E-2"/>
          <c:y val="4.2627305886200437E-2"/>
          <c:w val="0.5533869588878072"/>
          <c:h val="0.91971353730649641"/>
        </c:manualLayout>
      </c:layout>
      <c:doughnutChart>
        <c:varyColors val="1"/>
        <c:ser>
          <c:idx val="0"/>
          <c:order val="0"/>
          <c:tx>
            <c:strRef>
              <c:f>Лист1!$B$1</c:f>
              <c:strCache>
                <c:ptCount val="1"/>
                <c:pt idx="0">
                  <c:v>Всего 37325</c:v>
                </c:pt>
              </c:strCache>
            </c:strRef>
          </c:tx>
          <c:spPr>
            <a:scene3d>
              <a:camera prst="orthographicFront"/>
              <a:lightRig rig="threePt" dir="t">
                <a:rot lat="0" lon="0" rev="1800000"/>
              </a:lightRig>
            </a:scene3d>
            <a:sp3d prstMaterial="metal">
              <a:bevelT w="114300"/>
              <a:bevelB w="95250" h="82550"/>
            </a:sp3d>
          </c:spPr>
          <c:dLbls>
            <c:dLbl>
              <c:idx val="0"/>
              <c:layout>
                <c:manualLayout>
                  <c:x val="6.7259475877444935E-2"/>
                  <c:y val="-0.12171965243298477"/>
                </c:manualLayout>
              </c:layout>
              <c:spPr/>
              <c:txPr>
                <a:bodyPr/>
                <a:lstStyle/>
                <a:p>
                  <a:pPr>
                    <a:defRPr sz="1400" b="1">
                      <a:solidFill>
                        <a:schemeClr val="tx1"/>
                      </a:solidFill>
                      <a:latin typeface="Times New Roman" pitchFamily="18" charset="0"/>
                      <a:cs typeface="Times New Roman" pitchFamily="18" charset="0"/>
                    </a:defRPr>
                  </a:pPr>
                  <a:endParaRPr lang="ru-RU"/>
                </a:p>
              </c:txPr>
              <c:showLegendKey val="0"/>
              <c:showVal val="1"/>
              <c:showCatName val="0"/>
              <c:showSerName val="0"/>
              <c:showPercent val="1"/>
              <c:showBubbleSize val="0"/>
            </c:dLbl>
            <c:dLbl>
              <c:idx val="1"/>
              <c:layout>
                <c:manualLayout>
                  <c:x val="0.11060447144290936"/>
                  <c:y val="-7.4522236183460058E-2"/>
                </c:manualLayout>
              </c:layout>
              <c:showLegendKey val="0"/>
              <c:showVal val="1"/>
              <c:showCatName val="0"/>
              <c:showSerName val="0"/>
              <c:showPercent val="1"/>
              <c:showBubbleSize val="0"/>
            </c:dLbl>
            <c:dLbl>
              <c:idx val="3"/>
              <c:layout>
                <c:manualLayout>
                  <c:x val="-0.10677038709446596"/>
                  <c:y val="-9.0670481057660263E-2"/>
                </c:manualLayout>
              </c:layout>
              <c:showLegendKey val="0"/>
              <c:showVal val="1"/>
              <c:showCatName val="0"/>
              <c:showSerName val="0"/>
              <c:showPercent val="1"/>
              <c:showBubbleSize val="0"/>
            </c:dLbl>
            <c:dLbl>
              <c:idx val="4"/>
              <c:layout>
                <c:manualLayout>
                  <c:x val="-9.4072292344165143E-2"/>
                  <c:y val="-0.11964007129098332"/>
                </c:manualLayout>
              </c:layout>
              <c:showLegendKey val="0"/>
              <c:showVal val="1"/>
              <c:showCatName val="0"/>
              <c:showSerName val="0"/>
              <c:showPercent val="1"/>
              <c:showBubbleSize val="0"/>
            </c:dLbl>
            <c:dLbl>
              <c:idx val="5"/>
              <c:layout>
                <c:manualLayout>
                  <c:x val="-6.5764820857946105E-2"/>
                  <c:y val="-0.12029786205288616"/>
                </c:manualLayout>
              </c:layout>
              <c:showLegendKey val="0"/>
              <c:showVal val="1"/>
              <c:showCatName val="0"/>
              <c:showSerName val="0"/>
              <c:showPercent val="1"/>
              <c:showBubbleSize val="0"/>
            </c:dLbl>
            <c:dLbl>
              <c:idx val="6"/>
              <c:layout>
                <c:manualLayout>
                  <c:x val="-5.0818270662958354E-2"/>
                  <c:y val="-0.11923557789353609"/>
                </c:manualLayout>
              </c:layout>
              <c:showLegendKey val="0"/>
              <c:showVal val="1"/>
              <c:showCatName val="0"/>
              <c:showSerName val="0"/>
              <c:showPercent val="1"/>
              <c:showBubbleSize val="0"/>
            </c:dLbl>
            <c:txPr>
              <a:bodyPr/>
              <a:lstStyle/>
              <a:p>
                <a:pPr>
                  <a:defRPr sz="1400" b="1">
                    <a:latin typeface="Times New Roman" pitchFamily="18" charset="0"/>
                    <a:cs typeface="Times New Roman" pitchFamily="18" charset="0"/>
                  </a:defRPr>
                </a:pPr>
                <a:endParaRPr lang="ru-RU"/>
              </a:p>
            </c:txPr>
            <c:showLegendKey val="0"/>
            <c:showVal val="1"/>
            <c:showCatName val="0"/>
            <c:showSerName val="0"/>
            <c:showPercent val="1"/>
            <c:showBubbleSize val="0"/>
            <c:showLeaderLines val="1"/>
          </c:dLbls>
          <c:cat>
            <c:strRef>
              <c:f>Лист1!$A$2:$A$8</c:f>
              <c:strCache>
                <c:ptCount val="7"/>
                <c:pt idx="0">
                  <c:v>Общегосудратственная деятельность </c:v>
                </c:pt>
                <c:pt idx="1">
                  <c:v>ЖКХ</c:v>
                </c:pt>
                <c:pt idx="2">
                  <c:v>Образование</c:v>
                </c:pt>
                <c:pt idx="3">
                  <c:v>Физкультура, культура и СМИ</c:v>
                </c:pt>
                <c:pt idx="4">
                  <c:v>Социальная политика</c:v>
                </c:pt>
                <c:pt idx="5">
                  <c:v>Национальная экономика</c:v>
                </c:pt>
                <c:pt idx="6">
                  <c:v>Прочие </c:v>
                </c:pt>
              </c:strCache>
            </c:strRef>
          </c:cat>
          <c:val>
            <c:numRef>
              <c:f>Лист1!$B$2:$B$8</c:f>
              <c:numCache>
                <c:formatCode>#,##0.00</c:formatCode>
                <c:ptCount val="7"/>
                <c:pt idx="0">
                  <c:v>4516.2</c:v>
                </c:pt>
                <c:pt idx="1">
                  <c:v>690.5</c:v>
                </c:pt>
                <c:pt idx="2">
                  <c:v>21587</c:v>
                </c:pt>
                <c:pt idx="3">
                  <c:v>2675</c:v>
                </c:pt>
                <c:pt idx="4">
                  <c:v>1762.2</c:v>
                </c:pt>
                <c:pt idx="5">
                  <c:v>1776.9</c:v>
                </c:pt>
                <c:pt idx="6" formatCode="General">
                  <c:v>4317.2</c:v>
                </c:pt>
              </c:numCache>
            </c:numRef>
          </c:val>
        </c:ser>
        <c:dLbls>
          <c:showLegendKey val="0"/>
          <c:showVal val="0"/>
          <c:showCatName val="0"/>
          <c:showSerName val="0"/>
          <c:showPercent val="1"/>
          <c:showBubbleSize val="0"/>
          <c:showLeaderLines val="1"/>
        </c:dLbls>
        <c:firstSliceAng val="0"/>
        <c:holeSize val="50"/>
      </c:doughnutChart>
      <c:spPr>
        <a:scene3d>
          <a:camera prst="orthographicFront"/>
          <a:lightRig rig="threePt" dir="t"/>
        </a:scene3d>
      </c:spPr>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31469309199071249"/>
          <c:y val="2.9717195258352404E-2"/>
          <c:w val="0.44148747711505443"/>
          <c:h val="0.94551847535968725"/>
        </c:manualLayout>
      </c:layout>
      <c:bar3DChart>
        <c:barDir val="bar"/>
        <c:grouping val="stacked"/>
        <c:varyColors val="0"/>
        <c:ser>
          <c:idx val="0"/>
          <c:order val="0"/>
          <c:tx>
            <c:strRef>
              <c:f>Лист1!$B$1</c:f>
              <c:strCache>
                <c:ptCount val="1"/>
                <c:pt idx="0">
                  <c:v>Районный бюджет</c:v>
                </c:pt>
              </c:strCache>
            </c:strRef>
          </c:tx>
          <c:invertIfNegative val="0"/>
          <c:dLbls>
            <c:txPr>
              <a:bodyPr/>
              <a:lstStyle/>
              <a:p>
                <a:pPr>
                  <a:defRPr>
                    <a:solidFill>
                      <a:srgbClr val="FF0000"/>
                    </a:solidFill>
                  </a:defRPr>
                </a:pPr>
                <a:endParaRPr lang="ru-RU"/>
              </a:p>
            </c:txPr>
            <c:showLegendKey val="0"/>
            <c:showVal val="1"/>
            <c:showCatName val="0"/>
            <c:showSerName val="0"/>
            <c:showPercent val="0"/>
            <c:showBubbleSize val="0"/>
            <c:showLeaderLines val="0"/>
          </c:dLbls>
          <c:cat>
            <c:strRef>
              <c:f>Лист1!$A$2:$A$9</c:f>
              <c:strCache>
                <c:ptCount val="8"/>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экономика</c:v>
                </c:pt>
                <c:pt idx="7">
                  <c:v>Охрана окружающей среды</c:v>
                </c:pt>
              </c:strCache>
            </c:strRef>
          </c:cat>
          <c:val>
            <c:numRef>
              <c:f>Лист1!$B$2:$B$9</c:f>
              <c:numCache>
                <c:formatCode>0.0</c:formatCode>
                <c:ptCount val="8"/>
                <c:pt idx="0">
                  <c:v>68.5</c:v>
                </c:pt>
                <c:pt idx="1">
                  <c:v>85.8</c:v>
                </c:pt>
                <c:pt idx="2" formatCode="General">
                  <c:v>100</c:v>
                </c:pt>
                <c:pt idx="3" formatCode="General">
                  <c:v>100</c:v>
                </c:pt>
                <c:pt idx="4" formatCode="General">
                  <c:v>100</c:v>
                </c:pt>
                <c:pt idx="5" formatCode="General">
                  <c:v>100</c:v>
                </c:pt>
                <c:pt idx="6" formatCode="General">
                  <c:v>100</c:v>
                </c:pt>
                <c:pt idx="7" formatCode="General">
                  <c:v>100</c:v>
                </c:pt>
              </c:numCache>
            </c:numRef>
          </c:val>
        </c:ser>
        <c:ser>
          <c:idx val="1"/>
          <c:order val="1"/>
          <c:tx>
            <c:strRef>
              <c:f>Лист1!$C$1</c:f>
              <c:strCache>
                <c:ptCount val="1"/>
                <c:pt idx="0">
                  <c:v>Бюджеты первичного уровня</c:v>
                </c:pt>
              </c:strCache>
            </c:strRef>
          </c:tx>
          <c:invertIfNegative val="0"/>
          <c:dLbls>
            <c:txPr>
              <a:bodyPr/>
              <a:lstStyle/>
              <a:p>
                <a:pPr>
                  <a:defRPr>
                    <a:solidFill>
                      <a:srgbClr val="FFFF00"/>
                    </a:solidFill>
                  </a:defRPr>
                </a:pPr>
                <a:endParaRPr lang="ru-RU"/>
              </a:p>
            </c:txPr>
            <c:showLegendKey val="0"/>
            <c:showVal val="1"/>
            <c:showCatName val="0"/>
            <c:showSerName val="0"/>
            <c:showPercent val="0"/>
            <c:showBubbleSize val="0"/>
            <c:showLeaderLines val="0"/>
          </c:dLbls>
          <c:cat>
            <c:strRef>
              <c:f>Лист1!$A$2:$A$9</c:f>
              <c:strCache>
                <c:ptCount val="8"/>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экономика</c:v>
                </c:pt>
                <c:pt idx="7">
                  <c:v>Охрана окружающей среды</c:v>
                </c:pt>
              </c:strCache>
            </c:strRef>
          </c:cat>
          <c:val>
            <c:numRef>
              <c:f>Лист1!$C$2:$C$9</c:f>
              <c:numCache>
                <c:formatCode>0.0</c:formatCode>
                <c:ptCount val="8"/>
                <c:pt idx="0">
                  <c:v>31.5</c:v>
                </c:pt>
                <c:pt idx="1">
                  <c:v>14.2</c:v>
                </c:pt>
              </c:numCache>
            </c:numRef>
          </c:val>
        </c:ser>
        <c:dLbls>
          <c:showLegendKey val="0"/>
          <c:showVal val="0"/>
          <c:showCatName val="0"/>
          <c:showSerName val="0"/>
          <c:showPercent val="0"/>
          <c:showBubbleSize val="0"/>
        </c:dLbls>
        <c:gapWidth val="150"/>
        <c:shape val="cylinder"/>
        <c:axId val="21960576"/>
        <c:axId val="21962112"/>
        <c:axId val="0"/>
      </c:bar3DChart>
      <c:catAx>
        <c:axId val="21960576"/>
        <c:scaling>
          <c:orientation val="minMax"/>
        </c:scaling>
        <c:delete val="0"/>
        <c:axPos val="l"/>
        <c:majorTickMark val="out"/>
        <c:minorTickMark val="none"/>
        <c:tickLblPos val="nextTo"/>
        <c:txPr>
          <a:bodyPr/>
          <a:lstStyle/>
          <a:p>
            <a:pPr>
              <a:defRPr sz="1500"/>
            </a:pPr>
            <a:endParaRPr lang="ru-RU"/>
          </a:p>
        </c:txPr>
        <c:crossAx val="21962112"/>
        <c:crosses val="autoZero"/>
        <c:auto val="1"/>
        <c:lblAlgn val="ctr"/>
        <c:lblOffset val="100"/>
        <c:noMultiLvlLbl val="0"/>
      </c:catAx>
      <c:valAx>
        <c:axId val="21962112"/>
        <c:scaling>
          <c:orientation val="minMax"/>
        </c:scaling>
        <c:delete val="1"/>
        <c:axPos val="b"/>
        <c:majorGridlines/>
        <c:numFmt formatCode="0.0" sourceLinked="1"/>
        <c:majorTickMark val="out"/>
        <c:minorTickMark val="none"/>
        <c:tickLblPos val="nextTo"/>
        <c:crossAx val="21960576"/>
        <c:crosses val="autoZero"/>
        <c:crossBetween val="between"/>
      </c:valAx>
    </c:plotArea>
    <c:legend>
      <c:legendPos val="r"/>
      <c:layout>
        <c:manualLayout>
          <c:xMode val="edge"/>
          <c:yMode val="edge"/>
          <c:x val="0.74728799974605997"/>
          <c:y val="0.18454729245932022"/>
          <c:w val="0.24381943089423305"/>
          <c:h val="0.54918312812089054"/>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544731744781971E-2"/>
          <c:y val="2.9305708536652902E-2"/>
          <c:w val="0.59271119634050318"/>
          <c:h val="0.94381957221357327"/>
        </c:manualLayout>
      </c:layout>
      <c:pieChart>
        <c:varyColors val="1"/>
        <c:ser>
          <c:idx val="0"/>
          <c:order val="0"/>
          <c:tx>
            <c:strRef>
              <c:f>Лист1!$B$1</c:f>
              <c:strCache>
                <c:ptCount val="1"/>
                <c:pt idx="0">
                  <c:v>Продажи</c:v>
                </c:pt>
              </c:strCache>
            </c:strRef>
          </c:tx>
          <c:explosion val="25"/>
          <c:dLbls>
            <c:showLegendKey val="0"/>
            <c:showVal val="1"/>
            <c:showCatName val="0"/>
            <c:showSerName val="0"/>
            <c:showPercent val="0"/>
            <c:showBubbleSize val="0"/>
            <c:showLeaderLines val="1"/>
          </c:dLbls>
          <c:cat>
            <c:strRef>
              <c:f>Лист1!$A$2:$A$9</c:f>
              <c:strCache>
                <c:ptCount val="8"/>
                <c:pt idx="0">
                  <c:v>Общегосударственная деятельность</c:v>
                </c:pt>
                <c:pt idx="1">
                  <c:v>ЖКХ</c:v>
                </c:pt>
                <c:pt idx="2">
                  <c:v>Физкультура</c:v>
                </c:pt>
                <c:pt idx="3">
                  <c:v>Культура</c:v>
                </c:pt>
                <c:pt idx="4">
                  <c:v>Образование</c:v>
                </c:pt>
                <c:pt idx="5">
                  <c:v>Социальная политика</c:v>
                </c:pt>
                <c:pt idx="6">
                  <c:v>Национальная экономика</c:v>
                </c:pt>
                <c:pt idx="7">
                  <c:v>Охрана окружающей среды</c:v>
                </c:pt>
              </c:strCache>
            </c:strRef>
          </c:cat>
          <c:val>
            <c:numRef>
              <c:f>Лист1!$B$2:$B$9</c:f>
              <c:numCache>
                <c:formatCode>0.0</c:formatCode>
                <c:ptCount val="8"/>
                <c:pt idx="0">
                  <c:v>12.1</c:v>
                </c:pt>
                <c:pt idx="1">
                  <c:v>13</c:v>
                </c:pt>
                <c:pt idx="2">
                  <c:v>0.8</c:v>
                </c:pt>
                <c:pt idx="3">
                  <c:v>6.4</c:v>
                </c:pt>
                <c:pt idx="4">
                  <c:v>57.8</c:v>
                </c:pt>
                <c:pt idx="5">
                  <c:v>4.7</c:v>
                </c:pt>
                <c:pt idx="6">
                  <c:v>4.8</c:v>
                </c:pt>
                <c:pt idx="7">
                  <c:v>0.4</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9.9409244383474298E-3"/>
          <c:y val="0.12277954656484133"/>
          <c:w val="0.68975367471247151"/>
          <c:h val="0.86093896720760099"/>
        </c:manualLayout>
      </c:layout>
      <c:pie3DChart>
        <c:varyColors val="1"/>
        <c:ser>
          <c:idx val="0"/>
          <c:order val="0"/>
          <c:tx>
            <c:strRef>
              <c:f>Лист1!$B$1</c:f>
              <c:strCache>
                <c:ptCount val="1"/>
                <c:pt idx="0">
                  <c:v>Продажи</c:v>
                </c:pt>
              </c:strCache>
            </c:strRef>
          </c:tx>
          <c:explosion val="22"/>
          <c:dLbls>
            <c:showLegendKey val="0"/>
            <c:showVal val="1"/>
            <c:showCatName val="0"/>
            <c:showSerName val="0"/>
            <c:showPercent val="0"/>
            <c:showBubbleSize val="0"/>
            <c:showLeaderLines val="1"/>
          </c:dLbls>
          <c:cat>
            <c:strRef>
              <c:f>Лист1!$A$2:$A$7</c:f>
              <c:strCache>
                <c:ptCount val="6"/>
                <c:pt idx="0">
                  <c:v>Зарплата и начисления</c:v>
                </c:pt>
                <c:pt idx="1">
                  <c:v>Субсидии </c:v>
                </c:pt>
                <c:pt idx="2">
                  <c:v>Коммунальные услуги</c:v>
                </c:pt>
                <c:pt idx="3">
                  <c:v>Прочие расходы</c:v>
                </c:pt>
                <c:pt idx="4">
                  <c:v>Питание</c:v>
                </c:pt>
                <c:pt idx="5">
                  <c:v>Текущие бюджетные трансферты населению</c:v>
                </c:pt>
              </c:strCache>
            </c:strRef>
          </c:cat>
          <c:val>
            <c:numRef>
              <c:f>Лист1!$B$2:$B$7</c:f>
              <c:numCache>
                <c:formatCode>0.0</c:formatCode>
                <c:ptCount val="6"/>
                <c:pt idx="0">
                  <c:v>56.4</c:v>
                </c:pt>
                <c:pt idx="1">
                  <c:v>10.6</c:v>
                </c:pt>
                <c:pt idx="2">
                  <c:v>11.1</c:v>
                </c:pt>
                <c:pt idx="3">
                  <c:v>16.2</c:v>
                </c:pt>
                <c:pt idx="4">
                  <c:v>3.2</c:v>
                </c:pt>
                <c:pt idx="5">
                  <c:v>2.5</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291608903358564"/>
          <c:y val="2.026673228346456E-2"/>
          <c:w val="0.25833917004390816"/>
          <c:h val="0.95659153543307085"/>
        </c:manualLayout>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2F44F8-6D1E-4D58-A006-00710556EC6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B7320930-5741-4399-A3B3-69FE3D28DA20}">
      <dgm:prSet phldrT="[Текст]">
        <dgm:style>
          <a:lnRef idx="0">
            <a:schemeClr val="accent1"/>
          </a:lnRef>
          <a:fillRef idx="3">
            <a:schemeClr val="accent1"/>
          </a:fillRef>
          <a:effectRef idx="3">
            <a:schemeClr val="accent1"/>
          </a:effectRef>
          <a:fontRef idx="minor">
            <a:schemeClr val="lt1"/>
          </a:fontRef>
        </dgm:style>
      </dgm:prSet>
      <dgm:spPr/>
      <dgm:t>
        <a:bodyPr vert="vert"/>
        <a:lstStyle/>
        <a:p>
          <a:r>
            <a:rPr lang="ru-RU" dirty="0" smtClean="0"/>
            <a:t>Всего </a:t>
          </a:r>
        </a:p>
        <a:p>
          <a:r>
            <a:rPr lang="ru-RU" dirty="0" smtClean="0"/>
            <a:t>3</a:t>
          </a:r>
          <a:r>
            <a:rPr lang="en-US" dirty="0" smtClean="0"/>
            <a:t>7 325</a:t>
          </a:r>
          <a:r>
            <a:rPr lang="ru-RU" dirty="0" smtClean="0"/>
            <a:t>,</a:t>
          </a:r>
          <a:r>
            <a:rPr lang="en-US" dirty="0" smtClean="0"/>
            <a:t>0</a:t>
          </a:r>
          <a:r>
            <a:rPr lang="ru-RU" dirty="0" smtClean="0"/>
            <a:t> </a:t>
          </a:r>
          <a:endParaRPr lang="ru-RU" dirty="0"/>
        </a:p>
      </dgm:t>
    </dgm:pt>
    <dgm:pt modelId="{317FC2E8-5404-4A29-9307-DDC4B4AAC01A}" type="parTrans" cxnId="{771BA2CE-FAF2-4E00-B91B-DDE38E5CD6B1}">
      <dgm:prSet/>
      <dgm:spPr/>
      <dgm:t>
        <a:bodyPr/>
        <a:lstStyle/>
        <a:p>
          <a:endParaRPr lang="ru-RU"/>
        </a:p>
      </dgm:t>
    </dgm:pt>
    <dgm:pt modelId="{E1FE35A7-A663-4961-9CD9-AFAB5B635A41}" type="sibTrans" cxnId="{771BA2CE-FAF2-4E00-B91B-DDE38E5CD6B1}">
      <dgm:prSet/>
      <dgm:spPr/>
      <dgm:t>
        <a:bodyPr/>
        <a:lstStyle/>
        <a:p>
          <a:endParaRPr lang="ru-RU"/>
        </a:p>
      </dgm:t>
    </dgm:pt>
    <dgm:pt modelId="{5B9B0EEE-043D-4279-B09A-2A3C17E281B6}">
      <dgm:prSet phldrT="[Текст]">
        <dgm:style>
          <a:lnRef idx="0">
            <a:schemeClr val="accent3"/>
          </a:lnRef>
          <a:fillRef idx="3">
            <a:schemeClr val="accent3"/>
          </a:fillRef>
          <a:effectRef idx="3">
            <a:schemeClr val="accent3"/>
          </a:effectRef>
          <a:fontRef idx="minor">
            <a:schemeClr val="lt1"/>
          </a:fontRef>
        </dgm:style>
      </dgm:prSet>
      <dgm:spPr/>
      <dgm:t>
        <a:bodyPr/>
        <a:lstStyle/>
        <a:p>
          <a:r>
            <a:rPr lang="ru-RU" dirty="0" smtClean="0"/>
            <a:t>Налоговые доходы – </a:t>
          </a:r>
        </a:p>
        <a:p>
          <a:r>
            <a:rPr lang="ru-RU" dirty="0" smtClean="0"/>
            <a:t>3</a:t>
          </a:r>
          <a:r>
            <a:rPr lang="en-US" dirty="0" smtClean="0"/>
            <a:t>4</a:t>
          </a:r>
          <a:r>
            <a:rPr lang="ru-RU" dirty="0" smtClean="0"/>
            <a:t> </a:t>
          </a:r>
          <a:r>
            <a:rPr lang="en-US" dirty="0" smtClean="0"/>
            <a:t>046</a:t>
          </a:r>
          <a:r>
            <a:rPr lang="ru-RU" dirty="0" smtClean="0"/>
            <a:t>,</a:t>
          </a:r>
          <a:r>
            <a:rPr lang="en-US" dirty="0" smtClean="0"/>
            <a:t>4</a:t>
          </a:r>
          <a:r>
            <a:rPr lang="ru-RU" dirty="0" smtClean="0"/>
            <a:t>; 91,2 % </a:t>
          </a:r>
          <a:endParaRPr lang="ru-RU" dirty="0"/>
        </a:p>
      </dgm:t>
    </dgm:pt>
    <dgm:pt modelId="{E0D7C5BD-0060-4B24-910D-9DB20268285C}" type="parTrans" cxnId="{349A44C9-4579-486F-A3E8-1EBF9A6D790F}">
      <dgm:prSet/>
      <dgm:spPr/>
      <dgm:t>
        <a:bodyPr/>
        <a:lstStyle/>
        <a:p>
          <a:endParaRPr lang="ru-RU"/>
        </a:p>
      </dgm:t>
    </dgm:pt>
    <dgm:pt modelId="{0972F534-F8B6-4D9F-ADFA-D16171B64C7E}" type="sibTrans" cxnId="{349A44C9-4579-486F-A3E8-1EBF9A6D790F}">
      <dgm:prSet/>
      <dgm:spPr/>
      <dgm:t>
        <a:bodyPr/>
        <a:lstStyle/>
        <a:p>
          <a:endParaRPr lang="ru-RU"/>
        </a:p>
      </dgm:t>
    </dgm:pt>
    <dgm:pt modelId="{FA0FBF0E-0B07-466B-ACF1-C59210C5D2FE}">
      <dgm:prSet phldrT="[Текст]">
        <dgm:style>
          <a:lnRef idx="1">
            <a:schemeClr val="accent4"/>
          </a:lnRef>
          <a:fillRef idx="3">
            <a:schemeClr val="accent4"/>
          </a:fillRef>
          <a:effectRef idx="2">
            <a:schemeClr val="accent4"/>
          </a:effectRef>
          <a:fontRef idx="minor">
            <a:schemeClr val="lt1"/>
          </a:fontRef>
        </dgm:style>
      </dgm:prSet>
      <dgm:spPr>
        <a:scene3d>
          <a:camera prst="orthographicFront">
            <a:rot lat="0" lon="0" rev="0"/>
          </a:camera>
          <a:lightRig rig="balanced" dir="tr"/>
        </a:scene3d>
        <a:sp3d prstMaterial="matte">
          <a:bevelT w="19050" h="38100"/>
        </a:sp3d>
      </dgm:spPr>
      <dgm:t>
        <a:bodyPr/>
        <a:lstStyle/>
        <a:p>
          <a:r>
            <a:rPr lang="ru-RU" dirty="0" smtClean="0"/>
            <a:t>Неналоговые доходы – </a:t>
          </a:r>
        </a:p>
        <a:p>
          <a:r>
            <a:rPr lang="ru-RU" dirty="0" smtClean="0"/>
            <a:t>2 </a:t>
          </a:r>
          <a:r>
            <a:rPr lang="en-US" dirty="0" smtClean="0"/>
            <a:t>407</a:t>
          </a:r>
          <a:r>
            <a:rPr lang="ru-RU" dirty="0" smtClean="0"/>
            <a:t>,</a:t>
          </a:r>
          <a:r>
            <a:rPr lang="en-US" dirty="0" smtClean="0"/>
            <a:t>2</a:t>
          </a:r>
          <a:r>
            <a:rPr lang="ru-RU" smtClean="0"/>
            <a:t>; 6,5 </a:t>
          </a:r>
          <a:r>
            <a:rPr lang="ru-RU" dirty="0" smtClean="0"/>
            <a:t>% </a:t>
          </a:r>
          <a:endParaRPr lang="ru-RU" dirty="0"/>
        </a:p>
      </dgm:t>
    </dgm:pt>
    <dgm:pt modelId="{466AD1CA-D6E4-423B-8793-6ADE06F0759A}" type="parTrans" cxnId="{7F0D03D0-4C1C-4BF7-948D-1E8EC1DF3538}">
      <dgm:prSet/>
      <dgm:spPr/>
      <dgm:t>
        <a:bodyPr/>
        <a:lstStyle/>
        <a:p>
          <a:endParaRPr lang="ru-RU"/>
        </a:p>
      </dgm:t>
    </dgm:pt>
    <dgm:pt modelId="{09E04584-A5E7-457F-A27F-B1DABE9BF3D5}" type="sibTrans" cxnId="{7F0D03D0-4C1C-4BF7-948D-1E8EC1DF3538}">
      <dgm:prSet/>
      <dgm:spPr/>
      <dgm:t>
        <a:bodyPr/>
        <a:lstStyle/>
        <a:p>
          <a:endParaRPr lang="ru-RU"/>
        </a:p>
      </dgm:t>
    </dgm:pt>
    <dgm:pt modelId="{07D72284-D1EF-44BF-AFE0-F0CF6DDE6F13}">
      <dgm:prSet phldrT="[Текст]">
        <dgm:style>
          <a:lnRef idx="1">
            <a:schemeClr val="accent5"/>
          </a:lnRef>
          <a:fillRef idx="2">
            <a:schemeClr val="accent5"/>
          </a:fillRef>
          <a:effectRef idx="1">
            <a:schemeClr val="accent5"/>
          </a:effectRef>
          <a:fontRef idx="minor">
            <a:schemeClr val="dk1"/>
          </a:fontRef>
        </dgm:style>
      </dgm:prSet>
      <dgm:spPr>
        <a:scene3d>
          <a:camera prst="orthographicFront"/>
          <a:lightRig rig="threePt" dir="t"/>
        </a:scene3d>
        <a:sp3d>
          <a:bevelT/>
        </a:sp3d>
      </dgm:spPr>
      <dgm:t>
        <a:bodyPr/>
        <a:lstStyle/>
        <a:p>
          <a:r>
            <a:rPr lang="ru-RU" dirty="0" smtClean="0"/>
            <a:t>Безвозмездные поступления – </a:t>
          </a:r>
        </a:p>
        <a:p>
          <a:r>
            <a:rPr lang="en-US" dirty="0" smtClean="0"/>
            <a:t>871,4</a:t>
          </a:r>
          <a:r>
            <a:rPr lang="ru-RU" dirty="0" smtClean="0"/>
            <a:t>; 2,3 % </a:t>
          </a:r>
          <a:endParaRPr lang="ru-RU" dirty="0"/>
        </a:p>
      </dgm:t>
    </dgm:pt>
    <dgm:pt modelId="{A6769A38-813E-4859-93C0-E35677C59F29}" type="parTrans" cxnId="{9A0C5A35-52C3-41EF-8D08-9993CF42130B}">
      <dgm:prSet/>
      <dgm:spPr/>
      <dgm:t>
        <a:bodyPr/>
        <a:lstStyle/>
        <a:p>
          <a:endParaRPr lang="ru-RU"/>
        </a:p>
      </dgm:t>
    </dgm:pt>
    <dgm:pt modelId="{0C6F870D-1CB4-4E82-92C6-82608E61E8FB}" type="sibTrans" cxnId="{9A0C5A35-52C3-41EF-8D08-9993CF42130B}">
      <dgm:prSet/>
      <dgm:spPr/>
      <dgm:t>
        <a:bodyPr/>
        <a:lstStyle/>
        <a:p>
          <a:endParaRPr lang="ru-RU"/>
        </a:p>
      </dgm:t>
    </dgm:pt>
    <dgm:pt modelId="{82F6E66B-C3E7-46B0-8D49-30FA66C8F893}" type="pres">
      <dgm:prSet presAssocID="{0C2F44F8-6D1E-4D58-A006-00710556EC6E}" presName="Name0" presStyleCnt="0">
        <dgm:presLayoutVars>
          <dgm:chPref val="1"/>
          <dgm:dir/>
          <dgm:animOne val="branch"/>
          <dgm:animLvl val="lvl"/>
          <dgm:resizeHandles val="exact"/>
        </dgm:presLayoutVars>
      </dgm:prSet>
      <dgm:spPr/>
      <dgm:t>
        <a:bodyPr/>
        <a:lstStyle/>
        <a:p>
          <a:endParaRPr lang="ru-RU"/>
        </a:p>
      </dgm:t>
    </dgm:pt>
    <dgm:pt modelId="{08E1BFC7-EA97-41B3-AD3C-29E2926B7E84}" type="pres">
      <dgm:prSet presAssocID="{B7320930-5741-4399-A3B3-69FE3D28DA20}" presName="root1" presStyleCnt="0"/>
      <dgm:spPr/>
    </dgm:pt>
    <dgm:pt modelId="{3C1E52E3-40C3-4D36-82B6-272D44DE2D49}" type="pres">
      <dgm:prSet presAssocID="{B7320930-5741-4399-A3B3-69FE3D28DA20}" presName="LevelOneTextNode" presStyleLbl="node0" presStyleIdx="0" presStyleCnt="1" custScaleX="429900">
        <dgm:presLayoutVars>
          <dgm:chPref val="3"/>
        </dgm:presLayoutVars>
      </dgm:prSet>
      <dgm:spPr/>
      <dgm:t>
        <a:bodyPr/>
        <a:lstStyle/>
        <a:p>
          <a:endParaRPr lang="ru-RU"/>
        </a:p>
      </dgm:t>
    </dgm:pt>
    <dgm:pt modelId="{311438E5-B0BD-4AFE-90B5-4564624ED208}" type="pres">
      <dgm:prSet presAssocID="{B7320930-5741-4399-A3B3-69FE3D28DA20}" presName="level2hierChild" presStyleCnt="0"/>
      <dgm:spPr/>
    </dgm:pt>
    <dgm:pt modelId="{91E55802-0083-4A99-A5BB-2828E58FB181}" type="pres">
      <dgm:prSet presAssocID="{E0D7C5BD-0060-4B24-910D-9DB20268285C}" presName="conn2-1" presStyleLbl="parChTrans1D2" presStyleIdx="0" presStyleCnt="3"/>
      <dgm:spPr/>
      <dgm:t>
        <a:bodyPr/>
        <a:lstStyle/>
        <a:p>
          <a:endParaRPr lang="ru-RU"/>
        </a:p>
      </dgm:t>
    </dgm:pt>
    <dgm:pt modelId="{CFA785A6-A582-462B-A0E0-A11EDB838F5C}" type="pres">
      <dgm:prSet presAssocID="{E0D7C5BD-0060-4B24-910D-9DB20268285C}" presName="connTx" presStyleLbl="parChTrans1D2" presStyleIdx="0" presStyleCnt="3"/>
      <dgm:spPr/>
      <dgm:t>
        <a:bodyPr/>
        <a:lstStyle/>
        <a:p>
          <a:endParaRPr lang="ru-RU"/>
        </a:p>
      </dgm:t>
    </dgm:pt>
    <dgm:pt modelId="{29EB416B-4587-4CE2-98DB-39FA2ECC9F48}" type="pres">
      <dgm:prSet presAssocID="{5B9B0EEE-043D-4279-B09A-2A3C17E281B6}" presName="root2" presStyleCnt="0"/>
      <dgm:spPr/>
    </dgm:pt>
    <dgm:pt modelId="{ED0BDA15-484D-4B27-B1F4-326385AC20A5}" type="pres">
      <dgm:prSet presAssocID="{5B9B0EEE-043D-4279-B09A-2A3C17E281B6}" presName="LevelTwoTextNode" presStyleLbl="node2" presStyleIdx="0" presStyleCnt="3" custScaleX="153278" custLinFactNeighborX="1105" custLinFactNeighborY="-63196">
        <dgm:presLayoutVars>
          <dgm:chPref val="3"/>
        </dgm:presLayoutVars>
      </dgm:prSet>
      <dgm:spPr/>
      <dgm:t>
        <a:bodyPr/>
        <a:lstStyle/>
        <a:p>
          <a:endParaRPr lang="ru-RU"/>
        </a:p>
      </dgm:t>
    </dgm:pt>
    <dgm:pt modelId="{4FA54FC3-EA8F-4268-B601-02D0BD9B631E}" type="pres">
      <dgm:prSet presAssocID="{5B9B0EEE-043D-4279-B09A-2A3C17E281B6}" presName="level3hierChild" presStyleCnt="0"/>
      <dgm:spPr/>
    </dgm:pt>
    <dgm:pt modelId="{2BACB757-9A9B-4F0A-9741-9526C3F13C07}" type="pres">
      <dgm:prSet presAssocID="{466AD1CA-D6E4-423B-8793-6ADE06F0759A}" presName="conn2-1" presStyleLbl="parChTrans1D2" presStyleIdx="1" presStyleCnt="3"/>
      <dgm:spPr/>
      <dgm:t>
        <a:bodyPr/>
        <a:lstStyle/>
        <a:p>
          <a:endParaRPr lang="ru-RU"/>
        </a:p>
      </dgm:t>
    </dgm:pt>
    <dgm:pt modelId="{653FF56D-D3DE-40D2-A0D6-B7FFF52DC40F}" type="pres">
      <dgm:prSet presAssocID="{466AD1CA-D6E4-423B-8793-6ADE06F0759A}" presName="connTx" presStyleLbl="parChTrans1D2" presStyleIdx="1" presStyleCnt="3"/>
      <dgm:spPr/>
      <dgm:t>
        <a:bodyPr/>
        <a:lstStyle/>
        <a:p>
          <a:endParaRPr lang="ru-RU"/>
        </a:p>
      </dgm:t>
    </dgm:pt>
    <dgm:pt modelId="{C21FF99E-9A89-4D8F-BD0A-3C644516C2EE}" type="pres">
      <dgm:prSet presAssocID="{FA0FBF0E-0B07-466B-ACF1-C59210C5D2FE}" presName="root2" presStyleCnt="0"/>
      <dgm:spPr/>
    </dgm:pt>
    <dgm:pt modelId="{C5E2EF75-5FEC-43DD-ACA5-AF3D2E2BFC27}" type="pres">
      <dgm:prSet presAssocID="{FA0FBF0E-0B07-466B-ACF1-C59210C5D2FE}" presName="LevelTwoTextNode" presStyleLbl="node2" presStyleIdx="1" presStyleCnt="3" custScaleX="153278">
        <dgm:presLayoutVars>
          <dgm:chPref val="3"/>
        </dgm:presLayoutVars>
      </dgm:prSet>
      <dgm:spPr/>
      <dgm:t>
        <a:bodyPr/>
        <a:lstStyle/>
        <a:p>
          <a:endParaRPr lang="ru-RU"/>
        </a:p>
      </dgm:t>
    </dgm:pt>
    <dgm:pt modelId="{F987A095-D98F-4FDA-ABB2-EC663EDEC6D7}" type="pres">
      <dgm:prSet presAssocID="{FA0FBF0E-0B07-466B-ACF1-C59210C5D2FE}" presName="level3hierChild" presStyleCnt="0"/>
      <dgm:spPr/>
    </dgm:pt>
    <dgm:pt modelId="{0AFB8EB9-76EE-43DC-B07B-278A9FB9A7B6}" type="pres">
      <dgm:prSet presAssocID="{A6769A38-813E-4859-93C0-E35677C59F29}" presName="conn2-1" presStyleLbl="parChTrans1D2" presStyleIdx="2" presStyleCnt="3"/>
      <dgm:spPr/>
      <dgm:t>
        <a:bodyPr/>
        <a:lstStyle/>
        <a:p>
          <a:endParaRPr lang="ru-RU"/>
        </a:p>
      </dgm:t>
    </dgm:pt>
    <dgm:pt modelId="{3511B22C-B669-4786-A93E-8CEB9CEDA8E1}" type="pres">
      <dgm:prSet presAssocID="{A6769A38-813E-4859-93C0-E35677C59F29}" presName="connTx" presStyleLbl="parChTrans1D2" presStyleIdx="2" presStyleCnt="3"/>
      <dgm:spPr/>
      <dgm:t>
        <a:bodyPr/>
        <a:lstStyle/>
        <a:p>
          <a:endParaRPr lang="ru-RU"/>
        </a:p>
      </dgm:t>
    </dgm:pt>
    <dgm:pt modelId="{F7856670-0783-48D4-B396-C046C495CA2C}" type="pres">
      <dgm:prSet presAssocID="{07D72284-D1EF-44BF-AFE0-F0CF6DDE6F13}" presName="root2" presStyleCnt="0"/>
      <dgm:spPr/>
    </dgm:pt>
    <dgm:pt modelId="{43D284D6-50A1-4AB4-B397-93FA4451B7A3}" type="pres">
      <dgm:prSet presAssocID="{07D72284-D1EF-44BF-AFE0-F0CF6DDE6F13}" presName="LevelTwoTextNode" presStyleLbl="node2" presStyleIdx="2" presStyleCnt="3" custScaleX="151177" custLinFactNeighborX="1105" custLinFactNeighborY="52312">
        <dgm:presLayoutVars>
          <dgm:chPref val="3"/>
        </dgm:presLayoutVars>
      </dgm:prSet>
      <dgm:spPr/>
      <dgm:t>
        <a:bodyPr/>
        <a:lstStyle/>
        <a:p>
          <a:endParaRPr lang="ru-RU"/>
        </a:p>
      </dgm:t>
    </dgm:pt>
    <dgm:pt modelId="{275893B5-BA73-48E5-B7D4-98552E9A3CEB}" type="pres">
      <dgm:prSet presAssocID="{07D72284-D1EF-44BF-AFE0-F0CF6DDE6F13}" presName="level3hierChild" presStyleCnt="0"/>
      <dgm:spPr/>
    </dgm:pt>
  </dgm:ptLst>
  <dgm:cxnLst>
    <dgm:cxn modelId="{7F0D03D0-4C1C-4BF7-948D-1E8EC1DF3538}" srcId="{B7320930-5741-4399-A3B3-69FE3D28DA20}" destId="{FA0FBF0E-0B07-466B-ACF1-C59210C5D2FE}" srcOrd="1" destOrd="0" parTransId="{466AD1CA-D6E4-423B-8793-6ADE06F0759A}" sibTransId="{09E04584-A5E7-457F-A27F-B1DABE9BF3D5}"/>
    <dgm:cxn modelId="{CBA641A1-530C-413E-BBC4-B581A9A4940C}" type="presOf" srcId="{A6769A38-813E-4859-93C0-E35677C59F29}" destId="{0AFB8EB9-76EE-43DC-B07B-278A9FB9A7B6}" srcOrd="0" destOrd="0" presId="urn:microsoft.com/office/officeart/2008/layout/HorizontalMultiLevelHierarchy"/>
    <dgm:cxn modelId="{1D38D1B1-24FB-4318-A1BE-D6B1A05574D3}" type="presOf" srcId="{0C2F44F8-6D1E-4D58-A006-00710556EC6E}" destId="{82F6E66B-C3E7-46B0-8D49-30FA66C8F893}" srcOrd="0" destOrd="0" presId="urn:microsoft.com/office/officeart/2008/layout/HorizontalMultiLevelHierarchy"/>
    <dgm:cxn modelId="{A449AF84-8F40-4350-9B82-FB1719F550E9}" type="presOf" srcId="{B7320930-5741-4399-A3B3-69FE3D28DA20}" destId="{3C1E52E3-40C3-4D36-82B6-272D44DE2D49}" srcOrd="0" destOrd="0" presId="urn:microsoft.com/office/officeart/2008/layout/HorizontalMultiLevelHierarchy"/>
    <dgm:cxn modelId="{66B3ED70-A9E5-4C3D-A21C-9BF6C1D5D058}" type="presOf" srcId="{FA0FBF0E-0B07-466B-ACF1-C59210C5D2FE}" destId="{C5E2EF75-5FEC-43DD-ACA5-AF3D2E2BFC27}" srcOrd="0" destOrd="0" presId="urn:microsoft.com/office/officeart/2008/layout/HorizontalMultiLevelHierarchy"/>
    <dgm:cxn modelId="{349A44C9-4579-486F-A3E8-1EBF9A6D790F}" srcId="{B7320930-5741-4399-A3B3-69FE3D28DA20}" destId="{5B9B0EEE-043D-4279-B09A-2A3C17E281B6}" srcOrd="0" destOrd="0" parTransId="{E0D7C5BD-0060-4B24-910D-9DB20268285C}" sibTransId="{0972F534-F8B6-4D9F-ADFA-D16171B64C7E}"/>
    <dgm:cxn modelId="{62B0C961-831A-42ED-AD8A-6289AC05B0BC}" type="presOf" srcId="{E0D7C5BD-0060-4B24-910D-9DB20268285C}" destId="{91E55802-0083-4A99-A5BB-2828E58FB181}" srcOrd="0" destOrd="0" presId="urn:microsoft.com/office/officeart/2008/layout/HorizontalMultiLevelHierarchy"/>
    <dgm:cxn modelId="{16357869-E106-4F58-8E84-F7F7A11E4D2F}" type="presOf" srcId="{07D72284-D1EF-44BF-AFE0-F0CF6DDE6F13}" destId="{43D284D6-50A1-4AB4-B397-93FA4451B7A3}" srcOrd="0" destOrd="0" presId="urn:microsoft.com/office/officeart/2008/layout/HorizontalMultiLevelHierarchy"/>
    <dgm:cxn modelId="{FC0A0CCB-25EB-43FC-BBE8-4B3B408ED945}" type="presOf" srcId="{5B9B0EEE-043D-4279-B09A-2A3C17E281B6}" destId="{ED0BDA15-484D-4B27-B1F4-326385AC20A5}" srcOrd="0" destOrd="0" presId="urn:microsoft.com/office/officeart/2008/layout/HorizontalMultiLevelHierarchy"/>
    <dgm:cxn modelId="{F9F986CF-E30B-4628-A3DE-24DAD55DC8AF}" type="presOf" srcId="{A6769A38-813E-4859-93C0-E35677C59F29}" destId="{3511B22C-B669-4786-A93E-8CEB9CEDA8E1}" srcOrd="1" destOrd="0" presId="urn:microsoft.com/office/officeart/2008/layout/HorizontalMultiLevelHierarchy"/>
    <dgm:cxn modelId="{44D82C06-91AB-407D-A672-4CC03D647B6C}" type="presOf" srcId="{466AD1CA-D6E4-423B-8793-6ADE06F0759A}" destId="{2BACB757-9A9B-4F0A-9741-9526C3F13C07}" srcOrd="0" destOrd="0" presId="urn:microsoft.com/office/officeart/2008/layout/HorizontalMultiLevelHierarchy"/>
    <dgm:cxn modelId="{A4C79753-4D87-44D3-A09F-C6D2F00DAE98}" type="presOf" srcId="{E0D7C5BD-0060-4B24-910D-9DB20268285C}" destId="{CFA785A6-A582-462B-A0E0-A11EDB838F5C}" srcOrd="1" destOrd="0" presId="urn:microsoft.com/office/officeart/2008/layout/HorizontalMultiLevelHierarchy"/>
    <dgm:cxn modelId="{FD512D80-5C0C-4A74-B3AC-F47039BF367A}" type="presOf" srcId="{466AD1CA-D6E4-423B-8793-6ADE06F0759A}" destId="{653FF56D-D3DE-40D2-A0D6-B7FFF52DC40F}" srcOrd="1" destOrd="0" presId="urn:microsoft.com/office/officeart/2008/layout/HorizontalMultiLevelHierarchy"/>
    <dgm:cxn modelId="{771BA2CE-FAF2-4E00-B91B-DDE38E5CD6B1}" srcId="{0C2F44F8-6D1E-4D58-A006-00710556EC6E}" destId="{B7320930-5741-4399-A3B3-69FE3D28DA20}" srcOrd="0" destOrd="0" parTransId="{317FC2E8-5404-4A29-9307-DDC4B4AAC01A}" sibTransId="{E1FE35A7-A663-4961-9CD9-AFAB5B635A41}"/>
    <dgm:cxn modelId="{9A0C5A35-52C3-41EF-8D08-9993CF42130B}" srcId="{B7320930-5741-4399-A3B3-69FE3D28DA20}" destId="{07D72284-D1EF-44BF-AFE0-F0CF6DDE6F13}" srcOrd="2" destOrd="0" parTransId="{A6769A38-813E-4859-93C0-E35677C59F29}" sibTransId="{0C6F870D-1CB4-4E82-92C6-82608E61E8FB}"/>
    <dgm:cxn modelId="{C024B98D-66E1-4025-B43B-8A974122C020}" type="presParOf" srcId="{82F6E66B-C3E7-46B0-8D49-30FA66C8F893}" destId="{08E1BFC7-EA97-41B3-AD3C-29E2926B7E84}" srcOrd="0" destOrd="0" presId="urn:microsoft.com/office/officeart/2008/layout/HorizontalMultiLevelHierarchy"/>
    <dgm:cxn modelId="{F15996E6-657B-41F7-B7FB-57E82DDAD288}" type="presParOf" srcId="{08E1BFC7-EA97-41B3-AD3C-29E2926B7E84}" destId="{3C1E52E3-40C3-4D36-82B6-272D44DE2D49}" srcOrd="0" destOrd="0" presId="urn:microsoft.com/office/officeart/2008/layout/HorizontalMultiLevelHierarchy"/>
    <dgm:cxn modelId="{E4DFB3CE-9047-4AF3-8F0E-F08A56BDB729}" type="presParOf" srcId="{08E1BFC7-EA97-41B3-AD3C-29E2926B7E84}" destId="{311438E5-B0BD-4AFE-90B5-4564624ED208}" srcOrd="1" destOrd="0" presId="urn:microsoft.com/office/officeart/2008/layout/HorizontalMultiLevelHierarchy"/>
    <dgm:cxn modelId="{97665238-9684-4F4C-A34A-7DD7A2B83057}" type="presParOf" srcId="{311438E5-B0BD-4AFE-90B5-4564624ED208}" destId="{91E55802-0083-4A99-A5BB-2828E58FB181}" srcOrd="0" destOrd="0" presId="urn:microsoft.com/office/officeart/2008/layout/HorizontalMultiLevelHierarchy"/>
    <dgm:cxn modelId="{4E7709DF-1FF7-495C-B1C2-630DE909DB49}" type="presParOf" srcId="{91E55802-0083-4A99-A5BB-2828E58FB181}" destId="{CFA785A6-A582-462B-A0E0-A11EDB838F5C}" srcOrd="0" destOrd="0" presId="urn:microsoft.com/office/officeart/2008/layout/HorizontalMultiLevelHierarchy"/>
    <dgm:cxn modelId="{97A822D3-8D6A-4ACD-B085-D8D097F61B84}" type="presParOf" srcId="{311438E5-B0BD-4AFE-90B5-4564624ED208}" destId="{29EB416B-4587-4CE2-98DB-39FA2ECC9F48}" srcOrd="1" destOrd="0" presId="urn:microsoft.com/office/officeart/2008/layout/HorizontalMultiLevelHierarchy"/>
    <dgm:cxn modelId="{6369795A-924F-4B7A-A3D7-0AA1B506B2F2}" type="presParOf" srcId="{29EB416B-4587-4CE2-98DB-39FA2ECC9F48}" destId="{ED0BDA15-484D-4B27-B1F4-326385AC20A5}" srcOrd="0" destOrd="0" presId="urn:microsoft.com/office/officeart/2008/layout/HorizontalMultiLevelHierarchy"/>
    <dgm:cxn modelId="{A3B753EB-D84A-44F6-873A-C2C5C0A7A91E}" type="presParOf" srcId="{29EB416B-4587-4CE2-98DB-39FA2ECC9F48}" destId="{4FA54FC3-EA8F-4268-B601-02D0BD9B631E}" srcOrd="1" destOrd="0" presId="urn:microsoft.com/office/officeart/2008/layout/HorizontalMultiLevelHierarchy"/>
    <dgm:cxn modelId="{3E85C9BC-70FD-4C13-B570-EB1CA517DE5E}" type="presParOf" srcId="{311438E5-B0BD-4AFE-90B5-4564624ED208}" destId="{2BACB757-9A9B-4F0A-9741-9526C3F13C07}" srcOrd="2" destOrd="0" presId="urn:microsoft.com/office/officeart/2008/layout/HorizontalMultiLevelHierarchy"/>
    <dgm:cxn modelId="{10B581D2-E3F6-4B1E-9A94-B2EC1C3C4B02}" type="presParOf" srcId="{2BACB757-9A9B-4F0A-9741-9526C3F13C07}" destId="{653FF56D-D3DE-40D2-A0D6-B7FFF52DC40F}" srcOrd="0" destOrd="0" presId="urn:microsoft.com/office/officeart/2008/layout/HorizontalMultiLevelHierarchy"/>
    <dgm:cxn modelId="{FB36329C-158B-4E56-AD6F-ED54E296E036}" type="presParOf" srcId="{311438E5-B0BD-4AFE-90B5-4564624ED208}" destId="{C21FF99E-9A89-4D8F-BD0A-3C644516C2EE}" srcOrd="3" destOrd="0" presId="urn:microsoft.com/office/officeart/2008/layout/HorizontalMultiLevelHierarchy"/>
    <dgm:cxn modelId="{6EB60BD5-A61D-4EE0-977A-832B722E41AB}" type="presParOf" srcId="{C21FF99E-9A89-4D8F-BD0A-3C644516C2EE}" destId="{C5E2EF75-5FEC-43DD-ACA5-AF3D2E2BFC27}" srcOrd="0" destOrd="0" presId="urn:microsoft.com/office/officeart/2008/layout/HorizontalMultiLevelHierarchy"/>
    <dgm:cxn modelId="{692C1F50-7207-4957-B190-F2734934CE24}" type="presParOf" srcId="{C21FF99E-9A89-4D8F-BD0A-3C644516C2EE}" destId="{F987A095-D98F-4FDA-ABB2-EC663EDEC6D7}" srcOrd="1" destOrd="0" presId="urn:microsoft.com/office/officeart/2008/layout/HorizontalMultiLevelHierarchy"/>
    <dgm:cxn modelId="{16A1FBBA-80A4-4726-8F25-CA2CB0F083E1}" type="presParOf" srcId="{311438E5-B0BD-4AFE-90B5-4564624ED208}" destId="{0AFB8EB9-76EE-43DC-B07B-278A9FB9A7B6}" srcOrd="4" destOrd="0" presId="urn:microsoft.com/office/officeart/2008/layout/HorizontalMultiLevelHierarchy"/>
    <dgm:cxn modelId="{B5A91302-7745-450D-883C-5000EB69ED51}" type="presParOf" srcId="{0AFB8EB9-76EE-43DC-B07B-278A9FB9A7B6}" destId="{3511B22C-B669-4786-A93E-8CEB9CEDA8E1}" srcOrd="0" destOrd="0" presId="urn:microsoft.com/office/officeart/2008/layout/HorizontalMultiLevelHierarchy"/>
    <dgm:cxn modelId="{C3656FE8-058D-4A41-A2C7-99B91832BFFD}" type="presParOf" srcId="{311438E5-B0BD-4AFE-90B5-4564624ED208}" destId="{F7856670-0783-48D4-B396-C046C495CA2C}" srcOrd="5" destOrd="0" presId="urn:microsoft.com/office/officeart/2008/layout/HorizontalMultiLevelHierarchy"/>
    <dgm:cxn modelId="{9F6A029C-D877-41DB-8E59-8E5A15CC019F}" type="presParOf" srcId="{F7856670-0783-48D4-B396-C046C495CA2C}" destId="{43D284D6-50A1-4AB4-B397-93FA4451B7A3}" srcOrd="0" destOrd="0" presId="urn:microsoft.com/office/officeart/2008/layout/HorizontalMultiLevelHierarchy"/>
    <dgm:cxn modelId="{97A0E50F-309F-4E9C-BF18-2BC6988338E8}" type="presParOf" srcId="{F7856670-0783-48D4-B396-C046C495CA2C}" destId="{275893B5-BA73-48E5-B7D4-98552E9A3CEB}"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36DC33-14C5-49E5-A99B-01EB0DC4D2D7}" type="doc">
      <dgm:prSet loTypeId="urn:microsoft.com/office/officeart/2005/8/layout/radial2" loCatId="relationship" qsTypeId="urn:microsoft.com/office/officeart/2005/8/quickstyle/3d1" qsCatId="3D" csTypeId="urn:microsoft.com/office/officeart/2005/8/colors/colorful4" csCatId="colorful" phldr="1"/>
      <dgm:spPr/>
      <dgm:t>
        <a:bodyPr/>
        <a:lstStyle/>
        <a:p>
          <a:endParaRPr lang="ru-RU"/>
        </a:p>
      </dgm:t>
    </dgm:pt>
    <dgm:pt modelId="{B22866D6-D6AD-48F9-B7A3-32855BE1592A}">
      <dgm:prSet phldrT="[Текст]" custT="1"/>
      <dgm:spPr/>
      <dgm:t>
        <a:bodyPr/>
        <a:lstStyle/>
        <a:p>
          <a:r>
            <a:rPr lang="ru-RU" sz="1800" b="1" dirty="0" smtClean="0">
              <a:effectLst>
                <a:outerShdw blurRad="38100" dist="38100" dir="2700000" algn="tl">
                  <a:srgbClr val="000000">
                    <a:alpha val="43137"/>
                  </a:srgbClr>
                </a:outerShdw>
              </a:effectLst>
            </a:rPr>
            <a:t>Подоходный налог – </a:t>
          </a:r>
        </a:p>
        <a:p>
          <a:r>
            <a:rPr lang="ru-RU" sz="1800" b="1" dirty="0" smtClean="0">
              <a:effectLst>
                <a:outerShdw blurRad="38100" dist="38100" dir="2700000" algn="tl">
                  <a:srgbClr val="000000">
                    <a:alpha val="43137"/>
                  </a:srgbClr>
                </a:outerShdw>
              </a:effectLst>
            </a:rPr>
            <a:t>1</a:t>
          </a:r>
          <a:r>
            <a:rPr lang="en-US" sz="1800" b="1" dirty="0" smtClean="0">
              <a:effectLst>
                <a:outerShdw blurRad="38100" dist="38100" dir="2700000" algn="tl">
                  <a:srgbClr val="000000">
                    <a:alpha val="43137"/>
                  </a:srgbClr>
                </a:outerShdw>
              </a:effectLst>
            </a:rPr>
            <a:t>7</a:t>
          </a:r>
          <a:r>
            <a:rPr lang="ru-RU" sz="1800" b="1" dirty="0" smtClean="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650</a:t>
          </a:r>
          <a:r>
            <a:rPr lang="ru-RU" sz="1800" b="1" dirty="0" smtClean="0">
              <a:effectLst>
                <a:outerShdw blurRad="38100" dist="38100" dir="2700000" algn="tl">
                  <a:srgbClr val="000000">
                    <a:alpha val="43137"/>
                  </a:srgbClr>
                </a:outerShdw>
              </a:effectLst>
            </a:rPr>
            <a:t>,</a:t>
          </a:r>
          <a:r>
            <a:rPr lang="en-US" sz="1800" b="1" dirty="0" smtClean="0">
              <a:effectLst>
                <a:outerShdw blurRad="38100" dist="38100" dir="2700000" algn="tl">
                  <a:srgbClr val="000000">
                    <a:alpha val="43137"/>
                  </a:srgbClr>
                </a:outerShdw>
              </a:effectLst>
            </a:rPr>
            <a:t>3</a:t>
          </a:r>
          <a:r>
            <a:rPr lang="ru-RU" sz="1800" b="1" dirty="0" smtClean="0">
              <a:effectLst>
                <a:outerShdw blurRad="38100" dist="38100" dir="2700000" algn="tl">
                  <a:srgbClr val="000000">
                    <a:alpha val="43137"/>
                  </a:srgbClr>
                </a:outerShdw>
              </a:effectLst>
            </a:rPr>
            <a:t>; 4</a:t>
          </a:r>
          <a:r>
            <a:rPr lang="en-US" sz="1800" b="1" dirty="0" smtClean="0">
              <a:effectLst>
                <a:outerShdw blurRad="38100" dist="38100" dir="2700000" algn="tl">
                  <a:srgbClr val="000000">
                    <a:alpha val="43137"/>
                  </a:srgbClr>
                </a:outerShdw>
              </a:effectLst>
            </a:rPr>
            <a:t>8,4</a:t>
          </a:r>
          <a:r>
            <a:rPr lang="ru-RU" sz="1800" b="1" dirty="0" smtClean="0">
              <a:effectLst>
                <a:outerShdw blurRad="38100" dist="38100" dir="2700000" algn="tl">
                  <a:srgbClr val="000000">
                    <a:alpha val="43137"/>
                  </a:srgbClr>
                </a:outerShdw>
              </a:effectLst>
            </a:rPr>
            <a:t> %</a:t>
          </a:r>
          <a:endParaRPr lang="ru-RU" sz="1800" b="1" dirty="0">
            <a:effectLst>
              <a:outerShdw blurRad="38100" dist="38100" dir="2700000" algn="tl">
                <a:srgbClr val="000000">
                  <a:alpha val="43137"/>
                </a:srgbClr>
              </a:outerShdw>
            </a:effectLst>
          </a:endParaRPr>
        </a:p>
      </dgm:t>
    </dgm:pt>
    <dgm:pt modelId="{F7F1CEDE-1970-4F72-96E3-88D80CFEB208}" type="parTrans" cxnId="{6C5A2518-5513-46FB-952E-161C82D5AE29}">
      <dgm:prSet/>
      <dgm:spPr/>
      <dgm:t>
        <a:bodyPr/>
        <a:lstStyle/>
        <a:p>
          <a:endParaRPr lang="ru-RU"/>
        </a:p>
      </dgm:t>
    </dgm:pt>
    <dgm:pt modelId="{12B7C4EC-BDC0-4488-9A06-41530217806A}" type="sibTrans" cxnId="{6C5A2518-5513-46FB-952E-161C82D5AE29}">
      <dgm:prSet/>
      <dgm:spPr/>
      <dgm:t>
        <a:bodyPr/>
        <a:lstStyle/>
        <a:p>
          <a:endParaRPr lang="ru-RU"/>
        </a:p>
      </dgm:t>
    </dgm:pt>
    <dgm:pt modelId="{D28674DE-E4D8-41D9-BF10-9C52FAF890CC}">
      <dgm:prSet phldrT="[Текст]"/>
      <dgm:spPr/>
      <dgm:t>
        <a:bodyPr/>
        <a:lstStyle/>
        <a:p>
          <a:endParaRPr lang="ru-RU" dirty="0"/>
        </a:p>
      </dgm:t>
    </dgm:pt>
    <dgm:pt modelId="{8E5D018A-5585-4615-9CA0-72744E9EEE8D}" type="parTrans" cxnId="{4171BB57-9625-463E-9D85-D4B1B10853D9}">
      <dgm:prSet/>
      <dgm:spPr/>
      <dgm:t>
        <a:bodyPr/>
        <a:lstStyle/>
        <a:p>
          <a:endParaRPr lang="ru-RU"/>
        </a:p>
      </dgm:t>
    </dgm:pt>
    <dgm:pt modelId="{D78ED805-3F9C-4C6B-949A-4A0D220CB890}" type="sibTrans" cxnId="{4171BB57-9625-463E-9D85-D4B1B10853D9}">
      <dgm:prSet/>
      <dgm:spPr/>
      <dgm:t>
        <a:bodyPr/>
        <a:lstStyle/>
        <a:p>
          <a:endParaRPr lang="ru-RU"/>
        </a:p>
      </dgm:t>
    </dgm:pt>
    <dgm:pt modelId="{E578027A-0FD3-4359-B7D6-083FE80E7EF1}">
      <dgm:prSet phldrT="[Текст]"/>
      <dgm:spPr/>
      <dgm:t>
        <a:bodyPr/>
        <a:lstStyle/>
        <a:p>
          <a:r>
            <a:rPr lang="ru-RU" b="1" dirty="0" smtClean="0">
              <a:effectLst>
                <a:outerShdw blurRad="38100" dist="38100" dir="2700000" algn="tl">
                  <a:srgbClr val="000000">
                    <a:alpha val="43137"/>
                  </a:srgbClr>
                </a:outerShdw>
              </a:effectLst>
            </a:rPr>
            <a:t>НДС – </a:t>
          </a:r>
          <a:r>
            <a:rPr lang="en-US" b="1" dirty="0" smtClean="0">
              <a:effectLst>
                <a:outerShdw blurRad="38100" dist="38100" dir="2700000" algn="tl">
                  <a:srgbClr val="000000">
                    <a:alpha val="43137"/>
                  </a:srgbClr>
                </a:outerShdw>
              </a:effectLst>
            </a:rPr>
            <a:t>4</a:t>
          </a:r>
          <a:r>
            <a:rPr lang="ru-RU"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1</a:t>
          </a:r>
          <a:r>
            <a:rPr lang="ru-RU" b="1" dirty="0" smtClean="0">
              <a:effectLst>
                <a:outerShdw blurRad="38100" dist="38100" dir="2700000" algn="tl">
                  <a:srgbClr val="000000">
                    <a:alpha val="43137"/>
                  </a:srgbClr>
                </a:outerShdw>
              </a:effectLst>
            </a:rPr>
            <a:t>7</a:t>
          </a:r>
          <a:r>
            <a:rPr lang="en-US" b="1" dirty="0" smtClean="0">
              <a:effectLst>
                <a:outerShdw blurRad="38100" dist="38100" dir="2700000" algn="tl">
                  <a:srgbClr val="000000">
                    <a:alpha val="43137"/>
                  </a:srgbClr>
                </a:outerShdw>
              </a:effectLst>
            </a:rPr>
            <a:t>0</a:t>
          </a:r>
          <a:r>
            <a:rPr lang="ru-RU" b="1" dirty="0" smtClean="0">
              <a:effectLst>
                <a:outerShdw blurRad="38100" dist="38100" dir="2700000" algn="tl">
                  <a:srgbClr val="000000">
                    <a:alpha val="43137"/>
                  </a:srgbClr>
                </a:outerShdw>
              </a:effectLst>
            </a:rPr>
            <a:t>,</a:t>
          </a:r>
          <a:r>
            <a:rPr lang="en-US" b="1" dirty="0" smtClean="0">
              <a:effectLst>
                <a:outerShdw blurRad="38100" dist="38100" dir="2700000" algn="tl">
                  <a:srgbClr val="000000">
                    <a:alpha val="43137"/>
                  </a:srgbClr>
                </a:outerShdw>
              </a:effectLst>
            </a:rPr>
            <a:t>3</a:t>
          </a:r>
          <a:r>
            <a:rPr lang="ru-RU" b="1" dirty="0" smtClean="0">
              <a:effectLst>
                <a:outerShdw blurRad="38100" dist="38100" dir="2700000" algn="tl">
                  <a:srgbClr val="000000">
                    <a:alpha val="43137"/>
                  </a:srgbClr>
                </a:outerShdw>
              </a:effectLst>
            </a:rPr>
            <a:t>; </a:t>
          </a:r>
        </a:p>
        <a:p>
          <a:r>
            <a:rPr lang="ru-RU" b="1" dirty="0" smtClean="0">
              <a:effectLst>
                <a:outerShdw blurRad="38100" dist="38100" dir="2700000" algn="tl">
                  <a:srgbClr val="000000">
                    <a:alpha val="43137"/>
                  </a:srgbClr>
                </a:outerShdw>
              </a:effectLst>
            </a:rPr>
            <a:t>11,</a:t>
          </a:r>
          <a:r>
            <a:rPr lang="en-US" b="1" dirty="0" smtClean="0">
              <a:effectLst>
                <a:outerShdw blurRad="38100" dist="38100" dir="2700000" algn="tl">
                  <a:srgbClr val="000000">
                    <a:alpha val="43137"/>
                  </a:srgbClr>
                </a:outerShdw>
              </a:effectLst>
            </a:rPr>
            <a:t>4</a:t>
          </a:r>
          <a:r>
            <a:rPr lang="ru-RU" b="1" dirty="0" smtClean="0">
              <a:effectLst>
                <a:outerShdw blurRad="38100" dist="38100" dir="2700000" algn="tl">
                  <a:srgbClr val="000000">
                    <a:alpha val="43137"/>
                  </a:srgbClr>
                </a:outerShdw>
              </a:effectLst>
            </a:rPr>
            <a:t> %</a:t>
          </a:r>
          <a:endParaRPr lang="ru-RU" b="1" dirty="0">
            <a:effectLst>
              <a:outerShdw blurRad="38100" dist="38100" dir="2700000" algn="tl">
                <a:srgbClr val="000000">
                  <a:alpha val="43137"/>
                </a:srgbClr>
              </a:outerShdw>
            </a:effectLst>
          </a:endParaRPr>
        </a:p>
      </dgm:t>
    </dgm:pt>
    <dgm:pt modelId="{DD7DD33E-E3AF-4F70-B5C8-86D6021E3891}" type="parTrans" cxnId="{809A687B-E0BE-4901-A006-43A9D2D8EBF7}">
      <dgm:prSet/>
      <dgm:spPr/>
      <dgm:t>
        <a:bodyPr/>
        <a:lstStyle/>
        <a:p>
          <a:endParaRPr lang="ru-RU"/>
        </a:p>
      </dgm:t>
    </dgm:pt>
    <dgm:pt modelId="{D58F7BC4-291C-453A-8BF2-9B85CA2675EE}" type="sibTrans" cxnId="{809A687B-E0BE-4901-A006-43A9D2D8EBF7}">
      <dgm:prSet/>
      <dgm:spPr/>
      <dgm:t>
        <a:bodyPr/>
        <a:lstStyle/>
        <a:p>
          <a:endParaRPr lang="ru-RU"/>
        </a:p>
      </dgm:t>
    </dgm:pt>
    <dgm:pt modelId="{074899F4-FAAA-4354-B2C4-042AF190D88E}">
      <dgm:prSet custT="1"/>
      <dgm:spPr/>
      <dgm:t>
        <a:bodyPr/>
        <a:lstStyle/>
        <a:p>
          <a:r>
            <a:rPr lang="ru-RU" sz="1600" b="1" dirty="0" smtClean="0">
              <a:effectLst>
                <a:outerShdw blurRad="38100" dist="38100" dir="2700000" algn="tl">
                  <a:srgbClr val="000000">
                    <a:alpha val="43137"/>
                  </a:srgbClr>
                </a:outerShdw>
              </a:effectLst>
            </a:rPr>
            <a:t>Налог при упрощенной системе – </a:t>
          </a:r>
          <a:r>
            <a:rPr lang="en-US" sz="1600" b="1" dirty="0" smtClean="0">
              <a:effectLst>
                <a:outerShdw blurRad="38100" dist="38100" dir="2700000" algn="tl">
                  <a:srgbClr val="000000">
                    <a:alpha val="43137"/>
                  </a:srgbClr>
                </a:outerShdw>
              </a:effectLst>
            </a:rPr>
            <a:t>2</a:t>
          </a:r>
          <a:r>
            <a:rPr lang="ru-RU" sz="1600" b="1" dirty="0" smtClean="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243</a:t>
          </a:r>
          <a:r>
            <a:rPr lang="ru-RU" sz="1600" b="1" dirty="0" smtClean="0">
              <a:effectLst>
                <a:outerShdw blurRad="38100" dist="38100" dir="2700000" algn="tl">
                  <a:srgbClr val="000000">
                    <a:alpha val="43137"/>
                  </a:srgbClr>
                </a:outerShdw>
              </a:effectLst>
            </a:rPr>
            <a:t>,</a:t>
          </a:r>
          <a:r>
            <a:rPr lang="en-US" sz="1600" b="1" dirty="0" smtClean="0">
              <a:effectLst>
                <a:outerShdw blurRad="38100" dist="38100" dir="2700000" algn="tl">
                  <a:srgbClr val="000000">
                    <a:alpha val="43137"/>
                  </a:srgbClr>
                </a:outerShdw>
              </a:effectLst>
            </a:rPr>
            <a:t>3</a:t>
          </a:r>
          <a:r>
            <a:rPr lang="ru-RU" sz="1600" b="1" dirty="0" smtClean="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6</a:t>
          </a:r>
          <a:r>
            <a:rPr lang="ru-RU" sz="1600" b="1" dirty="0" smtClean="0">
              <a:effectLst>
                <a:outerShdw blurRad="38100" dist="38100" dir="2700000" algn="tl">
                  <a:srgbClr val="000000">
                    <a:alpha val="43137"/>
                  </a:srgbClr>
                </a:outerShdw>
              </a:effectLst>
            </a:rPr>
            <a:t>,</a:t>
          </a:r>
          <a:r>
            <a:rPr lang="en-US" sz="1600" b="1" dirty="0" smtClean="0">
              <a:effectLst>
                <a:outerShdw blurRad="38100" dist="38100" dir="2700000" algn="tl">
                  <a:srgbClr val="000000">
                    <a:alpha val="43137"/>
                  </a:srgbClr>
                </a:outerShdw>
              </a:effectLst>
            </a:rPr>
            <a:t>2</a:t>
          </a:r>
          <a:r>
            <a:rPr lang="ru-RU" sz="1600" b="1" dirty="0" smtClean="0">
              <a:effectLst>
                <a:outerShdw blurRad="38100" dist="38100" dir="2700000" algn="tl">
                  <a:srgbClr val="000000">
                    <a:alpha val="43137"/>
                  </a:srgbClr>
                </a:outerShdw>
              </a:effectLst>
            </a:rPr>
            <a:t> %</a:t>
          </a:r>
          <a:endParaRPr lang="ru-RU" sz="1600" b="1" dirty="0">
            <a:effectLst>
              <a:outerShdw blurRad="38100" dist="38100" dir="2700000" algn="tl">
                <a:srgbClr val="000000">
                  <a:alpha val="43137"/>
                </a:srgbClr>
              </a:outerShdw>
            </a:effectLst>
          </a:endParaRPr>
        </a:p>
      </dgm:t>
    </dgm:pt>
    <dgm:pt modelId="{256D7271-8626-458E-BB4D-B3A4B611CB8D}" type="parTrans" cxnId="{56068FDF-57CD-4FC8-B0D4-44E5E79FF838}">
      <dgm:prSet/>
      <dgm:spPr/>
      <dgm:t>
        <a:bodyPr/>
        <a:lstStyle/>
        <a:p>
          <a:endParaRPr lang="ru-RU"/>
        </a:p>
      </dgm:t>
    </dgm:pt>
    <dgm:pt modelId="{2AD485AE-6168-48E7-95DC-76367C9531AB}" type="sibTrans" cxnId="{56068FDF-57CD-4FC8-B0D4-44E5E79FF838}">
      <dgm:prSet/>
      <dgm:spPr/>
      <dgm:t>
        <a:bodyPr/>
        <a:lstStyle/>
        <a:p>
          <a:endParaRPr lang="ru-RU"/>
        </a:p>
      </dgm:t>
    </dgm:pt>
    <dgm:pt modelId="{17FC12CF-0B28-418E-B1E9-78E4994899F6}">
      <dgm:prSet/>
      <dgm:spPr/>
      <dgm:t>
        <a:bodyPr/>
        <a:lstStyle/>
        <a:p>
          <a:r>
            <a:rPr lang="ru-RU" b="1" dirty="0" smtClean="0">
              <a:effectLst>
                <a:outerShdw blurRad="38100" dist="38100" dir="2700000" algn="tl">
                  <a:srgbClr val="000000">
                    <a:alpha val="43137"/>
                  </a:srgbClr>
                </a:outerShdw>
              </a:effectLst>
            </a:rPr>
            <a:t>Единый налог – </a:t>
          </a:r>
        </a:p>
        <a:p>
          <a:r>
            <a:rPr lang="en-US" b="1" dirty="0" smtClean="0">
              <a:effectLst>
                <a:outerShdw blurRad="38100" dist="38100" dir="2700000" algn="tl">
                  <a:srgbClr val="000000">
                    <a:alpha val="43137"/>
                  </a:srgbClr>
                </a:outerShdw>
              </a:effectLst>
            </a:rPr>
            <a:t>3</a:t>
          </a:r>
          <a:r>
            <a:rPr lang="ru-RU"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414</a:t>
          </a:r>
          <a:r>
            <a:rPr lang="ru-RU" b="1" dirty="0" smtClean="0">
              <a:effectLst>
                <a:outerShdw blurRad="38100" dist="38100" dir="2700000" algn="tl">
                  <a:srgbClr val="000000">
                    <a:alpha val="43137"/>
                  </a:srgbClr>
                </a:outerShdw>
              </a:effectLst>
            </a:rPr>
            <a:t>,</a:t>
          </a:r>
          <a:r>
            <a:rPr lang="en-US" b="1" dirty="0" smtClean="0">
              <a:effectLst>
                <a:outerShdw blurRad="38100" dist="38100" dir="2700000" algn="tl">
                  <a:srgbClr val="000000">
                    <a:alpha val="43137"/>
                  </a:srgbClr>
                </a:outerShdw>
              </a:effectLst>
            </a:rPr>
            <a:t>3</a:t>
          </a:r>
          <a:r>
            <a:rPr lang="ru-RU" b="1" dirty="0" smtClean="0">
              <a:effectLst>
                <a:outerShdw blurRad="38100" dist="38100" dir="2700000" algn="tl">
                  <a:srgbClr val="000000">
                    <a:alpha val="43137"/>
                  </a:srgbClr>
                </a:outerShdw>
              </a:effectLst>
            </a:rPr>
            <a:t>; 9,</a:t>
          </a:r>
          <a:r>
            <a:rPr lang="en-US" b="1" dirty="0" smtClean="0">
              <a:effectLst>
                <a:outerShdw blurRad="38100" dist="38100" dir="2700000" algn="tl">
                  <a:srgbClr val="000000">
                    <a:alpha val="43137"/>
                  </a:srgbClr>
                </a:outerShdw>
              </a:effectLst>
            </a:rPr>
            <a:t>4</a:t>
          </a:r>
          <a:r>
            <a:rPr lang="ru-RU" b="1" dirty="0" smtClean="0">
              <a:effectLst>
                <a:outerShdw blurRad="38100" dist="38100" dir="2700000" algn="tl">
                  <a:srgbClr val="000000">
                    <a:alpha val="43137"/>
                  </a:srgbClr>
                </a:outerShdw>
              </a:effectLst>
            </a:rPr>
            <a:t> %</a:t>
          </a:r>
          <a:endParaRPr lang="ru-RU" b="1" dirty="0">
            <a:effectLst>
              <a:outerShdw blurRad="38100" dist="38100" dir="2700000" algn="tl">
                <a:srgbClr val="000000">
                  <a:alpha val="43137"/>
                </a:srgbClr>
              </a:outerShdw>
            </a:effectLst>
          </a:endParaRPr>
        </a:p>
      </dgm:t>
    </dgm:pt>
    <dgm:pt modelId="{D490C363-4DED-4A01-B05D-5244F2CC41E0}" type="parTrans" cxnId="{7D50442D-2FFA-4451-B8D2-24A24BB0DA62}">
      <dgm:prSet/>
      <dgm:spPr/>
      <dgm:t>
        <a:bodyPr/>
        <a:lstStyle/>
        <a:p>
          <a:endParaRPr lang="ru-RU"/>
        </a:p>
      </dgm:t>
    </dgm:pt>
    <dgm:pt modelId="{34DFA84C-5558-44D6-AC94-7C8DE013F56F}" type="sibTrans" cxnId="{7D50442D-2FFA-4451-B8D2-24A24BB0DA62}">
      <dgm:prSet/>
      <dgm:spPr/>
      <dgm:t>
        <a:bodyPr/>
        <a:lstStyle/>
        <a:p>
          <a:endParaRPr lang="ru-RU"/>
        </a:p>
      </dgm:t>
    </dgm:pt>
    <dgm:pt modelId="{F4865522-2F4F-4367-874D-0F9087DCE177}">
      <dgm:prSet phldrT="[Текст]" custT="1"/>
      <dgm:spPr/>
      <dgm:t>
        <a:bodyPr/>
        <a:lstStyle/>
        <a:p>
          <a:r>
            <a:rPr lang="ru-RU" sz="1800" b="1" dirty="0" smtClean="0">
              <a:effectLst>
                <a:outerShdw blurRad="38100" dist="38100" dir="2700000" algn="tl">
                  <a:srgbClr val="000000">
                    <a:alpha val="43137"/>
                  </a:srgbClr>
                </a:outerShdw>
              </a:effectLst>
            </a:rPr>
            <a:t>Налоги на собственность – </a:t>
          </a:r>
        </a:p>
        <a:p>
          <a:r>
            <a:rPr lang="en-US" sz="1800" b="1" dirty="0" smtClean="0">
              <a:effectLst>
                <a:outerShdw blurRad="38100" dist="38100" dir="2700000" algn="tl">
                  <a:srgbClr val="000000">
                    <a:alpha val="43137"/>
                  </a:srgbClr>
                </a:outerShdw>
              </a:effectLst>
            </a:rPr>
            <a:t>301</a:t>
          </a:r>
          <a:r>
            <a:rPr lang="ru-RU" sz="1800" b="1" dirty="0" smtClean="0">
              <a:effectLst>
                <a:outerShdw blurRad="38100" dist="38100" dir="2700000" algn="tl">
                  <a:srgbClr val="000000">
                    <a:alpha val="43137"/>
                  </a:srgbClr>
                </a:outerShdw>
              </a:effectLst>
            </a:rPr>
            <a:t>,</a:t>
          </a:r>
          <a:r>
            <a:rPr lang="en-US" sz="1800" b="1" dirty="0" smtClean="0">
              <a:effectLst>
                <a:outerShdw blurRad="38100" dist="38100" dir="2700000" algn="tl">
                  <a:srgbClr val="000000">
                    <a:alpha val="43137"/>
                  </a:srgbClr>
                </a:outerShdw>
              </a:effectLst>
            </a:rPr>
            <a:t>7</a:t>
          </a:r>
          <a:r>
            <a:rPr lang="ru-RU" sz="1800" b="1" dirty="0" smtClean="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0</a:t>
          </a:r>
          <a:r>
            <a:rPr lang="ru-RU" sz="1800" b="1" dirty="0" smtClean="0">
              <a:effectLst>
                <a:outerShdw blurRad="38100" dist="38100" dir="2700000" algn="tl">
                  <a:srgbClr val="000000">
                    <a:alpha val="43137"/>
                  </a:srgbClr>
                </a:outerShdw>
              </a:effectLst>
            </a:rPr>
            <a:t>,</a:t>
          </a:r>
          <a:r>
            <a:rPr lang="en-US" sz="1800" b="1" dirty="0" smtClean="0">
              <a:effectLst>
                <a:outerShdw blurRad="38100" dist="38100" dir="2700000" algn="tl">
                  <a:srgbClr val="000000">
                    <a:alpha val="43137"/>
                  </a:srgbClr>
                </a:outerShdw>
              </a:effectLst>
            </a:rPr>
            <a:t>8</a:t>
          </a:r>
          <a:r>
            <a:rPr lang="ru-RU" sz="1800" b="1" dirty="0" smtClean="0">
              <a:effectLst>
                <a:outerShdw blurRad="38100" dist="38100" dir="2700000" algn="tl">
                  <a:srgbClr val="000000">
                    <a:alpha val="43137"/>
                  </a:srgbClr>
                </a:outerShdw>
              </a:effectLst>
            </a:rPr>
            <a:t> %</a:t>
          </a:r>
          <a:endParaRPr lang="ru-RU" sz="1800" b="1" dirty="0">
            <a:effectLst>
              <a:outerShdw blurRad="38100" dist="38100" dir="2700000" algn="tl">
                <a:srgbClr val="000000">
                  <a:alpha val="43137"/>
                </a:srgbClr>
              </a:outerShdw>
            </a:effectLst>
          </a:endParaRPr>
        </a:p>
      </dgm:t>
    </dgm:pt>
    <dgm:pt modelId="{2DD74D87-3B35-4075-BB28-21F13FFA7E3C}" type="sibTrans" cxnId="{16047A02-54AC-4DD7-AE24-ABBFA161C5D2}">
      <dgm:prSet/>
      <dgm:spPr/>
      <dgm:t>
        <a:bodyPr/>
        <a:lstStyle/>
        <a:p>
          <a:endParaRPr lang="ru-RU"/>
        </a:p>
      </dgm:t>
    </dgm:pt>
    <dgm:pt modelId="{CFEE9B3B-5640-4AD8-8C48-1F06184E8354}" type="parTrans" cxnId="{16047A02-54AC-4DD7-AE24-ABBFA161C5D2}">
      <dgm:prSet/>
      <dgm:spPr/>
      <dgm:t>
        <a:bodyPr/>
        <a:lstStyle/>
        <a:p>
          <a:endParaRPr lang="ru-RU"/>
        </a:p>
      </dgm:t>
    </dgm:pt>
    <dgm:pt modelId="{5C21B03B-E08F-4B38-BAA4-723B96BEEC0B}" type="pres">
      <dgm:prSet presAssocID="{F336DC33-14C5-49E5-A99B-01EB0DC4D2D7}" presName="composite" presStyleCnt="0">
        <dgm:presLayoutVars>
          <dgm:chMax val="5"/>
          <dgm:dir/>
          <dgm:animLvl val="ctr"/>
          <dgm:resizeHandles val="exact"/>
        </dgm:presLayoutVars>
      </dgm:prSet>
      <dgm:spPr/>
      <dgm:t>
        <a:bodyPr/>
        <a:lstStyle/>
        <a:p>
          <a:endParaRPr lang="ru-RU"/>
        </a:p>
      </dgm:t>
    </dgm:pt>
    <dgm:pt modelId="{B80851FA-C089-4B6A-B225-046E3AA3BBBD}" type="pres">
      <dgm:prSet presAssocID="{F336DC33-14C5-49E5-A99B-01EB0DC4D2D7}" presName="cycle" presStyleCnt="0"/>
      <dgm:spPr/>
    </dgm:pt>
    <dgm:pt modelId="{49433998-1F28-4D63-B32B-869FDF88E89B}" type="pres">
      <dgm:prSet presAssocID="{F336DC33-14C5-49E5-A99B-01EB0DC4D2D7}" presName="centerShape" presStyleCnt="0"/>
      <dgm:spPr/>
    </dgm:pt>
    <dgm:pt modelId="{62B67D3A-8523-427E-8627-70AB169B51C5}" type="pres">
      <dgm:prSet presAssocID="{F336DC33-14C5-49E5-A99B-01EB0DC4D2D7}" presName="connSite" presStyleLbl="node1" presStyleIdx="0" presStyleCnt="6"/>
      <dgm:spPr/>
    </dgm:pt>
    <dgm:pt modelId="{8B63E581-A5B9-4349-9281-896F61CD25E5}" type="pres">
      <dgm:prSet presAssocID="{F336DC33-14C5-49E5-A99B-01EB0DC4D2D7}" presName="visible" presStyleLbl="node1" presStyleIdx="0" presStyleCnt="6" custScaleX="234489" custScaleY="172691" custLinFactNeighborX="-78188" custLinFactNeighborY="0"/>
      <dgm:spPr/>
    </dgm:pt>
    <dgm:pt modelId="{9EAF0C38-EA73-4EA9-B789-393AB7B1E58E}" type="pres">
      <dgm:prSet presAssocID="{F7F1CEDE-1970-4F72-96E3-88D80CFEB208}" presName="Name25" presStyleLbl="parChTrans1D1" presStyleIdx="0" presStyleCnt="5"/>
      <dgm:spPr/>
      <dgm:t>
        <a:bodyPr/>
        <a:lstStyle/>
        <a:p>
          <a:endParaRPr lang="ru-RU"/>
        </a:p>
      </dgm:t>
    </dgm:pt>
    <dgm:pt modelId="{51727F84-2F87-490E-B241-67EA7550C22D}" type="pres">
      <dgm:prSet presAssocID="{B22866D6-D6AD-48F9-B7A3-32855BE1592A}" presName="node" presStyleCnt="0"/>
      <dgm:spPr/>
    </dgm:pt>
    <dgm:pt modelId="{7C45D0E2-05B7-434E-BD6D-45BA8546F83D}" type="pres">
      <dgm:prSet presAssocID="{B22866D6-D6AD-48F9-B7A3-32855BE1592A}" presName="parentNode" presStyleLbl="node1" presStyleIdx="1" presStyleCnt="6" custScaleX="325145" custScaleY="142848" custLinFactNeighborX="18750" custLinFactNeighborY="57861">
        <dgm:presLayoutVars>
          <dgm:chMax val="1"/>
          <dgm:bulletEnabled val="1"/>
        </dgm:presLayoutVars>
      </dgm:prSet>
      <dgm:spPr/>
      <dgm:t>
        <a:bodyPr/>
        <a:lstStyle/>
        <a:p>
          <a:endParaRPr lang="ru-RU"/>
        </a:p>
      </dgm:t>
    </dgm:pt>
    <dgm:pt modelId="{3116DC13-C571-4A09-80FA-2A0F9B3E84D7}" type="pres">
      <dgm:prSet presAssocID="{B22866D6-D6AD-48F9-B7A3-32855BE1592A}" presName="childNode" presStyleLbl="revTx" presStyleIdx="0" presStyleCnt="1">
        <dgm:presLayoutVars>
          <dgm:bulletEnabled val="1"/>
        </dgm:presLayoutVars>
      </dgm:prSet>
      <dgm:spPr/>
      <dgm:t>
        <a:bodyPr/>
        <a:lstStyle/>
        <a:p>
          <a:endParaRPr lang="ru-RU"/>
        </a:p>
      </dgm:t>
    </dgm:pt>
    <dgm:pt modelId="{39E186A7-CB2C-4633-A2B2-D82BEBF36457}" type="pres">
      <dgm:prSet presAssocID="{DD7DD33E-E3AF-4F70-B5C8-86D6021E3891}" presName="Name25" presStyleLbl="parChTrans1D1" presStyleIdx="1" presStyleCnt="5"/>
      <dgm:spPr/>
      <dgm:t>
        <a:bodyPr/>
        <a:lstStyle/>
        <a:p>
          <a:endParaRPr lang="ru-RU"/>
        </a:p>
      </dgm:t>
    </dgm:pt>
    <dgm:pt modelId="{0C537EC6-DEE5-4F64-B0AC-295A9F563AC3}" type="pres">
      <dgm:prSet presAssocID="{E578027A-0FD3-4359-B7D6-083FE80E7EF1}" presName="node" presStyleCnt="0"/>
      <dgm:spPr/>
    </dgm:pt>
    <dgm:pt modelId="{2D1EA0FB-5A63-49F7-8C7F-66EB50230DB9}" type="pres">
      <dgm:prSet presAssocID="{E578027A-0FD3-4359-B7D6-083FE80E7EF1}" presName="parentNode" presStyleLbl="node1" presStyleIdx="2" presStyleCnt="6" custScaleX="325291" custScaleY="128250" custLinFactX="111765" custLinFactNeighborX="200000" custLinFactNeighborY="-14085">
        <dgm:presLayoutVars>
          <dgm:chMax val="1"/>
          <dgm:bulletEnabled val="1"/>
        </dgm:presLayoutVars>
      </dgm:prSet>
      <dgm:spPr/>
      <dgm:t>
        <a:bodyPr/>
        <a:lstStyle/>
        <a:p>
          <a:endParaRPr lang="ru-RU"/>
        </a:p>
      </dgm:t>
    </dgm:pt>
    <dgm:pt modelId="{62842B11-2E69-4984-A5D1-F10E05EFB3C1}" type="pres">
      <dgm:prSet presAssocID="{E578027A-0FD3-4359-B7D6-083FE80E7EF1}" presName="childNode" presStyleLbl="revTx" presStyleIdx="0" presStyleCnt="1">
        <dgm:presLayoutVars>
          <dgm:bulletEnabled val="1"/>
        </dgm:presLayoutVars>
      </dgm:prSet>
      <dgm:spPr/>
      <dgm:t>
        <a:bodyPr/>
        <a:lstStyle/>
        <a:p>
          <a:endParaRPr lang="ru-RU"/>
        </a:p>
      </dgm:t>
    </dgm:pt>
    <dgm:pt modelId="{CFBEE65F-9788-497C-918B-9FC7D65CF778}" type="pres">
      <dgm:prSet presAssocID="{CFEE9B3B-5640-4AD8-8C48-1F06184E8354}" presName="Name25" presStyleLbl="parChTrans1D1" presStyleIdx="2" presStyleCnt="5"/>
      <dgm:spPr/>
      <dgm:t>
        <a:bodyPr/>
        <a:lstStyle/>
        <a:p>
          <a:endParaRPr lang="ru-RU"/>
        </a:p>
      </dgm:t>
    </dgm:pt>
    <dgm:pt modelId="{4F2D1A3E-B950-4137-8F06-8FA20DD7BFEA}" type="pres">
      <dgm:prSet presAssocID="{F4865522-2F4F-4367-874D-0F9087DCE177}" presName="node" presStyleCnt="0"/>
      <dgm:spPr/>
    </dgm:pt>
    <dgm:pt modelId="{375527E2-B993-4364-B2D7-663AFC7A0880}" type="pres">
      <dgm:prSet presAssocID="{F4865522-2F4F-4367-874D-0F9087DCE177}" presName="parentNode" presStyleLbl="node1" presStyleIdx="3" presStyleCnt="6" custScaleX="317577" custScaleY="127166" custLinFactX="106090" custLinFactNeighborX="200000" custLinFactNeighborY="-7930">
        <dgm:presLayoutVars>
          <dgm:chMax val="1"/>
          <dgm:bulletEnabled val="1"/>
        </dgm:presLayoutVars>
      </dgm:prSet>
      <dgm:spPr/>
      <dgm:t>
        <a:bodyPr/>
        <a:lstStyle/>
        <a:p>
          <a:endParaRPr lang="ru-RU"/>
        </a:p>
      </dgm:t>
    </dgm:pt>
    <dgm:pt modelId="{AA7AE6AD-9F90-4F5B-88B0-56901EB74D9D}" type="pres">
      <dgm:prSet presAssocID="{F4865522-2F4F-4367-874D-0F9087DCE177}" presName="childNode" presStyleLbl="revTx" presStyleIdx="0" presStyleCnt="1">
        <dgm:presLayoutVars>
          <dgm:bulletEnabled val="1"/>
        </dgm:presLayoutVars>
      </dgm:prSet>
      <dgm:spPr/>
      <dgm:t>
        <a:bodyPr/>
        <a:lstStyle/>
        <a:p>
          <a:endParaRPr lang="ru-RU"/>
        </a:p>
      </dgm:t>
    </dgm:pt>
    <dgm:pt modelId="{858972FD-B4DF-4883-A1C5-0202095BBA6E}" type="pres">
      <dgm:prSet presAssocID="{256D7271-8626-458E-BB4D-B3A4B611CB8D}" presName="Name25" presStyleLbl="parChTrans1D1" presStyleIdx="3" presStyleCnt="5"/>
      <dgm:spPr/>
      <dgm:t>
        <a:bodyPr/>
        <a:lstStyle/>
        <a:p>
          <a:endParaRPr lang="ru-RU"/>
        </a:p>
      </dgm:t>
    </dgm:pt>
    <dgm:pt modelId="{CF623F17-1F7A-432F-BE29-DD3556AB9552}" type="pres">
      <dgm:prSet presAssocID="{074899F4-FAAA-4354-B2C4-042AF190D88E}" presName="node" presStyleCnt="0"/>
      <dgm:spPr/>
    </dgm:pt>
    <dgm:pt modelId="{DFAE973B-EA77-4939-A7BF-56E00CA4CF05}" type="pres">
      <dgm:prSet presAssocID="{074899F4-FAAA-4354-B2C4-042AF190D88E}" presName="parentNode" presStyleLbl="node1" presStyleIdx="4" presStyleCnt="6" custScaleX="322672" custScaleY="149259" custLinFactX="100000" custLinFactNeighborX="154713" custLinFactNeighborY="16089">
        <dgm:presLayoutVars>
          <dgm:chMax val="1"/>
          <dgm:bulletEnabled val="1"/>
        </dgm:presLayoutVars>
      </dgm:prSet>
      <dgm:spPr/>
      <dgm:t>
        <a:bodyPr/>
        <a:lstStyle/>
        <a:p>
          <a:endParaRPr lang="ru-RU"/>
        </a:p>
      </dgm:t>
    </dgm:pt>
    <dgm:pt modelId="{3EBD2988-660A-4A21-AF88-0754170F0800}" type="pres">
      <dgm:prSet presAssocID="{074899F4-FAAA-4354-B2C4-042AF190D88E}" presName="childNode" presStyleLbl="revTx" presStyleIdx="0" presStyleCnt="1">
        <dgm:presLayoutVars>
          <dgm:bulletEnabled val="1"/>
        </dgm:presLayoutVars>
      </dgm:prSet>
      <dgm:spPr/>
    </dgm:pt>
    <dgm:pt modelId="{EF5D34E0-FAB1-48B4-9B04-0827B0AB297F}" type="pres">
      <dgm:prSet presAssocID="{D490C363-4DED-4A01-B05D-5244F2CC41E0}" presName="Name25" presStyleLbl="parChTrans1D1" presStyleIdx="4" presStyleCnt="5"/>
      <dgm:spPr/>
      <dgm:t>
        <a:bodyPr/>
        <a:lstStyle/>
        <a:p>
          <a:endParaRPr lang="ru-RU"/>
        </a:p>
      </dgm:t>
    </dgm:pt>
    <dgm:pt modelId="{EBFCC36B-D922-4807-862B-2AC219B85AA3}" type="pres">
      <dgm:prSet presAssocID="{17FC12CF-0B28-418E-B1E9-78E4994899F6}" presName="node" presStyleCnt="0"/>
      <dgm:spPr/>
    </dgm:pt>
    <dgm:pt modelId="{56797D02-27AC-4E24-AC90-2A6BA52F38DE}" type="pres">
      <dgm:prSet presAssocID="{17FC12CF-0B28-418E-B1E9-78E4994899F6}" presName="parentNode" presStyleLbl="node1" presStyleIdx="5" presStyleCnt="6" custScaleX="299002" custScaleY="141397" custLinFactNeighborX="44729" custLinFactNeighborY="71695">
        <dgm:presLayoutVars>
          <dgm:chMax val="1"/>
          <dgm:bulletEnabled val="1"/>
        </dgm:presLayoutVars>
      </dgm:prSet>
      <dgm:spPr/>
      <dgm:t>
        <a:bodyPr/>
        <a:lstStyle/>
        <a:p>
          <a:endParaRPr lang="ru-RU"/>
        </a:p>
      </dgm:t>
    </dgm:pt>
    <dgm:pt modelId="{685D178A-1F3B-4FE1-8C1A-DA647390DAD8}" type="pres">
      <dgm:prSet presAssocID="{17FC12CF-0B28-418E-B1E9-78E4994899F6}" presName="childNode" presStyleLbl="revTx" presStyleIdx="0" presStyleCnt="1">
        <dgm:presLayoutVars>
          <dgm:bulletEnabled val="1"/>
        </dgm:presLayoutVars>
      </dgm:prSet>
      <dgm:spPr/>
    </dgm:pt>
  </dgm:ptLst>
  <dgm:cxnLst>
    <dgm:cxn modelId="{3463E4AF-E840-4334-9731-85A3BA0716BE}" type="presOf" srcId="{074899F4-FAAA-4354-B2C4-042AF190D88E}" destId="{DFAE973B-EA77-4939-A7BF-56E00CA4CF05}" srcOrd="0" destOrd="0" presId="urn:microsoft.com/office/officeart/2005/8/layout/radial2"/>
    <dgm:cxn modelId="{497606D3-9553-4D4A-B5AB-5BC7043BC60D}" type="presOf" srcId="{D28674DE-E4D8-41D9-BF10-9C52FAF890CC}" destId="{3116DC13-C571-4A09-80FA-2A0F9B3E84D7}" srcOrd="0" destOrd="0" presId="urn:microsoft.com/office/officeart/2005/8/layout/radial2"/>
    <dgm:cxn modelId="{7D50442D-2FFA-4451-B8D2-24A24BB0DA62}" srcId="{F336DC33-14C5-49E5-A99B-01EB0DC4D2D7}" destId="{17FC12CF-0B28-418E-B1E9-78E4994899F6}" srcOrd="4" destOrd="0" parTransId="{D490C363-4DED-4A01-B05D-5244F2CC41E0}" sibTransId="{34DFA84C-5558-44D6-AC94-7C8DE013F56F}"/>
    <dgm:cxn modelId="{56068FDF-57CD-4FC8-B0D4-44E5E79FF838}" srcId="{F336DC33-14C5-49E5-A99B-01EB0DC4D2D7}" destId="{074899F4-FAAA-4354-B2C4-042AF190D88E}" srcOrd="3" destOrd="0" parTransId="{256D7271-8626-458E-BB4D-B3A4B611CB8D}" sibTransId="{2AD485AE-6168-48E7-95DC-76367C9531AB}"/>
    <dgm:cxn modelId="{6C5A2518-5513-46FB-952E-161C82D5AE29}" srcId="{F336DC33-14C5-49E5-A99B-01EB0DC4D2D7}" destId="{B22866D6-D6AD-48F9-B7A3-32855BE1592A}" srcOrd="0" destOrd="0" parTransId="{F7F1CEDE-1970-4F72-96E3-88D80CFEB208}" sibTransId="{12B7C4EC-BDC0-4488-9A06-41530217806A}"/>
    <dgm:cxn modelId="{E27FC443-0BCB-4A5C-BDE5-5A8C722746B5}" type="presOf" srcId="{F336DC33-14C5-49E5-A99B-01EB0DC4D2D7}" destId="{5C21B03B-E08F-4B38-BAA4-723B96BEEC0B}" srcOrd="0" destOrd="0" presId="urn:microsoft.com/office/officeart/2005/8/layout/radial2"/>
    <dgm:cxn modelId="{80E2F86E-970F-47FB-95D6-FEB1626E9AE7}" type="presOf" srcId="{CFEE9B3B-5640-4AD8-8C48-1F06184E8354}" destId="{CFBEE65F-9788-497C-918B-9FC7D65CF778}" srcOrd="0" destOrd="0" presId="urn:microsoft.com/office/officeart/2005/8/layout/radial2"/>
    <dgm:cxn modelId="{F879DF6E-0551-40D9-9E0C-4A8953DA5EBD}" type="presOf" srcId="{F7F1CEDE-1970-4F72-96E3-88D80CFEB208}" destId="{9EAF0C38-EA73-4EA9-B789-393AB7B1E58E}" srcOrd="0" destOrd="0" presId="urn:microsoft.com/office/officeart/2005/8/layout/radial2"/>
    <dgm:cxn modelId="{5EE7D232-A07C-4D50-A047-AC1DFFB89B4C}" type="presOf" srcId="{17FC12CF-0B28-418E-B1E9-78E4994899F6}" destId="{56797D02-27AC-4E24-AC90-2A6BA52F38DE}" srcOrd="0" destOrd="0" presId="urn:microsoft.com/office/officeart/2005/8/layout/radial2"/>
    <dgm:cxn modelId="{9F1A6A41-5DA4-4D93-83D1-5B613489D73A}" type="presOf" srcId="{D490C363-4DED-4A01-B05D-5244F2CC41E0}" destId="{EF5D34E0-FAB1-48B4-9B04-0827B0AB297F}" srcOrd="0" destOrd="0" presId="urn:microsoft.com/office/officeart/2005/8/layout/radial2"/>
    <dgm:cxn modelId="{25D236BC-E4E9-4EBB-A873-011700CCFC68}" type="presOf" srcId="{B22866D6-D6AD-48F9-B7A3-32855BE1592A}" destId="{7C45D0E2-05B7-434E-BD6D-45BA8546F83D}" srcOrd="0" destOrd="0" presId="urn:microsoft.com/office/officeart/2005/8/layout/radial2"/>
    <dgm:cxn modelId="{809A687B-E0BE-4901-A006-43A9D2D8EBF7}" srcId="{F336DC33-14C5-49E5-A99B-01EB0DC4D2D7}" destId="{E578027A-0FD3-4359-B7D6-083FE80E7EF1}" srcOrd="1" destOrd="0" parTransId="{DD7DD33E-E3AF-4F70-B5C8-86D6021E3891}" sibTransId="{D58F7BC4-291C-453A-8BF2-9B85CA2675EE}"/>
    <dgm:cxn modelId="{9ECA9DC0-7C08-4300-8F6F-7953A9586D72}" type="presOf" srcId="{E578027A-0FD3-4359-B7D6-083FE80E7EF1}" destId="{2D1EA0FB-5A63-49F7-8C7F-66EB50230DB9}" srcOrd="0" destOrd="0" presId="urn:microsoft.com/office/officeart/2005/8/layout/radial2"/>
    <dgm:cxn modelId="{16047A02-54AC-4DD7-AE24-ABBFA161C5D2}" srcId="{F336DC33-14C5-49E5-A99B-01EB0DC4D2D7}" destId="{F4865522-2F4F-4367-874D-0F9087DCE177}" srcOrd="2" destOrd="0" parTransId="{CFEE9B3B-5640-4AD8-8C48-1F06184E8354}" sibTransId="{2DD74D87-3B35-4075-BB28-21F13FFA7E3C}"/>
    <dgm:cxn modelId="{49C0CAFA-BEC3-437C-A8AD-872C9A357E60}" type="presOf" srcId="{DD7DD33E-E3AF-4F70-B5C8-86D6021E3891}" destId="{39E186A7-CB2C-4633-A2B2-D82BEBF36457}" srcOrd="0" destOrd="0" presId="urn:microsoft.com/office/officeart/2005/8/layout/radial2"/>
    <dgm:cxn modelId="{8C6D64B8-AA43-477F-BBBD-4F1385B4E4B7}" type="presOf" srcId="{256D7271-8626-458E-BB4D-B3A4B611CB8D}" destId="{858972FD-B4DF-4883-A1C5-0202095BBA6E}" srcOrd="0" destOrd="0" presId="urn:microsoft.com/office/officeart/2005/8/layout/radial2"/>
    <dgm:cxn modelId="{4171BB57-9625-463E-9D85-D4B1B10853D9}" srcId="{B22866D6-D6AD-48F9-B7A3-32855BE1592A}" destId="{D28674DE-E4D8-41D9-BF10-9C52FAF890CC}" srcOrd="0" destOrd="0" parTransId="{8E5D018A-5585-4615-9CA0-72744E9EEE8D}" sibTransId="{D78ED805-3F9C-4C6B-949A-4A0D220CB890}"/>
    <dgm:cxn modelId="{397ED848-B54C-4552-BAF4-FC1D3D07CB37}" type="presOf" srcId="{F4865522-2F4F-4367-874D-0F9087DCE177}" destId="{375527E2-B993-4364-B2D7-663AFC7A0880}" srcOrd="0" destOrd="0" presId="urn:microsoft.com/office/officeart/2005/8/layout/radial2"/>
    <dgm:cxn modelId="{CDCEBF41-9694-4DF5-8751-5816D8DD431A}" type="presParOf" srcId="{5C21B03B-E08F-4B38-BAA4-723B96BEEC0B}" destId="{B80851FA-C089-4B6A-B225-046E3AA3BBBD}" srcOrd="0" destOrd="0" presId="urn:microsoft.com/office/officeart/2005/8/layout/radial2"/>
    <dgm:cxn modelId="{92402DCF-FE3A-4F3A-84A4-5C33492BD099}" type="presParOf" srcId="{B80851FA-C089-4B6A-B225-046E3AA3BBBD}" destId="{49433998-1F28-4D63-B32B-869FDF88E89B}" srcOrd="0" destOrd="0" presId="urn:microsoft.com/office/officeart/2005/8/layout/radial2"/>
    <dgm:cxn modelId="{618BCE47-0C9F-4CF9-B8D0-BAB7727E10FF}" type="presParOf" srcId="{49433998-1F28-4D63-B32B-869FDF88E89B}" destId="{62B67D3A-8523-427E-8627-70AB169B51C5}" srcOrd="0" destOrd="0" presId="urn:microsoft.com/office/officeart/2005/8/layout/radial2"/>
    <dgm:cxn modelId="{7FC5D0FB-4FCE-4406-8753-2D5A6DD9DC3D}" type="presParOf" srcId="{49433998-1F28-4D63-B32B-869FDF88E89B}" destId="{8B63E581-A5B9-4349-9281-896F61CD25E5}" srcOrd="1" destOrd="0" presId="urn:microsoft.com/office/officeart/2005/8/layout/radial2"/>
    <dgm:cxn modelId="{ACEE065C-32BD-4F64-BCD0-C5F2E298C39D}" type="presParOf" srcId="{B80851FA-C089-4B6A-B225-046E3AA3BBBD}" destId="{9EAF0C38-EA73-4EA9-B789-393AB7B1E58E}" srcOrd="1" destOrd="0" presId="urn:microsoft.com/office/officeart/2005/8/layout/radial2"/>
    <dgm:cxn modelId="{74C01561-B02E-4C1F-A8F3-0E9301996846}" type="presParOf" srcId="{B80851FA-C089-4B6A-B225-046E3AA3BBBD}" destId="{51727F84-2F87-490E-B241-67EA7550C22D}" srcOrd="2" destOrd="0" presId="urn:microsoft.com/office/officeart/2005/8/layout/radial2"/>
    <dgm:cxn modelId="{FB99CEA9-7A33-4347-885B-FD8404040732}" type="presParOf" srcId="{51727F84-2F87-490E-B241-67EA7550C22D}" destId="{7C45D0E2-05B7-434E-BD6D-45BA8546F83D}" srcOrd="0" destOrd="0" presId="urn:microsoft.com/office/officeart/2005/8/layout/radial2"/>
    <dgm:cxn modelId="{52C76589-CFAE-443D-9778-088DE54EC870}" type="presParOf" srcId="{51727F84-2F87-490E-B241-67EA7550C22D}" destId="{3116DC13-C571-4A09-80FA-2A0F9B3E84D7}" srcOrd="1" destOrd="0" presId="urn:microsoft.com/office/officeart/2005/8/layout/radial2"/>
    <dgm:cxn modelId="{CD05B890-1EEB-4209-A91C-601C3011A1F3}" type="presParOf" srcId="{B80851FA-C089-4B6A-B225-046E3AA3BBBD}" destId="{39E186A7-CB2C-4633-A2B2-D82BEBF36457}" srcOrd="3" destOrd="0" presId="urn:microsoft.com/office/officeart/2005/8/layout/radial2"/>
    <dgm:cxn modelId="{94607341-C2B1-4DC6-9DC0-90A97AED1288}" type="presParOf" srcId="{B80851FA-C089-4B6A-B225-046E3AA3BBBD}" destId="{0C537EC6-DEE5-4F64-B0AC-295A9F563AC3}" srcOrd="4" destOrd="0" presId="urn:microsoft.com/office/officeart/2005/8/layout/radial2"/>
    <dgm:cxn modelId="{6D72E9EC-2750-4AAD-97F8-A8D6AE571800}" type="presParOf" srcId="{0C537EC6-DEE5-4F64-B0AC-295A9F563AC3}" destId="{2D1EA0FB-5A63-49F7-8C7F-66EB50230DB9}" srcOrd="0" destOrd="0" presId="urn:microsoft.com/office/officeart/2005/8/layout/radial2"/>
    <dgm:cxn modelId="{76C788AF-0477-4354-8C78-F874F82F0ADF}" type="presParOf" srcId="{0C537EC6-DEE5-4F64-B0AC-295A9F563AC3}" destId="{62842B11-2E69-4984-A5D1-F10E05EFB3C1}" srcOrd="1" destOrd="0" presId="urn:microsoft.com/office/officeart/2005/8/layout/radial2"/>
    <dgm:cxn modelId="{82817A68-C107-4A85-9BD3-BEA2BF43D88C}" type="presParOf" srcId="{B80851FA-C089-4B6A-B225-046E3AA3BBBD}" destId="{CFBEE65F-9788-497C-918B-9FC7D65CF778}" srcOrd="5" destOrd="0" presId="urn:microsoft.com/office/officeart/2005/8/layout/radial2"/>
    <dgm:cxn modelId="{D2049F23-89D1-4B65-8BA4-BB3E152DF7F3}" type="presParOf" srcId="{B80851FA-C089-4B6A-B225-046E3AA3BBBD}" destId="{4F2D1A3E-B950-4137-8F06-8FA20DD7BFEA}" srcOrd="6" destOrd="0" presId="urn:microsoft.com/office/officeart/2005/8/layout/radial2"/>
    <dgm:cxn modelId="{465881AF-7704-4A46-9EC4-AFD825F912EB}" type="presParOf" srcId="{4F2D1A3E-B950-4137-8F06-8FA20DD7BFEA}" destId="{375527E2-B993-4364-B2D7-663AFC7A0880}" srcOrd="0" destOrd="0" presId="urn:microsoft.com/office/officeart/2005/8/layout/radial2"/>
    <dgm:cxn modelId="{AC919537-0E82-458C-92B8-9A0F8BA7E7CE}" type="presParOf" srcId="{4F2D1A3E-B950-4137-8F06-8FA20DD7BFEA}" destId="{AA7AE6AD-9F90-4F5B-88B0-56901EB74D9D}" srcOrd="1" destOrd="0" presId="urn:microsoft.com/office/officeart/2005/8/layout/radial2"/>
    <dgm:cxn modelId="{21F03716-21FC-4D52-B906-FC5B65FAE40F}" type="presParOf" srcId="{B80851FA-C089-4B6A-B225-046E3AA3BBBD}" destId="{858972FD-B4DF-4883-A1C5-0202095BBA6E}" srcOrd="7" destOrd="0" presId="urn:microsoft.com/office/officeart/2005/8/layout/radial2"/>
    <dgm:cxn modelId="{38F83EEC-5667-4E0F-BDD3-A67C94F2DC08}" type="presParOf" srcId="{B80851FA-C089-4B6A-B225-046E3AA3BBBD}" destId="{CF623F17-1F7A-432F-BE29-DD3556AB9552}" srcOrd="8" destOrd="0" presId="urn:microsoft.com/office/officeart/2005/8/layout/radial2"/>
    <dgm:cxn modelId="{8CC67E77-191C-40C2-A5FC-A5ADBE2F045D}" type="presParOf" srcId="{CF623F17-1F7A-432F-BE29-DD3556AB9552}" destId="{DFAE973B-EA77-4939-A7BF-56E00CA4CF05}" srcOrd="0" destOrd="0" presId="urn:microsoft.com/office/officeart/2005/8/layout/radial2"/>
    <dgm:cxn modelId="{A08D3F42-A314-4188-BEF2-8791905F1016}" type="presParOf" srcId="{CF623F17-1F7A-432F-BE29-DD3556AB9552}" destId="{3EBD2988-660A-4A21-AF88-0754170F0800}" srcOrd="1" destOrd="0" presId="urn:microsoft.com/office/officeart/2005/8/layout/radial2"/>
    <dgm:cxn modelId="{35E92361-2AFC-4298-B563-75E7919359AB}" type="presParOf" srcId="{B80851FA-C089-4B6A-B225-046E3AA3BBBD}" destId="{EF5D34E0-FAB1-48B4-9B04-0827B0AB297F}" srcOrd="9" destOrd="0" presId="urn:microsoft.com/office/officeart/2005/8/layout/radial2"/>
    <dgm:cxn modelId="{A4B6F633-6AC7-435E-9BAB-0AAF83695B6F}" type="presParOf" srcId="{B80851FA-C089-4B6A-B225-046E3AA3BBBD}" destId="{EBFCC36B-D922-4807-862B-2AC219B85AA3}" srcOrd="10" destOrd="0" presId="urn:microsoft.com/office/officeart/2005/8/layout/radial2"/>
    <dgm:cxn modelId="{B7B2EEE0-55FB-417A-8F85-A57E3BFD08FB}" type="presParOf" srcId="{EBFCC36B-D922-4807-862B-2AC219B85AA3}" destId="{56797D02-27AC-4E24-AC90-2A6BA52F38DE}" srcOrd="0" destOrd="0" presId="urn:microsoft.com/office/officeart/2005/8/layout/radial2"/>
    <dgm:cxn modelId="{E9323521-95DC-44C2-AE0A-5C82D2E92D04}" type="presParOf" srcId="{EBFCC36B-D922-4807-862B-2AC219B85AA3}" destId="{685D178A-1F3B-4FE1-8C1A-DA647390DAD8}"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6FB34C-CFD5-4F53-A0CA-D93ADAF9C0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185B1209-2042-45CD-B7B6-A54A1AE00001}">
      <dgm:prSet phldrT="[Текст]" custT="1"/>
      <dgm:spPr/>
      <dgm:t>
        <a:bodyPr/>
        <a:lstStyle/>
        <a:p>
          <a:r>
            <a:rPr lang="ru-RU" sz="2800" dirty="0" smtClean="0">
              <a:solidFill>
                <a:srgbClr val="FF0000"/>
              </a:solidFill>
            </a:rPr>
            <a:t>ДОХОДЫ</a:t>
          </a:r>
          <a:endParaRPr lang="ru-RU" sz="2800" dirty="0">
            <a:solidFill>
              <a:srgbClr val="FF0000"/>
            </a:solidFill>
          </a:endParaRPr>
        </a:p>
      </dgm:t>
    </dgm:pt>
    <dgm:pt modelId="{9DBACAD0-5CCD-4A0F-ADC8-456012454FFA}" type="parTrans" cxnId="{E161AD58-A78A-4DAA-8B05-E4070D4C9370}">
      <dgm:prSet/>
      <dgm:spPr/>
      <dgm:t>
        <a:bodyPr/>
        <a:lstStyle/>
        <a:p>
          <a:endParaRPr lang="ru-RU"/>
        </a:p>
      </dgm:t>
    </dgm:pt>
    <dgm:pt modelId="{EA9E5874-7D3A-43E7-8D27-DE51BA52B516}" type="sibTrans" cxnId="{E161AD58-A78A-4DAA-8B05-E4070D4C9370}">
      <dgm:prSet/>
      <dgm:spPr/>
      <dgm:t>
        <a:bodyPr/>
        <a:lstStyle/>
        <a:p>
          <a:endParaRPr lang="ru-RU"/>
        </a:p>
      </dgm:t>
    </dgm:pt>
    <dgm:pt modelId="{7999CF59-0164-4D79-A2D7-D26EE876106B}">
      <dgm:prSet phldrT="[Текст]" custT="1"/>
      <dgm:spPr/>
      <dgm:t>
        <a:bodyPr/>
        <a:lstStyle/>
        <a:p>
          <a:r>
            <a:rPr lang="ru-RU" sz="1600" dirty="0" smtClean="0"/>
            <a:t>Налоговые доходы</a:t>
          </a:r>
          <a:endParaRPr lang="ru-RU" sz="1600" dirty="0"/>
        </a:p>
      </dgm:t>
    </dgm:pt>
    <dgm:pt modelId="{1323BBC9-23C4-4A3A-97D4-A977E8D677EA}" type="parTrans" cxnId="{9DD8CB08-C599-48DF-A5A3-DD9A1E247FA2}">
      <dgm:prSet/>
      <dgm:spPr/>
      <dgm:t>
        <a:bodyPr/>
        <a:lstStyle/>
        <a:p>
          <a:endParaRPr lang="ru-RU"/>
        </a:p>
      </dgm:t>
    </dgm:pt>
    <dgm:pt modelId="{F6FCABB8-A78B-4D5F-A63F-8DA011764167}" type="sibTrans" cxnId="{9DD8CB08-C599-48DF-A5A3-DD9A1E247FA2}">
      <dgm:prSet/>
      <dgm:spPr/>
      <dgm:t>
        <a:bodyPr/>
        <a:lstStyle/>
        <a:p>
          <a:endParaRPr lang="ru-RU"/>
        </a:p>
      </dgm:t>
    </dgm:pt>
    <dgm:pt modelId="{92BF4E54-DB30-4C32-A694-2690A0857D8A}">
      <dgm:prSet phldrT="[Текст]" custT="1"/>
      <dgm:spPr/>
      <dgm:t>
        <a:bodyPr/>
        <a:lstStyle/>
        <a:p>
          <a:r>
            <a:rPr lang="ru-RU" sz="1600" dirty="0" smtClean="0"/>
            <a:t>Неналоговые доходы</a:t>
          </a:r>
          <a:endParaRPr lang="ru-RU" sz="1600" dirty="0"/>
        </a:p>
      </dgm:t>
    </dgm:pt>
    <dgm:pt modelId="{1C7F4EF8-804F-4E12-AADD-21E2B4B06664}" type="parTrans" cxnId="{722A2931-0D37-425B-B5B8-0C08B596D203}">
      <dgm:prSet/>
      <dgm:spPr/>
      <dgm:t>
        <a:bodyPr/>
        <a:lstStyle/>
        <a:p>
          <a:endParaRPr lang="ru-RU"/>
        </a:p>
      </dgm:t>
    </dgm:pt>
    <dgm:pt modelId="{A9BA7A87-4607-40A8-AB17-6365EC50CEE1}" type="sibTrans" cxnId="{722A2931-0D37-425B-B5B8-0C08B596D203}">
      <dgm:prSet/>
      <dgm:spPr/>
      <dgm:t>
        <a:bodyPr/>
        <a:lstStyle/>
        <a:p>
          <a:endParaRPr lang="ru-RU"/>
        </a:p>
      </dgm:t>
    </dgm:pt>
    <dgm:pt modelId="{B9100931-B22E-4AA7-A933-8EB1DEA8BD6F}">
      <dgm:prSet phldrT="[Текст]" custT="1"/>
      <dgm:spPr/>
      <dgm:t>
        <a:bodyPr/>
        <a:lstStyle/>
        <a:p>
          <a:r>
            <a:rPr lang="ru-RU" sz="2800" dirty="0" smtClean="0">
              <a:solidFill>
                <a:srgbClr val="FF0000"/>
              </a:solidFill>
            </a:rPr>
            <a:t>РАСХОДЫ</a:t>
          </a:r>
          <a:endParaRPr lang="ru-RU" sz="2800" dirty="0">
            <a:solidFill>
              <a:srgbClr val="FF0000"/>
            </a:solidFill>
          </a:endParaRPr>
        </a:p>
      </dgm:t>
    </dgm:pt>
    <dgm:pt modelId="{D9B03652-6C5C-4999-9AFF-D2A24A9251EC}" type="parTrans" cxnId="{72080AA5-F31C-4637-B9B1-3D6A6E3C0F94}">
      <dgm:prSet/>
      <dgm:spPr/>
      <dgm:t>
        <a:bodyPr/>
        <a:lstStyle/>
        <a:p>
          <a:endParaRPr lang="ru-RU"/>
        </a:p>
      </dgm:t>
    </dgm:pt>
    <dgm:pt modelId="{04C0FF2B-D478-46FD-AD14-A41C2BDC701C}" type="sibTrans" cxnId="{72080AA5-F31C-4637-B9B1-3D6A6E3C0F94}">
      <dgm:prSet/>
      <dgm:spPr/>
      <dgm:t>
        <a:bodyPr/>
        <a:lstStyle/>
        <a:p>
          <a:endParaRPr lang="ru-RU"/>
        </a:p>
      </dgm:t>
    </dgm:pt>
    <dgm:pt modelId="{71CB819E-3432-4C5D-BA34-ECB239AB4AB6}">
      <dgm:prSet phldrT="[Текст]" custT="1"/>
      <dgm:spPr/>
      <dgm:t>
        <a:bodyPr/>
        <a:lstStyle/>
        <a:p>
          <a:r>
            <a:rPr lang="ru-RU" sz="1600" dirty="0" smtClean="0"/>
            <a:t>Общегосударственная деятельность</a:t>
          </a:r>
          <a:endParaRPr lang="ru-RU" sz="1600" dirty="0"/>
        </a:p>
      </dgm:t>
    </dgm:pt>
    <dgm:pt modelId="{452D77B4-E1ED-4484-A5A4-FDB53A7D355C}" type="parTrans" cxnId="{6105EFEF-ADA7-4AD1-B70E-A6784594C8F7}">
      <dgm:prSet/>
      <dgm:spPr/>
      <dgm:t>
        <a:bodyPr/>
        <a:lstStyle/>
        <a:p>
          <a:endParaRPr lang="ru-RU"/>
        </a:p>
      </dgm:t>
    </dgm:pt>
    <dgm:pt modelId="{1D771F04-CC3C-4DFE-8159-66EC0F83752A}" type="sibTrans" cxnId="{6105EFEF-ADA7-4AD1-B70E-A6784594C8F7}">
      <dgm:prSet/>
      <dgm:spPr/>
      <dgm:t>
        <a:bodyPr/>
        <a:lstStyle/>
        <a:p>
          <a:endParaRPr lang="ru-RU"/>
        </a:p>
      </dgm:t>
    </dgm:pt>
    <dgm:pt modelId="{4F55D631-D895-4904-A0E7-49180C9D5A25}">
      <dgm:prSet phldrT="[Текст]" custT="1"/>
      <dgm:spPr/>
      <dgm:t>
        <a:bodyPr/>
        <a:lstStyle/>
        <a:p>
          <a:r>
            <a:rPr lang="ru-RU" sz="2800" dirty="0" smtClean="0">
              <a:solidFill>
                <a:srgbClr val="FF0000"/>
              </a:solidFill>
            </a:rPr>
            <a:t>Источники</a:t>
          </a:r>
          <a:r>
            <a:rPr lang="ru-RU" sz="2800" dirty="0" smtClean="0"/>
            <a:t> </a:t>
          </a:r>
          <a:r>
            <a:rPr lang="ru-RU" sz="2800" dirty="0" smtClean="0">
              <a:solidFill>
                <a:srgbClr val="FF0000"/>
              </a:solidFill>
            </a:rPr>
            <a:t>финансирования дефицита бюджета</a:t>
          </a:r>
          <a:endParaRPr lang="ru-RU" sz="2800" dirty="0">
            <a:solidFill>
              <a:srgbClr val="FF0000"/>
            </a:solidFill>
          </a:endParaRPr>
        </a:p>
      </dgm:t>
    </dgm:pt>
    <dgm:pt modelId="{D1015709-8337-49A0-B7C3-7265E8A117E0}" type="parTrans" cxnId="{4C83DBC3-8A1B-48EF-869A-00B078CD00D3}">
      <dgm:prSet/>
      <dgm:spPr/>
      <dgm:t>
        <a:bodyPr/>
        <a:lstStyle/>
        <a:p>
          <a:endParaRPr lang="ru-RU"/>
        </a:p>
      </dgm:t>
    </dgm:pt>
    <dgm:pt modelId="{EF183E89-C45A-4DA5-8A97-16BCB6BA1362}" type="sibTrans" cxnId="{4C83DBC3-8A1B-48EF-869A-00B078CD00D3}">
      <dgm:prSet/>
      <dgm:spPr/>
      <dgm:t>
        <a:bodyPr/>
        <a:lstStyle/>
        <a:p>
          <a:endParaRPr lang="ru-RU"/>
        </a:p>
      </dgm:t>
    </dgm:pt>
    <dgm:pt modelId="{3D0273A6-C047-4B57-B886-939BDE221E7D}">
      <dgm:prSet phldrT="[Текст]" custT="1"/>
      <dgm:spPr/>
      <dgm:t>
        <a:bodyPr/>
        <a:lstStyle/>
        <a:p>
          <a:r>
            <a:rPr lang="ru-RU" sz="1600" dirty="0" smtClean="0"/>
            <a:t>Операции по гарантиям местных исполнительных и распорядительных органов</a:t>
          </a:r>
          <a:endParaRPr lang="ru-RU" sz="1600" dirty="0"/>
        </a:p>
      </dgm:t>
    </dgm:pt>
    <dgm:pt modelId="{1A092474-CAC6-4982-949A-06615D990775}" type="parTrans" cxnId="{A5FDE50E-913D-4F19-9EC5-EC3C76E4E402}">
      <dgm:prSet/>
      <dgm:spPr/>
      <dgm:t>
        <a:bodyPr/>
        <a:lstStyle/>
        <a:p>
          <a:endParaRPr lang="ru-RU"/>
        </a:p>
      </dgm:t>
    </dgm:pt>
    <dgm:pt modelId="{AE74D078-1BFD-4FE1-999C-99F749E0B4C2}" type="sibTrans" cxnId="{A5FDE50E-913D-4F19-9EC5-EC3C76E4E402}">
      <dgm:prSet/>
      <dgm:spPr/>
      <dgm:t>
        <a:bodyPr/>
        <a:lstStyle/>
        <a:p>
          <a:endParaRPr lang="ru-RU"/>
        </a:p>
      </dgm:t>
    </dgm:pt>
    <dgm:pt modelId="{D7645219-5FBA-414D-9241-DF668FE1C8D2}">
      <dgm:prSet phldrT="[Текст]" custT="1"/>
      <dgm:spPr/>
      <dgm:t>
        <a:bodyPr/>
        <a:lstStyle/>
        <a:p>
          <a:r>
            <a:rPr lang="ru-RU" sz="1600" dirty="0" smtClean="0"/>
            <a:t>Предоставление и возврат бюджетных кредитов и ссуд</a:t>
          </a:r>
          <a:endParaRPr lang="ru-RU" sz="1600" dirty="0"/>
        </a:p>
      </dgm:t>
    </dgm:pt>
    <dgm:pt modelId="{B488336F-A29A-4893-BA4A-1720656757E1}" type="parTrans" cxnId="{B280D167-D464-454E-905C-40AFE3580E85}">
      <dgm:prSet/>
      <dgm:spPr/>
      <dgm:t>
        <a:bodyPr/>
        <a:lstStyle/>
        <a:p>
          <a:endParaRPr lang="ru-RU"/>
        </a:p>
      </dgm:t>
    </dgm:pt>
    <dgm:pt modelId="{3A5AD50A-232F-4011-A1AC-E503FFE9BAB3}" type="sibTrans" cxnId="{B280D167-D464-454E-905C-40AFE3580E85}">
      <dgm:prSet/>
      <dgm:spPr/>
      <dgm:t>
        <a:bodyPr/>
        <a:lstStyle/>
        <a:p>
          <a:endParaRPr lang="ru-RU"/>
        </a:p>
      </dgm:t>
    </dgm:pt>
    <dgm:pt modelId="{C623D516-3BCC-4778-A383-19FA2D591BAE}">
      <dgm:prSet phldrT="[Текст]" custT="1"/>
      <dgm:spPr/>
      <dgm:t>
        <a:bodyPr/>
        <a:lstStyle/>
        <a:p>
          <a:r>
            <a:rPr lang="ru-RU" sz="1600" dirty="0" smtClean="0"/>
            <a:t>Безвозмездные поступления (платежи от другого бюджета в форме межбюджетных трансфертов)</a:t>
          </a:r>
          <a:endParaRPr lang="ru-RU" sz="1600" dirty="0"/>
        </a:p>
      </dgm:t>
    </dgm:pt>
    <dgm:pt modelId="{0E84B078-EAAD-47A4-8208-5FF4F0671750}" type="parTrans" cxnId="{8C921AA7-C557-43EE-AC2A-1CADC1D4C9E0}">
      <dgm:prSet/>
      <dgm:spPr/>
      <dgm:t>
        <a:bodyPr/>
        <a:lstStyle/>
        <a:p>
          <a:endParaRPr lang="ru-RU"/>
        </a:p>
      </dgm:t>
    </dgm:pt>
    <dgm:pt modelId="{3616F497-00F8-4E12-84EE-3005AC8BFDFC}" type="sibTrans" cxnId="{8C921AA7-C557-43EE-AC2A-1CADC1D4C9E0}">
      <dgm:prSet/>
      <dgm:spPr/>
      <dgm:t>
        <a:bodyPr/>
        <a:lstStyle/>
        <a:p>
          <a:endParaRPr lang="ru-RU"/>
        </a:p>
      </dgm:t>
    </dgm:pt>
    <dgm:pt modelId="{3142FA09-55B0-41ED-A825-28CF9F8C1B6B}">
      <dgm:prSet phldrT="[Текст]" custT="1"/>
      <dgm:spPr/>
      <dgm:t>
        <a:bodyPr/>
        <a:lstStyle/>
        <a:p>
          <a:r>
            <a:rPr lang="ru-RU" sz="1600" dirty="0" smtClean="0"/>
            <a:t>Национальная экономика</a:t>
          </a:r>
          <a:endParaRPr lang="ru-RU" sz="1600" dirty="0"/>
        </a:p>
      </dgm:t>
    </dgm:pt>
    <dgm:pt modelId="{83E9E6A0-6209-4E74-A834-94D08CA1389C}" type="parTrans" cxnId="{642C3C0C-5F6F-4288-9602-F8553B998200}">
      <dgm:prSet/>
      <dgm:spPr/>
      <dgm:t>
        <a:bodyPr/>
        <a:lstStyle/>
        <a:p>
          <a:endParaRPr lang="ru-RU"/>
        </a:p>
      </dgm:t>
    </dgm:pt>
    <dgm:pt modelId="{36E540AA-E21E-4C0D-B484-26112EC20733}" type="sibTrans" cxnId="{642C3C0C-5F6F-4288-9602-F8553B998200}">
      <dgm:prSet/>
      <dgm:spPr/>
      <dgm:t>
        <a:bodyPr/>
        <a:lstStyle/>
        <a:p>
          <a:endParaRPr lang="ru-RU"/>
        </a:p>
      </dgm:t>
    </dgm:pt>
    <dgm:pt modelId="{BCD76D75-F337-49BC-8D0F-796EF209F95F}">
      <dgm:prSet phldrT="[Текст]" custT="1"/>
      <dgm:spPr/>
      <dgm:t>
        <a:bodyPr/>
        <a:lstStyle/>
        <a:p>
          <a:r>
            <a:rPr lang="ru-RU" sz="1600" dirty="0" smtClean="0"/>
            <a:t>Охрана окружающей среды</a:t>
          </a:r>
          <a:endParaRPr lang="ru-RU" sz="1600" dirty="0"/>
        </a:p>
      </dgm:t>
    </dgm:pt>
    <dgm:pt modelId="{0DD1D6A4-0BE4-422D-9C7F-A4A9FB847EFF}" type="parTrans" cxnId="{6DF8A3F4-971E-440F-A6B5-4EDE6BB47E77}">
      <dgm:prSet/>
      <dgm:spPr/>
      <dgm:t>
        <a:bodyPr/>
        <a:lstStyle/>
        <a:p>
          <a:endParaRPr lang="ru-RU"/>
        </a:p>
      </dgm:t>
    </dgm:pt>
    <dgm:pt modelId="{4131687F-79FC-4E7C-9A2E-79BA5C202BFC}" type="sibTrans" cxnId="{6DF8A3F4-971E-440F-A6B5-4EDE6BB47E77}">
      <dgm:prSet/>
      <dgm:spPr/>
      <dgm:t>
        <a:bodyPr/>
        <a:lstStyle/>
        <a:p>
          <a:endParaRPr lang="ru-RU"/>
        </a:p>
      </dgm:t>
    </dgm:pt>
    <dgm:pt modelId="{A5089785-7E6A-4319-8936-299F54AA2601}">
      <dgm:prSet phldrT="[Текст]" custT="1"/>
      <dgm:spPr/>
      <dgm:t>
        <a:bodyPr/>
        <a:lstStyle/>
        <a:p>
          <a:r>
            <a:rPr lang="ru-RU" sz="1600" dirty="0" smtClean="0"/>
            <a:t>Жилищно-коммунальные услуги и жилищное строительство</a:t>
          </a:r>
          <a:endParaRPr lang="ru-RU" sz="1600" dirty="0"/>
        </a:p>
      </dgm:t>
    </dgm:pt>
    <dgm:pt modelId="{4D39C508-8E2B-492E-B133-3AFD95B4BB32}" type="parTrans" cxnId="{D7C966A4-A090-488A-9B1F-39D37F858BE2}">
      <dgm:prSet/>
      <dgm:spPr/>
      <dgm:t>
        <a:bodyPr/>
        <a:lstStyle/>
        <a:p>
          <a:endParaRPr lang="ru-RU"/>
        </a:p>
      </dgm:t>
    </dgm:pt>
    <dgm:pt modelId="{4D0496CA-CE9D-4CAD-B292-6E9734CF9ABC}" type="sibTrans" cxnId="{D7C966A4-A090-488A-9B1F-39D37F858BE2}">
      <dgm:prSet/>
      <dgm:spPr/>
      <dgm:t>
        <a:bodyPr/>
        <a:lstStyle/>
        <a:p>
          <a:endParaRPr lang="ru-RU"/>
        </a:p>
      </dgm:t>
    </dgm:pt>
    <dgm:pt modelId="{FEDABE25-568A-4752-90CC-DD2F5F597D4B}">
      <dgm:prSet phldrT="[Текст]" custT="1"/>
      <dgm:spPr/>
      <dgm:t>
        <a:bodyPr/>
        <a:lstStyle/>
        <a:p>
          <a:r>
            <a:rPr lang="ru-RU" sz="1600" dirty="0" smtClean="0"/>
            <a:t>Физическая культура, спорт, культура и средства массовой информации</a:t>
          </a:r>
          <a:endParaRPr lang="ru-RU" sz="1600" dirty="0"/>
        </a:p>
      </dgm:t>
    </dgm:pt>
    <dgm:pt modelId="{F7DF5821-BAEB-4CAA-9649-B46619A9B871}" type="parTrans" cxnId="{D0A1E3B3-1417-4446-B5C2-F3C51FC9B823}">
      <dgm:prSet/>
      <dgm:spPr/>
      <dgm:t>
        <a:bodyPr/>
        <a:lstStyle/>
        <a:p>
          <a:endParaRPr lang="ru-RU"/>
        </a:p>
      </dgm:t>
    </dgm:pt>
    <dgm:pt modelId="{1C67BD6A-DFC1-47C0-BFF2-8E44B2BD3514}" type="sibTrans" cxnId="{D0A1E3B3-1417-4446-B5C2-F3C51FC9B823}">
      <dgm:prSet/>
      <dgm:spPr/>
      <dgm:t>
        <a:bodyPr/>
        <a:lstStyle/>
        <a:p>
          <a:endParaRPr lang="ru-RU"/>
        </a:p>
      </dgm:t>
    </dgm:pt>
    <dgm:pt modelId="{AFB0D75F-255A-458D-96CB-F5DF6B60C0A0}">
      <dgm:prSet phldrT="[Текст]" custT="1"/>
      <dgm:spPr/>
      <dgm:t>
        <a:bodyPr/>
        <a:lstStyle/>
        <a:p>
          <a:endParaRPr lang="ru-RU" sz="1400" dirty="0"/>
        </a:p>
      </dgm:t>
    </dgm:pt>
    <dgm:pt modelId="{D2ED8C51-E040-4212-9185-CF180487BC1E}" type="sibTrans" cxnId="{977DF8F2-7BD5-488B-96AB-A3C7DACCA77E}">
      <dgm:prSet/>
      <dgm:spPr/>
      <dgm:t>
        <a:bodyPr/>
        <a:lstStyle/>
        <a:p>
          <a:endParaRPr lang="ru-RU"/>
        </a:p>
      </dgm:t>
    </dgm:pt>
    <dgm:pt modelId="{1289D0B0-7A0E-4A36-87A5-DC2923D6527E}" type="parTrans" cxnId="{977DF8F2-7BD5-488B-96AB-A3C7DACCA77E}">
      <dgm:prSet/>
      <dgm:spPr/>
      <dgm:t>
        <a:bodyPr/>
        <a:lstStyle/>
        <a:p>
          <a:endParaRPr lang="ru-RU"/>
        </a:p>
      </dgm:t>
    </dgm:pt>
    <dgm:pt modelId="{C537AD1F-0EE4-4D72-8B0A-7834FF2B96AA}">
      <dgm:prSet phldrT="[Текст]" custT="1"/>
      <dgm:spPr/>
      <dgm:t>
        <a:bodyPr/>
        <a:lstStyle/>
        <a:p>
          <a:endParaRPr lang="ru-RU" sz="1400" dirty="0"/>
        </a:p>
      </dgm:t>
    </dgm:pt>
    <dgm:pt modelId="{5F26235B-263C-4EA0-B255-4086CA7A73E1}" type="sibTrans" cxnId="{8532B5B4-0005-4C4C-8F20-575DE1A58812}">
      <dgm:prSet/>
      <dgm:spPr/>
      <dgm:t>
        <a:bodyPr/>
        <a:lstStyle/>
        <a:p>
          <a:endParaRPr lang="ru-RU"/>
        </a:p>
      </dgm:t>
    </dgm:pt>
    <dgm:pt modelId="{4070272F-F666-4AEA-A911-2D426D0A43D1}" type="parTrans" cxnId="{8532B5B4-0005-4C4C-8F20-575DE1A58812}">
      <dgm:prSet/>
      <dgm:spPr/>
      <dgm:t>
        <a:bodyPr/>
        <a:lstStyle/>
        <a:p>
          <a:endParaRPr lang="ru-RU"/>
        </a:p>
      </dgm:t>
    </dgm:pt>
    <dgm:pt modelId="{818B0D10-5CD2-4E78-AD0D-EAF6F39C0115}">
      <dgm:prSet phldrT="[Текст]" custT="1"/>
      <dgm:spPr/>
      <dgm:t>
        <a:bodyPr/>
        <a:lstStyle/>
        <a:p>
          <a:r>
            <a:rPr lang="ru-RU" sz="1600" dirty="0" smtClean="0"/>
            <a:t>Образование</a:t>
          </a:r>
          <a:endParaRPr lang="ru-RU" sz="1600" dirty="0"/>
        </a:p>
      </dgm:t>
    </dgm:pt>
    <dgm:pt modelId="{AECFC253-26B7-4A6A-AE16-FAD8CFEF7C55}" type="parTrans" cxnId="{3E5D066E-DEF2-4B75-B559-97062C6707C5}">
      <dgm:prSet/>
      <dgm:spPr/>
      <dgm:t>
        <a:bodyPr/>
        <a:lstStyle/>
        <a:p>
          <a:endParaRPr lang="ru-RU"/>
        </a:p>
      </dgm:t>
    </dgm:pt>
    <dgm:pt modelId="{05D50F34-0138-45B8-8DD0-F9BBA527637B}" type="sibTrans" cxnId="{3E5D066E-DEF2-4B75-B559-97062C6707C5}">
      <dgm:prSet/>
      <dgm:spPr/>
      <dgm:t>
        <a:bodyPr/>
        <a:lstStyle/>
        <a:p>
          <a:endParaRPr lang="ru-RU"/>
        </a:p>
      </dgm:t>
    </dgm:pt>
    <dgm:pt modelId="{B7723DF6-68E1-428E-B5A9-031ECD1A9575}">
      <dgm:prSet phldrT="[Текст]" custT="1"/>
      <dgm:spPr/>
      <dgm:t>
        <a:bodyPr/>
        <a:lstStyle/>
        <a:p>
          <a:r>
            <a:rPr lang="ru-RU" sz="1600" dirty="0" smtClean="0"/>
            <a:t>Социальная политика</a:t>
          </a:r>
          <a:endParaRPr lang="ru-RU" sz="1600" dirty="0"/>
        </a:p>
      </dgm:t>
    </dgm:pt>
    <dgm:pt modelId="{C20BF439-0706-47C0-8951-CEA49DCA54FC}" type="parTrans" cxnId="{B9ABADF7-E270-4AE4-AC1A-3777622639D7}">
      <dgm:prSet/>
      <dgm:spPr/>
      <dgm:t>
        <a:bodyPr/>
        <a:lstStyle/>
        <a:p>
          <a:endParaRPr lang="ru-RU"/>
        </a:p>
      </dgm:t>
    </dgm:pt>
    <dgm:pt modelId="{36D4F0B5-159A-461A-9693-BD0FCBDEAF38}" type="sibTrans" cxnId="{B9ABADF7-E270-4AE4-AC1A-3777622639D7}">
      <dgm:prSet/>
      <dgm:spPr/>
      <dgm:t>
        <a:bodyPr/>
        <a:lstStyle/>
        <a:p>
          <a:endParaRPr lang="ru-RU"/>
        </a:p>
      </dgm:t>
    </dgm:pt>
    <dgm:pt modelId="{5BACEF1F-2F67-4F93-B892-81493A5E3F14}">
      <dgm:prSet phldrT="[Текст]" custT="1"/>
      <dgm:spPr/>
      <dgm:t>
        <a:bodyPr/>
        <a:lstStyle/>
        <a:p>
          <a:endParaRPr lang="ru-RU" sz="1800" dirty="0"/>
        </a:p>
      </dgm:t>
    </dgm:pt>
    <dgm:pt modelId="{3C87C007-4786-486B-9F5B-0B159FA0AB27}" type="parTrans" cxnId="{C5813A7B-D171-4379-A5F2-67615800B34F}">
      <dgm:prSet/>
      <dgm:spPr/>
      <dgm:t>
        <a:bodyPr/>
        <a:lstStyle/>
        <a:p>
          <a:endParaRPr lang="ru-RU"/>
        </a:p>
      </dgm:t>
    </dgm:pt>
    <dgm:pt modelId="{BCD833DF-9735-4D4F-9C7F-70D0B9ABD84E}" type="sibTrans" cxnId="{C5813A7B-D171-4379-A5F2-67615800B34F}">
      <dgm:prSet/>
      <dgm:spPr/>
      <dgm:t>
        <a:bodyPr/>
        <a:lstStyle/>
        <a:p>
          <a:endParaRPr lang="ru-RU"/>
        </a:p>
      </dgm:t>
    </dgm:pt>
    <dgm:pt modelId="{AB3E4BA3-EDE3-48C0-8489-F1BDC25A2335}">
      <dgm:prSet phldrT="[Текст]" custT="1"/>
      <dgm:spPr/>
      <dgm:t>
        <a:bodyPr/>
        <a:lstStyle/>
        <a:p>
          <a:r>
            <a:rPr lang="ru-RU" sz="1600" dirty="0" smtClean="0"/>
            <a:t>Ценные бумаги, эмитируемые местными исполнительными и распорядительными органами</a:t>
          </a:r>
          <a:endParaRPr lang="ru-RU" sz="1600" dirty="0"/>
        </a:p>
      </dgm:t>
    </dgm:pt>
    <dgm:pt modelId="{878385A3-D83C-4C8E-BD52-B32AF2350E90}" type="parTrans" cxnId="{B3FDCF8B-ED37-4676-8B74-2861F36857D6}">
      <dgm:prSet/>
      <dgm:spPr/>
      <dgm:t>
        <a:bodyPr/>
        <a:lstStyle/>
        <a:p>
          <a:endParaRPr lang="ru-RU"/>
        </a:p>
      </dgm:t>
    </dgm:pt>
    <dgm:pt modelId="{6FDDEB14-07AF-4E28-BF59-C7ECD8C52BCF}" type="sibTrans" cxnId="{B3FDCF8B-ED37-4676-8B74-2861F36857D6}">
      <dgm:prSet/>
      <dgm:spPr/>
      <dgm:t>
        <a:bodyPr/>
        <a:lstStyle/>
        <a:p>
          <a:endParaRPr lang="ru-RU"/>
        </a:p>
      </dgm:t>
    </dgm:pt>
    <dgm:pt modelId="{E1350BF2-D1E9-4156-A119-5DABB67B81F7}" type="pres">
      <dgm:prSet presAssocID="{296FB34C-CFD5-4F53-A0CA-D93ADAF9C067}" presName="Name0" presStyleCnt="0">
        <dgm:presLayoutVars>
          <dgm:dir/>
          <dgm:animLvl val="lvl"/>
          <dgm:resizeHandles val="exact"/>
        </dgm:presLayoutVars>
      </dgm:prSet>
      <dgm:spPr/>
      <dgm:t>
        <a:bodyPr/>
        <a:lstStyle/>
        <a:p>
          <a:endParaRPr lang="ru-RU"/>
        </a:p>
      </dgm:t>
    </dgm:pt>
    <dgm:pt modelId="{BE2670E5-299D-41DF-9E58-0C05E7B8E3B3}" type="pres">
      <dgm:prSet presAssocID="{185B1209-2042-45CD-B7B6-A54A1AE00001}" presName="linNode" presStyleCnt="0"/>
      <dgm:spPr/>
    </dgm:pt>
    <dgm:pt modelId="{425E035B-3C04-438D-AC5E-2E9B06A3BABB}" type="pres">
      <dgm:prSet presAssocID="{185B1209-2042-45CD-B7B6-A54A1AE00001}" presName="parentText" presStyleLbl="node1" presStyleIdx="0" presStyleCnt="3">
        <dgm:presLayoutVars>
          <dgm:chMax val="1"/>
          <dgm:bulletEnabled val="1"/>
        </dgm:presLayoutVars>
      </dgm:prSet>
      <dgm:spPr/>
      <dgm:t>
        <a:bodyPr/>
        <a:lstStyle/>
        <a:p>
          <a:endParaRPr lang="ru-RU"/>
        </a:p>
      </dgm:t>
    </dgm:pt>
    <dgm:pt modelId="{724BEE67-738A-4189-BB69-6CC826FE5705}" type="pres">
      <dgm:prSet presAssocID="{185B1209-2042-45CD-B7B6-A54A1AE00001}" presName="descendantText" presStyleLbl="alignAccFollowNode1" presStyleIdx="0" presStyleCnt="3" custScaleY="111711" custLinFactNeighborX="1235" custLinFactNeighborY="-22868">
        <dgm:presLayoutVars>
          <dgm:bulletEnabled val="1"/>
        </dgm:presLayoutVars>
      </dgm:prSet>
      <dgm:spPr/>
      <dgm:t>
        <a:bodyPr/>
        <a:lstStyle/>
        <a:p>
          <a:endParaRPr lang="ru-RU"/>
        </a:p>
      </dgm:t>
    </dgm:pt>
    <dgm:pt modelId="{A998318B-E30D-4827-BF1D-A9FEFC1FC76A}" type="pres">
      <dgm:prSet presAssocID="{EA9E5874-7D3A-43E7-8D27-DE51BA52B516}" presName="sp" presStyleCnt="0"/>
      <dgm:spPr/>
    </dgm:pt>
    <dgm:pt modelId="{AD37727B-F7B0-4BD3-8B7B-1567FCCF33C9}" type="pres">
      <dgm:prSet presAssocID="{B9100931-B22E-4AA7-A933-8EB1DEA8BD6F}" presName="linNode" presStyleCnt="0"/>
      <dgm:spPr/>
    </dgm:pt>
    <dgm:pt modelId="{0450A32C-A3E3-4A61-A559-7659F12E9D83}" type="pres">
      <dgm:prSet presAssocID="{B9100931-B22E-4AA7-A933-8EB1DEA8BD6F}" presName="parentText" presStyleLbl="node1" presStyleIdx="1" presStyleCnt="3">
        <dgm:presLayoutVars>
          <dgm:chMax val="1"/>
          <dgm:bulletEnabled val="1"/>
        </dgm:presLayoutVars>
      </dgm:prSet>
      <dgm:spPr/>
      <dgm:t>
        <a:bodyPr/>
        <a:lstStyle/>
        <a:p>
          <a:endParaRPr lang="ru-RU"/>
        </a:p>
      </dgm:t>
    </dgm:pt>
    <dgm:pt modelId="{A9D6E545-DB18-4B4C-98D6-4EE401B90BF8}" type="pres">
      <dgm:prSet presAssocID="{B9100931-B22E-4AA7-A933-8EB1DEA8BD6F}" presName="descendantText" presStyleLbl="alignAccFollowNode1" presStyleIdx="1" presStyleCnt="3" custScaleX="99660" custScaleY="269158">
        <dgm:presLayoutVars>
          <dgm:bulletEnabled val="1"/>
        </dgm:presLayoutVars>
      </dgm:prSet>
      <dgm:spPr/>
      <dgm:t>
        <a:bodyPr/>
        <a:lstStyle/>
        <a:p>
          <a:endParaRPr lang="ru-RU"/>
        </a:p>
      </dgm:t>
    </dgm:pt>
    <dgm:pt modelId="{1F1C3478-8993-49F7-A6A8-A76C0B0859AD}" type="pres">
      <dgm:prSet presAssocID="{04C0FF2B-D478-46FD-AD14-A41C2BDC701C}" presName="sp" presStyleCnt="0"/>
      <dgm:spPr/>
    </dgm:pt>
    <dgm:pt modelId="{02F7F8AF-E901-4B28-904E-DE3C4D44A172}" type="pres">
      <dgm:prSet presAssocID="{4F55D631-D895-4904-A0E7-49180C9D5A25}" presName="linNode" presStyleCnt="0"/>
      <dgm:spPr/>
    </dgm:pt>
    <dgm:pt modelId="{4896565C-472C-4376-8106-7A67D4C4703C}" type="pres">
      <dgm:prSet presAssocID="{4F55D631-D895-4904-A0E7-49180C9D5A25}" presName="parentText" presStyleLbl="node1" presStyleIdx="2" presStyleCnt="3" custScaleX="110833" custScaleY="148171" custLinFactNeighborX="-5165" custLinFactNeighborY="5711">
        <dgm:presLayoutVars>
          <dgm:chMax val="1"/>
          <dgm:bulletEnabled val="1"/>
        </dgm:presLayoutVars>
      </dgm:prSet>
      <dgm:spPr/>
      <dgm:t>
        <a:bodyPr/>
        <a:lstStyle/>
        <a:p>
          <a:endParaRPr lang="ru-RU"/>
        </a:p>
      </dgm:t>
    </dgm:pt>
    <dgm:pt modelId="{A45A5B8D-D35F-40F4-88C2-279AB45292BB}" type="pres">
      <dgm:prSet presAssocID="{4F55D631-D895-4904-A0E7-49180C9D5A25}" presName="descendantText" presStyleLbl="alignAccFollowNode1" presStyleIdx="2" presStyleCnt="3" custScaleY="173325">
        <dgm:presLayoutVars>
          <dgm:bulletEnabled val="1"/>
        </dgm:presLayoutVars>
      </dgm:prSet>
      <dgm:spPr/>
      <dgm:t>
        <a:bodyPr/>
        <a:lstStyle/>
        <a:p>
          <a:endParaRPr lang="ru-RU"/>
        </a:p>
      </dgm:t>
    </dgm:pt>
  </dgm:ptLst>
  <dgm:cxnLst>
    <dgm:cxn modelId="{3C81764C-D270-42F1-BA51-6A4F693C51FE}" type="presOf" srcId="{7999CF59-0164-4D79-A2D7-D26EE876106B}" destId="{724BEE67-738A-4189-BB69-6CC826FE5705}" srcOrd="0" destOrd="0" presId="urn:microsoft.com/office/officeart/2005/8/layout/vList5"/>
    <dgm:cxn modelId="{9D84A93A-AE53-4E0E-9A78-C518DE752D7B}" type="presOf" srcId="{BCD76D75-F337-49BC-8D0F-796EF209F95F}" destId="{A9D6E545-DB18-4B4C-98D6-4EE401B90BF8}" srcOrd="0" destOrd="2" presId="urn:microsoft.com/office/officeart/2005/8/layout/vList5"/>
    <dgm:cxn modelId="{4C83DBC3-8A1B-48EF-869A-00B078CD00D3}" srcId="{296FB34C-CFD5-4F53-A0CA-D93ADAF9C067}" destId="{4F55D631-D895-4904-A0E7-49180C9D5A25}" srcOrd="2" destOrd="0" parTransId="{D1015709-8337-49A0-B7C3-7265E8A117E0}" sibTransId="{EF183E89-C45A-4DA5-8A97-16BCB6BA1362}"/>
    <dgm:cxn modelId="{642C3C0C-5F6F-4288-9602-F8553B998200}" srcId="{B9100931-B22E-4AA7-A933-8EB1DEA8BD6F}" destId="{3142FA09-55B0-41ED-A825-28CF9F8C1B6B}" srcOrd="1" destOrd="0" parTransId="{83E9E6A0-6209-4E74-A834-94D08CA1389C}" sibTransId="{36E540AA-E21E-4C0D-B484-26112EC20733}"/>
    <dgm:cxn modelId="{80710C21-1EE3-4512-A3DA-EE09559EA671}" type="presOf" srcId="{D7645219-5FBA-414D-9241-DF668FE1C8D2}" destId="{A45A5B8D-D35F-40F4-88C2-279AB45292BB}" srcOrd="0" destOrd="1" presId="urn:microsoft.com/office/officeart/2005/8/layout/vList5"/>
    <dgm:cxn modelId="{77AD1B10-55E6-4A3F-B601-A885F55230C9}" type="presOf" srcId="{B9100931-B22E-4AA7-A933-8EB1DEA8BD6F}" destId="{0450A32C-A3E3-4A61-A559-7659F12E9D83}" srcOrd="0" destOrd="0" presId="urn:microsoft.com/office/officeart/2005/8/layout/vList5"/>
    <dgm:cxn modelId="{03B7EF0C-4C42-41D6-A13A-0C7531401AB7}" type="presOf" srcId="{185B1209-2042-45CD-B7B6-A54A1AE00001}" destId="{425E035B-3C04-438D-AC5E-2E9B06A3BABB}" srcOrd="0" destOrd="0" presId="urn:microsoft.com/office/officeart/2005/8/layout/vList5"/>
    <dgm:cxn modelId="{D7C966A4-A090-488A-9B1F-39D37F858BE2}" srcId="{B9100931-B22E-4AA7-A933-8EB1DEA8BD6F}" destId="{A5089785-7E6A-4319-8936-299F54AA2601}" srcOrd="3" destOrd="0" parTransId="{4D39C508-8E2B-492E-B133-3AFD95B4BB32}" sibTransId="{4D0496CA-CE9D-4CAD-B292-6E9734CF9ABC}"/>
    <dgm:cxn modelId="{C5813A7B-D171-4379-A5F2-67615800B34F}" srcId="{4F55D631-D895-4904-A0E7-49180C9D5A25}" destId="{5BACEF1F-2F67-4F93-B892-81493A5E3F14}" srcOrd="3" destOrd="0" parTransId="{3C87C007-4786-486B-9F5B-0B159FA0AB27}" sibTransId="{BCD833DF-9735-4D4F-9C7F-70D0B9ABD84E}"/>
    <dgm:cxn modelId="{B3FDCF8B-ED37-4676-8B74-2861F36857D6}" srcId="{4F55D631-D895-4904-A0E7-49180C9D5A25}" destId="{AB3E4BA3-EDE3-48C0-8489-F1BDC25A2335}" srcOrd="2" destOrd="0" parTransId="{878385A3-D83C-4C8E-BD52-B32AF2350E90}" sibTransId="{6FDDEB14-07AF-4E28-BF59-C7ECD8C52BCF}"/>
    <dgm:cxn modelId="{977DF8F2-7BD5-488B-96AB-A3C7DACCA77E}" srcId="{B9100931-B22E-4AA7-A933-8EB1DEA8BD6F}" destId="{AFB0D75F-255A-458D-96CB-F5DF6B60C0A0}" srcOrd="7" destOrd="0" parTransId="{1289D0B0-7A0E-4A36-87A5-DC2923D6527E}" sibTransId="{D2ED8C51-E040-4212-9185-CF180487BC1E}"/>
    <dgm:cxn modelId="{4EE1E3BA-AC70-42D6-A359-A6D09712B39A}" type="presOf" srcId="{92BF4E54-DB30-4C32-A694-2690A0857D8A}" destId="{724BEE67-738A-4189-BB69-6CC826FE5705}" srcOrd="0" destOrd="1" presId="urn:microsoft.com/office/officeart/2005/8/layout/vList5"/>
    <dgm:cxn modelId="{A5FDE50E-913D-4F19-9EC5-EC3C76E4E402}" srcId="{4F55D631-D895-4904-A0E7-49180C9D5A25}" destId="{3D0273A6-C047-4B57-B886-939BDE221E7D}" srcOrd="0" destOrd="0" parTransId="{1A092474-CAC6-4982-949A-06615D990775}" sibTransId="{AE74D078-1BFD-4FE1-999C-99F749E0B4C2}"/>
    <dgm:cxn modelId="{66B909C9-B2A5-4622-8C70-24CE524EDB69}" type="presOf" srcId="{71CB819E-3432-4C5D-BA34-ECB239AB4AB6}" destId="{A9D6E545-DB18-4B4C-98D6-4EE401B90BF8}" srcOrd="0" destOrd="0" presId="urn:microsoft.com/office/officeart/2005/8/layout/vList5"/>
    <dgm:cxn modelId="{722A2931-0D37-425B-B5B8-0C08B596D203}" srcId="{185B1209-2042-45CD-B7B6-A54A1AE00001}" destId="{92BF4E54-DB30-4C32-A694-2690A0857D8A}" srcOrd="1" destOrd="0" parTransId="{1C7F4EF8-804F-4E12-AADD-21E2B4B06664}" sibTransId="{A9BA7A87-4607-40A8-AB17-6365EC50CEE1}"/>
    <dgm:cxn modelId="{9DD8CB08-C599-48DF-A5A3-DD9A1E247FA2}" srcId="{185B1209-2042-45CD-B7B6-A54A1AE00001}" destId="{7999CF59-0164-4D79-A2D7-D26EE876106B}" srcOrd="0" destOrd="0" parTransId="{1323BBC9-23C4-4A3A-97D4-A977E8D677EA}" sibTransId="{F6FCABB8-A78B-4D5F-A63F-8DA011764167}"/>
    <dgm:cxn modelId="{ABB10794-6FEA-4B4F-9325-A61FEA5C4F92}" type="presOf" srcId="{FEDABE25-568A-4752-90CC-DD2F5F597D4B}" destId="{A9D6E545-DB18-4B4C-98D6-4EE401B90BF8}" srcOrd="0" destOrd="4" presId="urn:microsoft.com/office/officeart/2005/8/layout/vList5"/>
    <dgm:cxn modelId="{5D6288D8-6EF2-4487-B356-A3CF54CD3662}" type="presOf" srcId="{B7723DF6-68E1-428E-B5A9-031ECD1A9575}" destId="{A9D6E545-DB18-4B4C-98D6-4EE401B90BF8}" srcOrd="0" destOrd="6" presId="urn:microsoft.com/office/officeart/2005/8/layout/vList5"/>
    <dgm:cxn modelId="{72199D13-0211-4005-9C2A-62894859B0EF}" type="presOf" srcId="{5BACEF1F-2F67-4F93-B892-81493A5E3F14}" destId="{A45A5B8D-D35F-40F4-88C2-279AB45292BB}" srcOrd="0" destOrd="3" presId="urn:microsoft.com/office/officeart/2005/8/layout/vList5"/>
    <dgm:cxn modelId="{6105EFEF-ADA7-4AD1-B70E-A6784594C8F7}" srcId="{B9100931-B22E-4AA7-A933-8EB1DEA8BD6F}" destId="{71CB819E-3432-4C5D-BA34-ECB239AB4AB6}" srcOrd="0" destOrd="0" parTransId="{452D77B4-E1ED-4484-A5A4-FDB53A7D355C}" sibTransId="{1D771F04-CC3C-4DFE-8159-66EC0F83752A}"/>
    <dgm:cxn modelId="{57BDBE21-47A9-4147-BDEB-FEA124BE5F07}" type="presOf" srcId="{3D0273A6-C047-4B57-B886-939BDE221E7D}" destId="{A45A5B8D-D35F-40F4-88C2-279AB45292BB}" srcOrd="0" destOrd="0" presId="urn:microsoft.com/office/officeart/2005/8/layout/vList5"/>
    <dgm:cxn modelId="{B9ABADF7-E270-4AE4-AC1A-3777622639D7}" srcId="{B9100931-B22E-4AA7-A933-8EB1DEA8BD6F}" destId="{B7723DF6-68E1-428E-B5A9-031ECD1A9575}" srcOrd="6" destOrd="0" parTransId="{C20BF439-0706-47C0-8951-CEA49DCA54FC}" sibTransId="{36D4F0B5-159A-461A-9693-BD0FCBDEAF38}"/>
    <dgm:cxn modelId="{8C921AA7-C557-43EE-AC2A-1CADC1D4C9E0}" srcId="{185B1209-2042-45CD-B7B6-A54A1AE00001}" destId="{C623D516-3BCC-4778-A383-19FA2D591BAE}" srcOrd="2" destOrd="0" parTransId="{0E84B078-EAAD-47A4-8208-5FF4F0671750}" sibTransId="{3616F497-00F8-4E12-84EE-3005AC8BFDFC}"/>
    <dgm:cxn modelId="{1232D34B-3709-4DCE-AB8E-73D69948C301}" type="presOf" srcId="{AFB0D75F-255A-458D-96CB-F5DF6B60C0A0}" destId="{A9D6E545-DB18-4B4C-98D6-4EE401B90BF8}" srcOrd="0" destOrd="7" presId="urn:microsoft.com/office/officeart/2005/8/layout/vList5"/>
    <dgm:cxn modelId="{F2A565CA-625F-48A0-9C49-4B79C90E21C4}" type="presOf" srcId="{A5089785-7E6A-4319-8936-299F54AA2601}" destId="{A9D6E545-DB18-4B4C-98D6-4EE401B90BF8}" srcOrd="0" destOrd="3" presId="urn:microsoft.com/office/officeart/2005/8/layout/vList5"/>
    <dgm:cxn modelId="{6DF8A3F4-971E-440F-A6B5-4EDE6BB47E77}" srcId="{B9100931-B22E-4AA7-A933-8EB1DEA8BD6F}" destId="{BCD76D75-F337-49BC-8D0F-796EF209F95F}" srcOrd="2" destOrd="0" parTransId="{0DD1D6A4-0BE4-422D-9C7F-A4A9FB847EFF}" sibTransId="{4131687F-79FC-4E7C-9A2E-79BA5C202BFC}"/>
    <dgm:cxn modelId="{D0A1E3B3-1417-4446-B5C2-F3C51FC9B823}" srcId="{B9100931-B22E-4AA7-A933-8EB1DEA8BD6F}" destId="{FEDABE25-568A-4752-90CC-DD2F5F597D4B}" srcOrd="4" destOrd="0" parTransId="{F7DF5821-BAEB-4CAA-9649-B46619A9B871}" sibTransId="{1C67BD6A-DFC1-47C0-BFF2-8E44B2BD3514}"/>
    <dgm:cxn modelId="{3E5D066E-DEF2-4B75-B559-97062C6707C5}" srcId="{B9100931-B22E-4AA7-A933-8EB1DEA8BD6F}" destId="{818B0D10-5CD2-4E78-AD0D-EAF6F39C0115}" srcOrd="5" destOrd="0" parTransId="{AECFC253-26B7-4A6A-AE16-FAD8CFEF7C55}" sibTransId="{05D50F34-0138-45B8-8DD0-F9BBA527637B}"/>
    <dgm:cxn modelId="{7A643D89-A0A5-4AF3-8BA3-66E04A348580}" type="presOf" srcId="{818B0D10-5CD2-4E78-AD0D-EAF6F39C0115}" destId="{A9D6E545-DB18-4B4C-98D6-4EE401B90BF8}" srcOrd="0" destOrd="5" presId="urn:microsoft.com/office/officeart/2005/8/layout/vList5"/>
    <dgm:cxn modelId="{B280D167-D464-454E-905C-40AFE3580E85}" srcId="{4F55D631-D895-4904-A0E7-49180C9D5A25}" destId="{D7645219-5FBA-414D-9241-DF668FE1C8D2}" srcOrd="1" destOrd="0" parTransId="{B488336F-A29A-4893-BA4A-1720656757E1}" sibTransId="{3A5AD50A-232F-4011-A1AC-E503FFE9BAB3}"/>
    <dgm:cxn modelId="{72080AA5-F31C-4637-B9B1-3D6A6E3C0F94}" srcId="{296FB34C-CFD5-4F53-A0CA-D93ADAF9C067}" destId="{B9100931-B22E-4AA7-A933-8EB1DEA8BD6F}" srcOrd="1" destOrd="0" parTransId="{D9B03652-6C5C-4999-9AFF-D2A24A9251EC}" sibTransId="{04C0FF2B-D478-46FD-AD14-A41C2BDC701C}"/>
    <dgm:cxn modelId="{7781EBCC-0E04-4813-B9CC-92959B228C68}" type="presOf" srcId="{4F55D631-D895-4904-A0E7-49180C9D5A25}" destId="{4896565C-472C-4376-8106-7A67D4C4703C}" srcOrd="0" destOrd="0" presId="urn:microsoft.com/office/officeart/2005/8/layout/vList5"/>
    <dgm:cxn modelId="{B751ABAB-B580-4B59-9125-CE4878D5BCB5}" type="presOf" srcId="{3142FA09-55B0-41ED-A825-28CF9F8C1B6B}" destId="{A9D6E545-DB18-4B4C-98D6-4EE401B90BF8}" srcOrd="0" destOrd="1" presId="urn:microsoft.com/office/officeart/2005/8/layout/vList5"/>
    <dgm:cxn modelId="{19F09D11-252A-4DA0-AFA0-35D5412C22ED}" type="presOf" srcId="{C623D516-3BCC-4778-A383-19FA2D591BAE}" destId="{724BEE67-738A-4189-BB69-6CC826FE5705}" srcOrd="0" destOrd="2" presId="urn:microsoft.com/office/officeart/2005/8/layout/vList5"/>
    <dgm:cxn modelId="{2965B879-AD30-4076-A9E7-5DCE27A6AEA6}" type="presOf" srcId="{296FB34C-CFD5-4F53-A0CA-D93ADAF9C067}" destId="{E1350BF2-D1E9-4156-A119-5DABB67B81F7}" srcOrd="0" destOrd="0" presId="urn:microsoft.com/office/officeart/2005/8/layout/vList5"/>
    <dgm:cxn modelId="{E161AD58-A78A-4DAA-8B05-E4070D4C9370}" srcId="{296FB34C-CFD5-4F53-A0CA-D93ADAF9C067}" destId="{185B1209-2042-45CD-B7B6-A54A1AE00001}" srcOrd="0" destOrd="0" parTransId="{9DBACAD0-5CCD-4A0F-ADC8-456012454FFA}" sibTransId="{EA9E5874-7D3A-43E7-8D27-DE51BA52B516}"/>
    <dgm:cxn modelId="{8532B5B4-0005-4C4C-8F20-575DE1A58812}" srcId="{B9100931-B22E-4AA7-A933-8EB1DEA8BD6F}" destId="{C537AD1F-0EE4-4D72-8B0A-7834FF2B96AA}" srcOrd="8" destOrd="0" parTransId="{4070272F-F666-4AEA-A911-2D426D0A43D1}" sibTransId="{5F26235B-263C-4EA0-B255-4086CA7A73E1}"/>
    <dgm:cxn modelId="{509C8AAE-990E-4823-A13F-3CEF21C3A920}" type="presOf" srcId="{AB3E4BA3-EDE3-48C0-8489-F1BDC25A2335}" destId="{A45A5B8D-D35F-40F4-88C2-279AB45292BB}" srcOrd="0" destOrd="2" presId="urn:microsoft.com/office/officeart/2005/8/layout/vList5"/>
    <dgm:cxn modelId="{EC82D769-04B5-4E06-AEE0-C9D787A9528A}" type="presOf" srcId="{C537AD1F-0EE4-4D72-8B0A-7834FF2B96AA}" destId="{A9D6E545-DB18-4B4C-98D6-4EE401B90BF8}" srcOrd="0" destOrd="8" presId="urn:microsoft.com/office/officeart/2005/8/layout/vList5"/>
    <dgm:cxn modelId="{D2AD618A-1633-4784-85EE-B468B4B36693}" type="presParOf" srcId="{E1350BF2-D1E9-4156-A119-5DABB67B81F7}" destId="{BE2670E5-299D-41DF-9E58-0C05E7B8E3B3}" srcOrd="0" destOrd="0" presId="urn:microsoft.com/office/officeart/2005/8/layout/vList5"/>
    <dgm:cxn modelId="{392B6612-51ED-4057-B55B-707A653D3713}" type="presParOf" srcId="{BE2670E5-299D-41DF-9E58-0C05E7B8E3B3}" destId="{425E035B-3C04-438D-AC5E-2E9B06A3BABB}" srcOrd="0" destOrd="0" presId="urn:microsoft.com/office/officeart/2005/8/layout/vList5"/>
    <dgm:cxn modelId="{48191FB0-D768-4C87-8163-3803796E2EF5}" type="presParOf" srcId="{BE2670E5-299D-41DF-9E58-0C05E7B8E3B3}" destId="{724BEE67-738A-4189-BB69-6CC826FE5705}" srcOrd="1" destOrd="0" presId="urn:microsoft.com/office/officeart/2005/8/layout/vList5"/>
    <dgm:cxn modelId="{22730ECB-FCCB-4E02-BDBC-EFA660F603CA}" type="presParOf" srcId="{E1350BF2-D1E9-4156-A119-5DABB67B81F7}" destId="{A998318B-E30D-4827-BF1D-A9FEFC1FC76A}" srcOrd="1" destOrd="0" presId="urn:microsoft.com/office/officeart/2005/8/layout/vList5"/>
    <dgm:cxn modelId="{C4CBB479-016C-4A91-B716-9AA62BF9E079}" type="presParOf" srcId="{E1350BF2-D1E9-4156-A119-5DABB67B81F7}" destId="{AD37727B-F7B0-4BD3-8B7B-1567FCCF33C9}" srcOrd="2" destOrd="0" presId="urn:microsoft.com/office/officeart/2005/8/layout/vList5"/>
    <dgm:cxn modelId="{BD6EED86-527B-4E73-9F90-49371A933E58}" type="presParOf" srcId="{AD37727B-F7B0-4BD3-8B7B-1567FCCF33C9}" destId="{0450A32C-A3E3-4A61-A559-7659F12E9D83}" srcOrd="0" destOrd="0" presId="urn:microsoft.com/office/officeart/2005/8/layout/vList5"/>
    <dgm:cxn modelId="{A5BDC14A-0D41-4416-ADBC-A2B9EEE50AC9}" type="presParOf" srcId="{AD37727B-F7B0-4BD3-8B7B-1567FCCF33C9}" destId="{A9D6E545-DB18-4B4C-98D6-4EE401B90BF8}" srcOrd="1" destOrd="0" presId="urn:microsoft.com/office/officeart/2005/8/layout/vList5"/>
    <dgm:cxn modelId="{62688B14-7B43-4E90-AFD4-36E3B3CB9AFA}" type="presParOf" srcId="{E1350BF2-D1E9-4156-A119-5DABB67B81F7}" destId="{1F1C3478-8993-49F7-A6A8-A76C0B0859AD}" srcOrd="3" destOrd="0" presId="urn:microsoft.com/office/officeart/2005/8/layout/vList5"/>
    <dgm:cxn modelId="{F66E8EFB-6F13-4473-971E-1BD7934E2CEF}" type="presParOf" srcId="{E1350BF2-D1E9-4156-A119-5DABB67B81F7}" destId="{02F7F8AF-E901-4B28-904E-DE3C4D44A172}" srcOrd="4" destOrd="0" presId="urn:microsoft.com/office/officeart/2005/8/layout/vList5"/>
    <dgm:cxn modelId="{FF5C2291-9224-4FC7-AE9C-4D79BEAF82D2}" type="presParOf" srcId="{02F7F8AF-E901-4B28-904E-DE3C4D44A172}" destId="{4896565C-472C-4376-8106-7A67D4C4703C}" srcOrd="0" destOrd="0" presId="urn:microsoft.com/office/officeart/2005/8/layout/vList5"/>
    <dgm:cxn modelId="{68513DCF-A53F-493A-A810-07E03F4BFA32}" type="presParOf" srcId="{02F7F8AF-E901-4B28-904E-DE3C4D44A172}" destId="{A45A5B8D-D35F-40F4-88C2-279AB45292B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5729FE-667F-4D04-8327-A6E6C005F6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271CF197-E89C-4F19-A4F9-ADCE8E90AA49}">
      <dgm:prSet phldrT="[Текст]" custT="1"/>
      <dgm:spPr/>
      <dgm:t>
        <a:bodyPr/>
        <a:lstStyle/>
        <a:p>
          <a:r>
            <a:rPr lang="ru-RU" sz="2400" dirty="0" smtClean="0">
              <a:solidFill>
                <a:srgbClr val="FF0000"/>
              </a:solidFill>
            </a:rPr>
            <a:t>Образуются</a:t>
          </a:r>
          <a:endParaRPr lang="ru-RU" sz="2400" dirty="0">
            <a:solidFill>
              <a:srgbClr val="FF0000"/>
            </a:solidFill>
          </a:endParaRPr>
        </a:p>
      </dgm:t>
    </dgm:pt>
    <dgm:pt modelId="{A0B03CDE-4735-4CCC-864E-D42AD4106B58}" type="parTrans" cxnId="{BB5890AF-8A74-4012-B430-902A2D57FA7F}">
      <dgm:prSet/>
      <dgm:spPr/>
      <dgm:t>
        <a:bodyPr/>
        <a:lstStyle/>
        <a:p>
          <a:endParaRPr lang="ru-RU"/>
        </a:p>
      </dgm:t>
    </dgm:pt>
    <dgm:pt modelId="{B8694DC0-5F2A-411B-B047-87325628BF16}" type="sibTrans" cxnId="{BB5890AF-8A74-4012-B430-902A2D57FA7F}">
      <dgm:prSet/>
      <dgm:spPr/>
      <dgm:t>
        <a:bodyPr/>
        <a:lstStyle/>
        <a:p>
          <a:endParaRPr lang="ru-RU"/>
        </a:p>
      </dgm:t>
    </dgm:pt>
    <dgm:pt modelId="{89D941BC-934C-422A-92BE-552DB08ACC08}">
      <dgm:prSet phldrT="[Текст]" custT="1"/>
      <dgm:spPr/>
      <dgm:t>
        <a:bodyPr/>
        <a:lstStyle/>
        <a:p>
          <a:r>
            <a:rPr lang="ru-RU" sz="2000" dirty="0" smtClean="0"/>
            <a:t>По принципу «Один Совет – один бюджет»: в каждой </a:t>
          </a:r>
          <a:r>
            <a:rPr lang="ru-RU" sz="1600" dirty="0" smtClean="0"/>
            <a:t>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dirty="0"/>
        </a:p>
      </dgm:t>
    </dgm:pt>
    <dgm:pt modelId="{2FF7D04C-26BA-46E2-AD60-C145029283CB}" type="parTrans" cxnId="{E2AF6719-6FAB-470D-9CAA-668F4C3C21F8}">
      <dgm:prSet/>
      <dgm:spPr/>
      <dgm:t>
        <a:bodyPr/>
        <a:lstStyle/>
        <a:p>
          <a:endParaRPr lang="ru-RU"/>
        </a:p>
      </dgm:t>
    </dgm:pt>
    <dgm:pt modelId="{6791634D-EA91-4BA9-8406-79CE045BEADA}" type="sibTrans" cxnId="{E2AF6719-6FAB-470D-9CAA-668F4C3C21F8}">
      <dgm:prSet/>
      <dgm:spPr/>
      <dgm:t>
        <a:bodyPr/>
        <a:lstStyle/>
        <a:p>
          <a:endParaRPr lang="ru-RU"/>
        </a:p>
      </dgm:t>
    </dgm:pt>
    <dgm:pt modelId="{8B65002B-211F-4405-97A9-C37BB687C5B7}">
      <dgm:prSet phldrT="[Текст]" custT="1"/>
      <dgm:spPr/>
      <dgm:t>
        <a:bodyPr/>
        <a:lstStyle/>
        <a:p>
          <a:r>
            <a:rPr lang="ru-RU" sz="2400" dirty="0" smtClean="0">
              <a:solidFill>
                <a:srgbClr val="FF0000"/>
              </a:solidFill>
            </a:rPr>
            <a:t>Распределяются</a:t>
          </a:r>
          <a:endParaRPr lang="ru-RU" sz="2400" dirty="0">
            <a:solidFill>
              <a:srgbClr val="FF0000"/>
            </a:solidFill>
          </a:endParaRPr>
        </a:p>
      </dgm:t>
    </dgm:pt>
    <dgm:pt modelId="{2BACE382-9285-40E2-8208-0CF8688EC4B3}" type="parTrans" cxnId="{042E6030-B50D-442A-9109-B190DB93CD17}">
      <dgm:prSet/>
      <dgm:spPr/>
      <dgm:t>
        <a:bodyPr/>
        <a:lstStyle/>
        <a:p>
          <a:endParaRPr lang="ru-RU"/>
        </a:p>
      </dgm:t>
    </dgm:pt>
    <dgm:pt modelId="{57AD82EB-96FA-48EB-A0A6-75B42E82181C}" type="sibTrans" cxnId="{042E6030-B50D-442A-9109-B190DB93CD17}">
      <dgm:prSet/>
      <dgm:spPr/>
      <dgm:t>
        <a:bodyPr/>
        <a:lstStyle/>
        <a:p>
          <a:endParaRPr lang="ru-RU"/>
        </a:p>
      </dgm:t>
    </dgm:pt>
    <dgm:pt modelId="{F06B07A0-738B-4F87-A0F4-3DB702063515}">
      <dgm:prSet phldrT="[Текст]" custT="1"/>
      <dgm:spPr/>
      <dgm:t>
        <a:bodyPr/>
        <a:lstStyle/>
        <a:p>
          <a:r>
            <a:rPr lang="ru-RU" sz="2000" dirty="0" smtClean="0"/>
            <a:t>По нормативам и правилам, установленным Бюджетным кодексом</a:t>
          </a:r>
          <a:endParaRPr lang="ru-RU" sz="2000" dirty="0"/>
        </a:p>
      </dgm:t>
    </dgm:pt>
    <dgm:pt modelId="{29FA01DE-3F7B-4955-878F-AA4BB0F42B8E}" type="parTrans" cxnId="{90F35830-3BA3-48F3-BE94-59E222386DCF}">
      <dgm:prSet/>
      <dgm:spPr/>
      <dgm:t>
        <a:bodyPr/>
        <a:lstStyle/>
        <a:p>
          <a:endParaRPr lang="ru-RU"/>
        </a:p>
      </dgm:t>
    </dgm:pt>
    <dgm:pt modelId="{44FF4D47-FAF0-4B65-9404-DD04A4B5DF39}" type="sibTrans" cxnId="{90F35830-3BA3-48F3-BE94-59E222386DCF}">
      <dgm:prSet/>
      <dgm:spPr/>
      <dgm:t>
        <a:bodyPr/>
        <a:lstStyle/>
        <a:p>
          <a:endParaRPr lang="ru-RU"/>
        </a:p>
      </dgm:t>
    </dgm:pt>
    <dgm:pt modelId="{19BFF364-6AC9-4DC3-B565-902EB71EEE4C}">
      <dgm:prSet phldrT="[Текст]" custT="1"/>
      <dgm:spPr/>
      <dgm:t>
        <a:bodyPr/>
        <a:lstStyle/>
        <a:p>
          <a:r>
            <a:rPr lang="ru-RU" sz="2400" dirty="0" smtClean="0">
              <a:solidFill>
                <a:srgbClr val="FF0000"/>
              </a:solidFill>
            </a:rPr>
            <a:t>Устанавливаются</a:t>
          </a:r>
          <a:endParaRPr lang="ru-RU" sz="2400" dirty="0">
            <a:solidFill>
              <a:srgbClr val="FF0000"/>
            </a:solidFill>
          </a:endParaRPr>
        </a:p>
      </dgm:t>
    </dgm:pt>
    <dgm:pt modelId="{2DFD08CE-07F1-479E-9955-0EABBFB2D0A4}" type="parTrans" cxnId="{56C7E8D7-8796-47F1-8C43-F7A0002FA5B4}">
      <dgm:prSet/>
      <dgm:spPr/>
      <dgm:t>
        <a:bodyPr/>
        <a:lstStyle/>
        <a:p>
          <a:endParaRPr lang="ru-RU"/>
        </a:p>
      </dgm:t>
    </dgm:pt>
    <dgm:pt modelId="{655D9F3D-0C5F-4BC9-B889-A0BBB993FF2A}" type="sibTrans" cxnId="{56C7E8D7-8796-47F1-8C43-F7A0002FA5B4}">
      <dgm:prSet/>
      <dgm:spPr/>
      <dgm:t>
        <a:bodyPr/>
        <a:lstStyle/>
        <a:p>
          <a:endParaRPr lang="ru-RU"/>
        </a:p>
      </dgm:t>
    </dgm:pt>
    <dgm:pt modelId="{E08D2219-4592-4BAC-A627-938F13DF2654}">
      <dgm:prSet phldrT="[Текст]" custT="1"/>
      <dgm:spPr/>
      <dgm:t>
        <a:bodyPr/>
        <a:lstStyle/>
        <a:p>
          <a:r>
            <a:rPr lang="ru-RU" sz="1800" dirty="0" smtClean="0"/>
            <a:t>Ежегодно : дотации, субвенции, иные межбюджетные трансферты</a:t>
          </a:r>
          <a:endParaRPr lang="ru-RU" sz="1800" dirty="0"/>
        </a:p>
      </dgm:t>
    </dgm:pt>
    <dgm:pt modelId="{0D9B3A37-8B65-4E3A-A0F0-D2627A6D1926}" type="parTrans" cxnId="{50EA16EF-C2EC-4AF2-9AE5-5CBFF0FFEA8C}">
      <dgm:prSet/>
      <dgm:spPr/>
      <dgm:t>
        <a:bodyPr/>
        <a:lstStyle/>
        <a:p>
          <a:endParaRPr lang="ru-RU"/>
        </a:p>
      </dgm:t>
    </dgm:pt>
    <dgm:pt modelId="{9BE694BA-35C5-410C-862D-EBD8079F1B67}" type="sibTrans" cxnId="{50EA16EF-C2EC-4AF2-9AE5-5CBFF0FFEA8C}">
      <dgm:prSet/>
      <dgm:spPr/>
      <dgm:t>
        <a:bodyPr/>
        <a:lstStyle/>
        <a:p>
          <a:endParaRPr lang="ru-RU"/>
        </a:p>
      </dgm:t>
    </dgm:pt>
    <dgm:pt modelId="{72247053-07A4-4457-BD97-352F8CCDC9D3}">
      <dgm:prSet phldrT="[Текст]" custT="1"/>
      <dgm:spPr/>
      <dgm:t>
        <a:bodyPr/>
        <a:lstStyle/>
        <a:p>
          <a:r>
            <a:rPr lang="ru-RU" sz="18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dirty="0"/>
        </a:p>
      </dgm:t>
    </dgm:pt>
    <dgm:pt modelId="{05ED52CE-9FFE-4238-ACBD-2D76A32E6486}" type="parTrans" cxnId="{F94B7D60-F973-436D-8438-9B25ECA7F9EC}">
      <dgm:prSet/>
      <dgm:spPr/>
      <dgm:t>
        <a:bodyPr/>
        <a:lstStyle/>
        <a:p>
          <a:endParaRPr lang="ru-RU"/>
        </a:p>
      </dgm:t>
    </dgm:pt>
    <dgm:pt modelId="{50AF04D1-B971-4AAB-A154-0AF6461969F8}" type="sibTrans" cxnId="{F94B7D60-F973-436D-8438-9B25ECA7F9EC}">
      <dgm:prSet/>
      <dgm:spPr/>
      <dgm:t>
        <a:bodyPr/>
        <a:lstStyle/>
        <a:p>
          <a:endParaRPr lang="ru-RU"/>
        </a:p>
      </dgm:t>
    </dgm:pt>
    <dgm:pt modelId="{CD0D6A22-69B4-4F87-9CD8-51890AB4FE38}">
      <dgm:prSet phldrT="[Текст]" custT="1"/>
      <dgm:spPr/>
      <dgm:t>
        <a:bodyPr/>
        <a:lstStyle/>
        <a:p>
          <a:endParaRPr lang="ru-RU" sz="1800" dirty="0"/>
        </a:p>
      </dgm:t>
    </dgm:pt>
    <dgm:pt modelId="{C2B4BEC6-3D60-4454-9A99-FFF56FFFE27B}" type="parTrans" cxnId="{43DA7B77-C3FD-45EC-AD14-1898A3045CAF}">
      <dgm:prSet/>
      <dgm:spPr/>
      <dgm:t>
        <a:bodyPr/>
        <a:lstStyle/>
        <a:p>
          <a:endParaRPr lang="ru-RU"/>
        </a:p>
      </dgm:t>
    </dgm:pt>
    <dgm:pt modelId="{DBC63D1C-7497-4ABB-BA78-7D3A6151D082}" type="sibTrans" cxnId="{43DA7B77-C3FD-45EC-AD14-1898A3045CAF}">
      <dgm:prSet/>
      <dgm:spPr/>
      <dgm:t>
        <a:bodyPr/>
        <a:lstStyle/>
        <a:p>
          <a:endParaRPr lang="ru-RU"/>
        </a:p>
      </dgm:t>
    </dgm:pt>
    <dgm:pt modelId="{22A7FAF5-DC93-42E8-8668-DF42BDE13EA8}" type="pres">
      <dgm:prSet presAssocID="{B75729FE-667F-4D04-8327-A6E6C005F647}" presName="Name0" presStyleCnt="0">
        <dgm:presLayoutVars>
          <dgm:dir/>
          <dgm:animLvl val="lvl"/>
          <dgm:resizeHandles val="exact"/>
        </dgm:presLayoutVars>
      </dgm:prSet>
      <dgm:spPr/>
      <dgm:t>
        <a:bodyPr/>
        <a:lstStyle/>
        <a:p>
          <a:endParaRPr lang="ru-RU"/>
        </a:p>
      </dgm:t>
    </dgm:pt>
    <dgm:pt modelId="{DD5C92F5-0CEE-405C-9B37-8BD267E6E7BF}" type="pres">
      <dgm:prSet presAssocID="{271CF197-E89C-4F19-A4F9-ADCE8E90AA49}" presName="linNode" presStyleCnt="0"/>
      <dgm:spPr/>
    </dgm:pt>
    <dgm:pt modelId="{07A2E5E1-A5DA-4EB5-871A-AF84CD128498}" type="pres">
      <dgm:prSet presAssocID="{271CF197-E89C-4F19-A4F9-ADCE8E90AA49}" presName="parentText" presStyleLbl="node1" presStyleIdx="0" presStyleCnt="3">
        <dgm:presLayoutVars>
          <dgm:chMax val="1"/>
          <dgm:bulletEnabled val="1"/>
        </dgm:presLayoutVars>
      </dgm:prSet>
      <dgm:spPr/>
      <dgm:t>
        <a:bodyPr/>
        <a:lstStyle/>
        <a:p>
          <a:endParaRPr lang="ru-RU"/>
        </a:p>
      </dgm:t>
    </dgm:pt>
    <dgm:pt modelId="{03D7FB27-E6E9-4197-B78D-8923C5058265}" type="pres">
      <dgm:prSet presAssocID="{271CF197-E89C-4F19-A4F9-ADCE8E90AA49}" presName="descendantText" presStyleLbl="alignAccFollowNode1" presStyleIdx="0" presStyleCnt="3" custScaleY="182508">
        <dgm:presLayoutVars>
          <dgm:bulletEnabled val="1"/>
        </dgm:presLayoutVars>
      </dgm:prSet>
      <dgm:spPr/>
      <dgm:t>
        <a:bodyPr/>
        <a:lstStyle/>
        <a:p>
          <a:endParaRPr lang="ru-RU"/>
        </a:p>
      </dgm:t>
    </dgm:pt>
    <dgm:pt modelId="{1911121A-2F79-489F-90D5-E6AAB18C0B41}" type="pres">
      <dgm:prSet presAssocID="{B8694DC0-5F2A-411B-B047-87325628BF16}" presName="sp" presStyleCnt="0"/>
      <dgm:spPr/>
    </dgm:pt>
    <dgm:pt modelId="{C716620F-3148-4996-B2C9-93D14030EA4D}" type="pres">
      <dgm:prSet presAssocID="{8B65002B-211F-4405-97A9-C37BB687C5B7}" presName="linNode" presStyleCnt="0"/>
      <dgm:spPr/>
    </dgm:pt>
    <dgm:pt modelId="{9A08E0AA-5E06-4836-BD87-D6CD8C86137B}" type="pres">
      <dgm:prSet presAssocID="{8B65002B-211F-4405-97A9-C37BB687C5B7}" presName="parentText" presStyleLbl="node1" presStyleIdx="1" presStyleCnt="3">
        <dgm:presLayoutVars>
          <dgm:chMax val="1"/>
          <dgm:bulletEnabled val="1"/>
        </dgm:presLayoutVars>
      </dgm:prSet>
      <dgm:spPr/>
      <dgm:t>
        <a:bodyPr/>
        <a:lstStyle/>
        <a:p>
          <a:endParaRPr lang="ru-RU"/>
        </a:p>
      </dgm:t>
    </dgm:pt>
    <dgm:pt modelId="{BE176A71-13E9-4564-A6B9-FEF760422249}" type="pres">
      <dgm:prSet presAssocID="{8B65002B-211F-4405-97A9-C37BB687C5B7}" presName="descendantText" presStyleLbl="alignAccFollowNode1" presStyleIdx="1" presStyleCnt="3" custScaleY="62899">
        <dgm:presLayoutVars>
          <dgm:bulletEnabled val="1"/>
        </dgm:presLayoutVars>
      </dgm:prSet>
      <dgm:spPr/>
      <dgm:t>
        <a:bodyPr/>
        <a:lstStyle/>
        <a:p>
          <a:endParaRPr lang="ru-RU"/>
        </a:p>
      </dgm:t>
    </dgm:pt>
    <dgm:pt modelId="{5B300D6F-1C0D-464E-BBE2-DBAAEC672CCC}" type="pres">
      <dgm:prSet presAssocID="{57AD82EB-96FA-48EB-A0A6-75B42E82181C}" presName="sp" presStyleCnt="0"/>
      <dgm:spPr/>
    </dgm:pt>
    <dgm:pt modelId="{6A25000A-B3D9-40AE-931F-5E863F1CECC2}" type="pres">
      <dgm:prSet presAssocID="{19BFF364-6AC9-4DC3-B565-902EB71EEE4C}" presName="linNode" presStyleCnt="0"/>
      <dgm:spPr/>
    </dgm:pt>
    <dgm:pt modelId="{0A2B4F7D-733E-43E7-A5FA-27A5839D6D5A}" type="pres">
      <dgm:prSet presAssocID="{19BFF364-6AC9-4DC3-B565-902EB71EEE4C}" presName="parentText" presStyleLbl="node1" presStyleIdx="2" presStyleCnt="3">
        <dgm:presLayoutVars>
          <dgm:chMax val="1"/>
          <dgm:bulletEnabled val="1"/>
        </dgm:presLayoutVars>
      </dgm:prSet>
      <dgm:spPr/>
      <dgm:t>
        <a:bodyPr/>
        <a:lstStyle/>
        <a:p>
          <a:endParaRPr lang="ru-RU"/>
        </a:p>
      </dgm:t>
    </dgm:pt>
    <dgm:pt modelId="{3D898675-8681-4939-B2C2-0EA0C897D703}" type="pres">
      <dgm:prSet presAssocID="{19BFF364-6AC9-4DC3-B565-902EB71EEE4C}" presName="descendantText" presStyleLbl="alignAccFollowNode1" presStyleIdx="2" presStyleCnt="3" custScaleY="226104">
        <dgm:presLayoutVars>
          <dgm:bulletEnabled val="1"/>
        </dgm:presLayoutVars>
      </dgm:prSet>
      <dgm:spPr/>
      <dgm:t>
        <a:bodyPr/>
        <a:lstStyle/>
        <a:p>
          <a:endParaRPr lang="ru-RU"/>
        </a:p>
      </dgm:t>
    </dgm:pt>
  </dgm:ptLst>
  <dgm:cxnLst>
    <dgm:cxn modelId="{E4091497-B54E-4E15-BD0F-FBDFB76E9C87}" type="presOf" srcId="{F06B07A0-738B-4F87-A0F4-3DB702063515}" destId="{BE176A71-13E9-4564-A6B9-FEF760422249}" srcOrd="0" destOrd="0" presId="urn:microsoft.com/office/officeart/2005/8/layout/vList5"/>
    <dgm:cxn modelId="{E2AF6719-6FAB-470D-9CAA-668F4C3C21F8}" srcId="{271CF197-E89C-4F19-A4F9-ADCE8E90AA49}" destId="{89D941BC-934C-422A-92BE-552DB08ACC08}" srcOrd="0" destOrd="0" parTransId="{2FF7D04C-26BA-46E2-AD60-C145029283CB}" sibTransId="{6791634D-EA91-4BA9-8406-79CE045BEADA}"/>
    <dgm:cxn modelId="{F94B7D60-F973-436D-8438-9B25ECA7F9EC}" srcId="{19BFF364-6AC9-4DC3-B565-902EB71EEE4C}" destId="{72247053-07A4-4457-BD97-352F8CCDC9D3}" srcOrd="2" destOrd="0" parTransId="{05ED52CE-9FFE-4238-ACBD-2D76A32E6486}" sibTransId="{50AF04D1-B971-4AAB-A154-0AF6461969F8}"/>
    <dgm:cxn modelId="{665A3AE8-C2B0-48E1-ADAC-B8D4A0A0DC19}" type="presOf" srcId="{B75729FE-667F-4D04-8327-A6E6C005F647}" destId="{22A7FAF5-DC93-42E8-8668-DF42BDE13EA8}" srcOrd="0" destOrd="0" presId="urn:microsoft.com/office/officeart/2005/8/layout/vList5"/>
    <dgm:cxn modelId="{901D2CE3-42DB-40AC-98C4-7AB6F349109B}" type="presOf" srcId="{89D941BC-934C-422A-92BE-552DB08ACC08}" destId="{03D7FB27-E6E9-4197-B78D-8923C5058265}" srcOrd="0" destOrd="0" presId="urn:microsoft.com/office/officeart/2005/8/layout/vList5"/>
    <dgm:cxn modelId="{042E6030-B50D-442A-9109-B190DB93CD17}" srcId="{B75729FE-667F-4D04-8327-A6E6C005F647}" destId="{8B65002B-211F-4405-97A9-C37BB687C5B7}" srcOrd="1" destOrd="0" parTransId="{2BACE382-9285-40E2-8208-0CF8688EC4B3}" sibTransId="{57AD82EB-96FA-48EB-A0A6-75B42E82181C}"/>
    <dgm:cxn modelId="{C817C191-FA82-4E31-82D2-119F87D3A8F2}" type="presOf" srcId="{CD0D6A22-69B4-4F87-9CD8-51890AB4FE38}" destId="{3D898675-8681-4939-B2C2-0EA0C897D703}" srcOrd="0" destOrd="1" presId="urn:microsoft.com/office/officeart/2005/8/layout/vList5"/>
    <dgm:cxn modelId="{50EA16EF-C2EC-4AF2-9AE5-5CBFF0FFEA8C}" srcId="{19BFF364-6AC9-4DC3-B565-902EB71EEE4C}" destId="{E08D2219-4592-4BAC-A627-938F13DF2654}" srcOrd="0" destOrd="0" parTransId="{0D9B3A37-8B65-4E3A-A0F0-D2627A6D1926}" sibTransId="{9BE694BA-35C5-410C-862D-EBD8079F1B67}"/>
    <dgm:cxn modelId="{6C26F0B3-176C-464F-864B-BE47F906B695}" type="presOf" srcId="{8B65002B-211F-4405-97A9-C37BB687C5B7}" destId="{9A08E0AA-5E06-4836-BD87-D6CD8C86137B}" srcOrd="0" destOrd="0" presId="urn:microsoft.com/office/officeart/2005/8/layout/vList5"/>
    <dgm:cxn modelId="{4286ABB8-E41C-4BA0-A15D-8568025B8A46}" type="presOf" srcId="{19BFF364-6AC9-4DC3-B565-902EB71EEE4C}" destId="{0A2B4F7D-733E-43E7-A5FA-27A5839D6D5A}" srcOrd="0" destOrd="0" presId="urn:microsoft.com/office/officeart/2005/8/layout/vList5"/>
    <dgm:cxn modelId="{76942799-7DDD-415D-B181-77B085944792}" type="presOf" srcId="{72247053-07A4-4457-BD97-352F8CCDC9D3}" destId="{3D898675-8681-4939-B2C2-0EA0C897D703}" srcOrd="0" destOrd="2" presId="urn:microsoft.com/office/officeart/2005/8/layout/vList5"/>
    <dgm:cxn modelId="{C380F6EC-8B4A-4B4E-8C31-6DDAE530FEC3}" type="presOf" srcId="{271CF197-E89C-4F19-A4F9-ADCE8E90AA49}" destId="{07A2E5E1-A5DA-4EB5-871A-AF84CD128498}" srcOrd="0" destOrd="0" presId="urn:microsoft.com/office/officeart/2005/8/layout/vList5"/>
    <dgm:cxn modelId="{56C7E8D7-8796-47F1-8C43-F7A0002FA5B4}" srcId="{B75729FE-667F-4D04-8327-A6E6C005F647}" destId="{19BFF364-6AC9-4DC3-B565-902EB71EEE4C}" srcOrd="2" destOrd="0" parTransId="{2DFD08CE-07F1-479E-9955-0EABBFB2D0A4}" sibTransId="{655D9F3D-0C5F-4BC9-B889-A0BBB993FF2A}"/>
    <dgm:cxn modelId="{BB5890AF-8A74-4012-B430-902A2D57FA7F}" srcId="{B75729FE-667F-4D04-8327-A6E6C005F647}" destId="{271CF197-E89C-4F19-A4F9-ADCE8E90AA49}" srcOrd="0" destOrd="0" parTransId="{A0B03CDE-4735-4CCC-864E-D42AD4106B58}" sibTransId="{B8694DC0-5F2A-411B-B047-87325628BF16}"/>
    <dgm:cxn modelId="{8F6FBD50-6D83-4AF7-90CB-DC8A7804EF25}" type="presOf" srcId="{E08D2219-4592-4BAC-A627-938F13DF2654}" destId="{3D898675-8681-4939-B2C2-0EA0C897D703}" srcOrd="0" destOrd="0" presId="urn:microsoft.com/office/officeart/2005/8/layout/vList5"/>
    <dgm:cxn modelId="{90F35830-3BA3-48F3-BE94-59E222386DCF}" srcId="{8B65002B-211F-4405-97A9-C37BB687C5B7}" destId="{F06B07A0-738B-4F87-A0F4-3DB702063515}" srcOrd="0" destOrd="0" parTransId="{29FA01DE-3F7B-4955-878F-AA4BB0F42B8E}" sibTransId="{44FF4D47-FAF0-4B65-9404-DD04A4B5DF39}"/>
    <dgm:cxn modelId="{43DA7B77-C3FD-45EC-AD14-1898A3045CAF}" srcId="{19BFF364-6AC9-4DC3-B565-902EB71EEE4C}" destId="{CD0D6A22-69B4-4F87-9CD8-51890AB4FE38}" srcOrd="1" destOrd="0" parTransId="{C2B4BEC6-3D60-4454-9A99-FFF56FFFE27B}" sibTransId="{DBC63D1C-7497-4ABB-BA78-7D3A6151D082}"/>
    <dgm:cxn modelId="{8DCD910F-FB75-496D-802D-F0A1D66A24ED}" type="presParOf" srcId="{22A7FAF5-DC93-42E8-8668-DF42BDE13EA8}" destId="{DD5C92F5-0CEE-405C-9B37-8BD267E6E7BF}" srcOrd="0" destOrd="0" presId="urn:microsoft.com/office/officeart/2005/8/layout/vList5"/>
    <dgm:cxn modelId="{84FE2A2C-1761-48D2-AAE6-76EA529B100A}" type="presParOf" srcId="{DD5C92F5-0CEE-405C-9B37-8BD267E6E7BF}" destId="{07A2E5E1-A5DA-4EB5-871A-AF84CD128498}" srcOrd="0" destOrd="0" presId="urn:microsoft.com/office/officeart/2005/8/layout/vList5"/>
    <dgm:cxn modelId="{5B4F16AF-0FC2-4E5F-B572-6540B6D6A19B}" type="presParOf" srcId="{DD5C92F5-0CEE-405C-9B37-8BD267E6E7BF}" destId="{03D7FB27-E6E9-4197-B78D-8923C5058265}" srcOrd="1" destOrd="0" presId="urn:microsoft.com/office/officeart/2005/8/layout/vList5"/>
    <dgm:cxn modelId="{1E77A23E-BFD7-41DA-9B70-C391091CDA29}" type="presParOf" srcId="{22A7FAF5-DC93-42E8-8668-DF42BDE13EA8}" destId="{1911121A-2F79-489F-90D5-E6AAB18C0B41}" srcOrd="1" destOrd="0" presId="urn:microsoft.com/office/officeart/2005/8/layout/vList5"/>
    <dgm:cxn modelId="{80A9951B-B81A-405E-B0D1-D041FDBCCE21}" type="presParOf" srcId="{22A7FAF5-DC93-42E8-8668-DF42BDE13EA8}" destId="{C716620F-3148-4996-B2C9-93D14030EA4D}" srcOrd="2" destOrd="0" presId="urn:microsoft.com/office/officeart/2005/8/layout/vList5"/>
    <dgm:cxn modelId="{8087BCCE-E2BB-49BF-B709-C9CC16A3D404}" type="presParOf" srcId="{C716620F-3148-4996-B2C9-93D14030EA4D}" destId="{9A08E0AA-5E06-4836-BD87-D6CD8C86137B}" srcOrd="0" destOrd="0" presId="urn:microsoft.com/office/officeart/2005/8/layout/vList5"/>
    <dgm:cxn modelId="{A58B5091-670A-4767-99EE-7D5ACA5A09F8}" type="presParOf" srcId="{C716620F-3148-4996-B2C9-93D14030EA4D}" destId="{BE176A71-13E9-4564-A6B9-FEF760422249}" srcOrd="1" destOrd="0" presId="urn:microsoft.com/office/officeart/2005/8/layout/vList5"/>
    <dgm:cxn modelId="{7FCF3623-1E1C-4BF0-A1A7-9B9945A85E79}" type="presParOf" srcId="{22A7FAF5-DC93-42E8-8668-DF42BDE13EA8}" destId="{5B300D6F-1C0D-464E-BBE2-DBAAEC672CCC}" srcOrd="3" destOrd="0" presId="urn:microsoft.com/office/officeart/2005/8/layout/vList5"/>
    <dgm:cxn modelId="{555D6C34-C08E-483B-8393-5CA16FCCC625}" type="presParOf" srcId="{22A7FAF5-DC93-42E8-8668-DF42BDE13EA8}" destId="{6A25000A-B3D9-40AE-931F-5E863F1CECC2}" srcOrd="4" destOrd="0" presId="urn:microsoft.com/office/officeart/2005/8/layout/vList5"/>
    <dgm:cxn modelId="{37C38B07-F130-419A-BE11-AB5218F7CE50}" type="presParOf" srcId="{6A25000A-B3D9-40AE-931F-5E863F1CECC2}" destId="{0A2B4F7D-733E-43E7-A5FA-27A5839D6D5A}" srcOrd="0" destOrd="0" presId="urn:microsoft.com/office/officeart/2005/8/layout/vList5"/>
    <dgm:cxn modelId="{B2DABFDB-61D2-4131-A7AC-1EE52C0759EA}" type="presParOf" srcId="{6A25000A-B3D9-40AE-931F-5E863F1CECC2}" destId="{3D898675-8681-4939-B2C2-0EA0C897D70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D41B2F-86D4-4F79-B94F-07672D835633}"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ru-RU"/>
        </a:p>
      </dgm:t>
    </dgm:pt>
    <dgm:pt modelId="{7E1050C4-A196-49B6-B484-A78F298D9485}">
      <dgm:prSet custT="1"/>
      <dgm:spPr/>
      <dgm:t>
        <a:bodyPr/>
        <a:lstStyle/>
        <a:p>
          <a:r>
            <a:rPr lang="ru-RU" sz="2000" b="1" dirty="0" smtClean="0"/>
            <a:t>Бабиничский, </a:t>
          </a:r>
          <a:r>
            <a:rPr lang="ru-RU" sz="2000" b="1" dirty="0" err="1" smtClean="0"/>
            <a:t>Новкинский</a:t>
          </a:r>
          <a:r>
            <a:rPr lang="ru-RU" sz="2000" b="1" dirty="0" smtClean="0"/>
            <a:t>, Октябрьский, </a:t>
          </a:r>
          <a:r>
            <a:rPr lang="ru-RU" sz="2000" b="1" dirty="0" err="1" smtClean="0"/>
            <a:t>Летчанский</a:t>
          </a:r>
          <a:r>
            <a:rPr lang="ru-RU" sz="2000" b="1" dirty="0" smtClean="0"/>
            <a:t>, </a:t>
          </a:r>
          <a:r>
            <a:rPr lang="ru-RU" sz="2000" b="1" dirty="0" err="1" smtClean="0"/>
            <a:t>Мазоловский</a:t>
          </a:r>
          <a:endParaRPr lang="ru-RU" sz="2000" b="1" dirty="0"/>
        </a:p>
      </dgm:t>
    </dgm:pt>
    <dgm:pt modelId="{B9DFF113-52F9-48B9-80C6-95BA259A8226}" type="parTrans" cxnId="{238CB49A-A296-4D4C-99F6-98BDDBD4C4C0}">
      <dgm:prSet/>
      <dgm:spPr/>
      <dgm:t>
        <a:bodyPr/>
        <a:lstStyle/>
        <a:p>
          <a:endParaRPr lang="ru-RU"/>
        </a:p>
      </dgm:t>
    </dgm:pt>
    <dgm:pt modelId="{4097EEFB-C2DD-4D21-9D11-8FD42B2DCDD8}" type="sibTrans" cxnId="{238CB49A-A296-4D4C-99F6-98BDDBD4C4C0}">
      <dgm:prSet/>
      <dgm:spPr/>
      <dgm:t>
        <a:bodyPr/>
        <a:lstStyle/>
        <a:p>
          <a:endParaRPr lang="ru-RU"/>
        </a:p>
      </dgm:t>
    </dgm:pt>
    <dgm:pt modelId="{592A2793-06EC-43D8-BDD8-673F1F5444C2}">
      <dgm:prSet custT="1"/>
      <dgm:spPr/>
      <dgm:t>
        <a:bodyPr/>
        <a:lstStyle/>
        <a:p>
          <a:r>
            <a:rPr lang="ru-RU" sz="2000" b="1" dirty="0" err="1" smtClean="0"/>
            <a:t>Вороновский</a:t>
          </a:r>
          <a:r>
            <a:rPr lang="ru-RU" sz="2000" b="1" dirty="0" smtClean="0"/>
            <a:t>, </a:t>
          </a:r>
          <a:r>
            <a:rPr lang="ru-RU" sz="2000" b="1" dirty="0" err="1" smtClean="0"/>
            <a:t>Задубровский</a:t>
          </a:r>
          <a:r>
            <a:rPr lang="ru-RU" sz="2000" b="1" dirty="0" smtClean="0"/>
            <a:t>, Запольский, </a:t>
          </a:r>
          <a:r>
            <a:rPr lang="ru-RU" sz="2000" b="1" dirty="0" err="1" smtClean="0"/>
            <a:t>Суражский</a:t>
          </a:r>
          <a:r>
            <a:rPr lang="ru-RU" sz="2000" b="1" dirty="0" smtClean="0"/>
            <a:t>, </a:t>
          </a:r>
          <a:r>
            <a:rPr lang="ru-RU" sz="2000" b="1" dirty="0" err="1" smtClean="0"/>
            <a:t>Шапечинский</a:t>
          </a:r>
          <a:r>
            <a:rPr lang="ru-RU" sz="2000" b="1" dirty="0" smtClean="0"/>
            <a:t>, </a:t>
          </a:r>
          <a:r>
            <a:rPr lang="ru-RU" sz="2000" b="1" dirty="0" err="1" smtClean="0"/>
            <a:t>Яновичский</a:t>
          </a:r>
          <a:endParaRPr lang="ru-RU" sz="2000" b="1" dirty="0"/>
        </a:p>
      </dgm:t>
    </dgm:pt>
    <dgm:pt modelId="{5E035AE0-401E-48CF-9CF6-F1977E6517B5}" type="parTrans" cxnId="{B85DE6E4-D6CA-49A9-B7CB-C93A25165224}">
      <dgm:prSet/>
      <dgm:spPr/>
      <dgm:t>
        <a:bodyPr/>
        <a:lstStyle/>
        <a:p>
          <a:endParaRPr lang="ru-RU"/>
        </a:p>
      </dgm:t>
    </dgm:pt>
    <dgm:pt modelId="{5F75AD5D-0C1B-4380-8DCB-2F4B5F2B63AC}" type="sibTrans" cxnId="{B85DE6E4-D6CA-49A9-B7CB-C93A25165224}">
      <dgm:prSet/>
      <dgm:spPr/>
      <dgm:t>
        <a:bodyPr/>
        <a:lstStyle/>
        <a:p>
          <a:endParaRPr lang="ru-RU"/>
        </a:p>
      </dgm:t>
    </dgm:pt>
    <dgm:pt modelId="{5230904C-5C3A-4505-9DAB-F858B735C350}">
      <dgm:prSet/>
      <dgm:spPr/>
      <dgm:t>
        <a:bodyPr/>
        <a:lstStyle/>
        <a:p>
          <a:r>
            <a:rPr lang="ru-RU" dirty="0" smtClean="0">
              <a:solidFill>
                <a:srgbClr val="FFC000"/>
              </a:solidFill>
            </a:rPr>
            <a:t>от 21 до 30 %</a:t>
          </a:r>
          <a:endParaRPr lang="ru-RU" dirty="0">
            <a:solidFill>
              <a:srgbClr val="FFC000"/>
            </a:solidFill>
          </a:endParaRPr>
        </a:p>
      </dgm:t>
    </dgm:pt>
    <dgm:pt modelId="{2530353D-1387-4B85-B09D-5C1036BD23A2}" type="parTrans" cxnId="{FDB4062F-F93D-4E3D-AA38-6508B50EF7A4}">
      <dgm:prSet/>
      <dgm:spPr/>
      <dgm:t>
        <a:bodyPr/>
        <a:lstStyle/>
        <a:p>
          <a:endParaRPr lang="ru-RU"/>
        </a:p>
      </dgm:t>
    </dgm:pt>
    <dgm:pt modelId="{19A1E835-6848-4A5E-8123-299147B41242}" type="sibTrans" cxnId="{FDB4062F-F93D-4E3D-AA38-6508B50EF7A4}">
      <dgm:prSet/>
      <dgm:spPr/>
      <dgm:t>
        <a:bodyPr/>
        <a:lstStyle/>
        <a:p>
          <a:endParaRPr lang="ru-RU"/>
        </a:p>
      </dgm:t>
    </dgm:pt>
    <dgm:pt modelId="{63176A33-82E8-47AF-935E-41F20DA2C5B3}">
      <dgm:prSet/>
      <dgm:spPr/>
      <dgm:t>
        <a:bodyPr/>
        <a:lstStyle/>
        <a:p>
          <a:r>
            <a:rPr lang="ru-RU" dirty="0" smtClean="0">
              <a:solidFill>
                <a:srgbClr val="FFC000"/>
              </a:solidFill>
            </a:rPr>
            <a:t>от 11 до 20 %</a:t>
          </a:r>
          <a:endParaRPr lang="ru-RU" dirty="0">
            <a:solidFill>
              <a:srgbClr val="FFC000"/>
            </a:solidFill>
          </a:endParaRPr>
        </a:p>
      </dgm:t>
    </dgm:pt>
    <dgm:pt modelId="{5AEBB22F-1CEA-457F-8A38-D4D0AD3D963E}" type="parTrans" cxnId="{C7A189C9-8797-4F30-A54D-AEDDF7A4717C}">
      <dgm:prSet/>
      <dgm:spPr/>
      <dgm:t>
        <a:bodyPr/>
        <a:lstStyle/>
        <a:p>
          <a:endParaRPr lang="ru-RU"/>
        </a:p>
      </dgm:t>
    </dgm:pt>
    <dgm:pt modelId="{B6CCB3AA-CCCE-4A54-8DFE-8B8CACB7035C}" type="sibTrans" cxnId="{C7A189C9-8797-4F30-A54D-AEDDF7A4717C}">
      <dgm:prSet/>
      <dgm:spPr/>
      <dgm:t>
        <a:bodyPr/>
        <a:lstStyle/>
        <a:p>
          <a:endParaRPr lang="ru-RU"/>
        </a:p>
      </dgm:t>
    </dgm:pt>
    <dgm:pt modelId="{1FC5EB6C-AD63-41F0-9CC7-AA7C2395E21F}">
      <dgm:prSet custT="1"/>
      <dgm:spPr/>
      <dgm:t>
        <a:bodyPr/>
        <a:lstStyle/>
        <a:p>
          <a:r>
            <a:rPr lang="ru-RU" sz="2000" b="1" baseline="0" dirty="0" err="1" smtClean="0"/>
            <a:t>Вымнянский</a:t>
          </a:r>
          <a:r>
            <a:rPr lang="ru-RU" sz="2000" b="1" dirty="0" smtClean="0"/>
            <a:t>, </a:t>
          </a:r>
          <a:r>
            <a:rPr lang="ru-RU" sz="2000" b="1" dirty="0" err="1" smtClean="0"/>
            <a:t>Зароновский</a:t>
          </a:r>
          <a:r>
            <a:rPr lang="ru-RU" sz="2000" b="1" dirty="0" smtClean="0"/>
            <a:t>, </a:t>
          </a:r>
          <a:r>
            <a:rPr lang="ru-RU" sz="2000" b="1" dirty="0" err="1" smtClean="0"/>
            <a:t>Куринский</a:t>
          </a:r>
          <a:r>
            <a:rPr lang="ru-RU" sz="2000" b="1" dirty="0" smtClean="0"/>
            <a:t>, Туловский</a:t>
          </a:r>
          <a:endParaRPr lang="ru-RU" sz="2000" b="1" dirty="0"/>
        </a:p>
      </dgm:t>
    </dgm:pt>
    <dgm:pt modelId="{0E597CF3-57A6-4C4A-BA90-B0001BA0F762}" type="parTrans" cxnId="{86190AA0-6D83-4656-B253-6EA05205BDC7}">
      <dgm:prSet/>
      <dgm:spPr/>
      <dgm:t>
        <a:bodyPr/>
        <a:lstStyle/>
        <a:p>
          <a:endParaRPr lang="ru-RU"/>
        </a:p>
      </dgm:t>
    </dgm:pt>
    <dgm:pt modelId="{F7E0DBC7-94B0-4761-AA34-385AC4FF164B}" type="sibTrans" cxnId="{86190AA0-6D83-4656-B253-6EA05205BDC7}">
      <dgm:prSet/>
      <dgm:spPr/>
      <dgm:t>
        <a:bodyPr/>
        <a:lstStyle/>
        <a:p>
          <a:endParaRPr lang="ru-RU"/>
        </a:p>
      </dgm:t>
    </dgm:pt>
    <dgm:pt modelId="{94DD4F04-6261-42FB-B60B-70777D3B3C57}">
      <dgm:prSet/>
      <dgm:spPr/>
      <dgm:t>
        <a:bodyPr/>
        <a:lstStyle/>
        <a:p>
          <a:r>
            <a:rPr lang="ru-RU" dirty="0" smtClean="0">
              <a:solidFill>
                <a:srgbClr val="FFC000"/>
              </a:solidFill>
            </a:rPr>
            <a:t>до 11%</a:t>
          </a:r>
          <a:endParaRPr lang="ru-RU" dirty="0">
            <a:solidFill>
              <a:srgbClr val="FFC000"/>
            </a:solidFill>
          </a:endParaRPr>
        </a:p>
      </dgm:t>
    </dgm:pt>
    <dgm:pt modelId="{9E45D568-50E9-4F54-B138-835E48110D32}" type="parTrans" cxnId="{C7D4F95B-ABB7-4518-9EEC-9AE8933ED048}">
      <dgm:prSet/>
      <dgm:spPr/>
      <dgm:t>
        <a:bodyPr/>
        <a:lstStyle/>
        <a:p>
          <a:endParaRPr lang="ru-RU"/>
        </a:p>
      </dgm:t>
    </dgm:pt>
    <dgm:pt modelId="{16969C4F-684D-431D-8741-7BC64144EF97}" type="sibTrans" cxnId="{C7D4F95B-ABB7-4518-9EEC-9AE8933ED048}">
      <dgm:prSet/>
      <dgm:spPr/>
      <dgm:t>
        <a:bodyPr/>
        <a:lstStyle/>
        <a:p>
          <a:endParaRPr lang="ru-RU"/>
        </a:p>
      </dgm:t>
    </dgm:pt>
    <dgm:pt modelId="{AEDA3DEE-E688-4ADB-A404-7B0D8876FF4C}" type="pres">
      <dgm:prSet presAssocID="{44D41B2F-86D4-4F79-B94F-07672D835633}" presName="Name0" presStyleCnt="0">
        <dgm:presLayoutVars>
          <dgm:dir/>
          <dgm:animLvl val="lvl"/>
          <dgm:resizeHandles val="exact"/>
        </dgm:presLayoutVars>
      </dgm:prSet>
      <dgm:spPr/>
      <dgm:t>
        <a:bodyPr/>
        <a:lstStyle/>
        <a:p>
          <a:endParaRPr lang="ru-RU"/>
        </a:p>
      </dgm:t>
    </dgm:pt>
    <dgm:pt modelId="{5040769C-2C7A-47E3-9D61-A99C85D0C0CB}" type="pres">
      <dgm:prSet presAssocID="{94DD4F04-6261-42FB-B60B-70777D3B3C57}" presName="linNode" presStyleCnt="0"/>
      <dgm:spPr/>
    </dgm:pt>
    <dgm:pt modelId="{990A3732-8EDB-4514-A991-93355AC667DE}" type="pres">
      <dgm:prSet presAssocID="{94DD4F04-6261-42FB-B60B-70777D3B3C57}" presName="parentText" presStyleLbl="node1" presStyleIdx="0" presStyleCnt="3">
        <dgm:presLayoutVars>
          <dgm:chMax val="1"/>
          <dgm:bulletEnabled val="1"/>
        </dgm:presLayoutVars>
      </dgm:prSet>
      <dgm:spPr/>
      <dgm:t>
        <a:bodyPr/>
        <a:lstStyle/>
        <a:p>
          <a:endParaRPr lang="ru-RU"/>
        </a:p>
      </dgm:t>
    </dgm:pt>
    <dgm:pt modelId="{AB8A43A4-E2CD-43C9-B306-94A422C13044}" type="pres">
      <dgm:prSet presAssocID="{94DD4F04-6261-42FB-B60B-70777D3B3C57}" presName="descendantText" presStyleLbl="alignAccFollowNode1" presStyleIdx="0" presStyleCnt="3">
        <dgm:presLayoutVars>
          <dgm:bulletEnabled val="1"/>
        </dgm:presLayoutVars>
      </dgm:prSet>
      <dgm:spPr/>
      <dgm:t>
        <a:bodyPr/>
        <a:lstStyle/>
        <a:p>
          <a:endParaRPr lang="ru-RU"/>
        </a:p>
      </dgm:t>
    </dgm:pt>
    <dgm:pt modelId="{29B6912B-386C-43DD-9C98-50A82C9B090D}" type="pres">
      <dgm:prSet presAssocID="{16969C4F-684D-431D-8741-7BC64144EF97}" presName="sp" presStyleCnt="0"/>
      <dgm:spPr/>
    </dgm:pt>
    <dgm:pt modelId="{5FFDB0C6-8424-4680-A097-D494B92EA86D}" type="pres">
      <dgm:prSet presAssocID="{63176A33-82E8-47AF-935E-41F20DA2C5B3}" presName="linNode" presStyleCnt="0"/>
      <dgm:spPr/>
    </dgm:pt>
    <dgm:pt modelId="{DB07B859-D486-4C81-9A36-0BC2BBDF267A}" type="pres">
      <dgm:prSet presAssocID="{63176A33-82E8-47AF-935E-41F20DA2C5B3}" presName="parentText" presStyleLbl="node1" presStyleIdx="1" presStyleCnt="3" custLinFactNeighborX="0" custLinFactNeighborY="633">
        <dgm:presLayoutVars>
          <dgm:chMax val="1"/>
          <dgm:bulletEnabled val="1"/>
        </dgm:presLayoutVars>
      </dgm:prSet>
      <dgm:spPr/>
      <dgm:t>
        <a:bodyPr/>
        <a:lstStyle/>
        <a:p>
          <a:endParaRPr lang="ru-RU"/>
        </a:p>
      </dgm:t>
    </dgm:pt>
    <dgm:pt modelId="{25CB1E34-1424-4EDF-8D28-5915C45BFEB7}" type="pres">
      <dgm:prSet presAssocID="{63176A33-82E8-47AF-935E-41F20DA2C5B3}" presName="descendantText" presStyleLbl="alignAccFollowNode1" presStyleIdx="1" presStyleCnt="3">
        <dgm:presLayoutVars>
          <dgm:bulletEnabled val="1"/>
        </dgm:presLayoutVars>
      </dgm:prSet>
      <dgm:spPr/>
      <dgm:t>
        <a:bodyPr/>
        <a:lstStyle/>
        <a:p>
          <a:endParaRPr lang="ru-RU"/>
        </a:p>
      </dgm:t>
    </dgm:pt>
    <dgm:pt modelId="{7F273CDC-F7F7-40E6-8D0D-972EAA8B608A}" type="pres">
      <dgm:prSet presAssocID="{B6CCB3AA-CCCE-4A54-8DFE-8B8CACB7035C}" presName="sp" presStyleCnt="0"/>
      <dgm:spPr/>
    </dgm:pt>
    <dgm:pt modelId="{4A14FA71-BCEE-40B8-BD49-AA0FB4363DA5}" type="pres">
      <dgm:prSet presAssocID="{5230904C-5C3A-4505-9DAB-F858B735C350}" presName="linNode" presStyleCnt="0"/>
      <dgm:spPr/>
    </dgm:pt>
    <dgm:pt modelId="{608A9A4F-9B28-45E9-8A7D-974A96C20728}" type="pres">
      <dgm:prSet presAssocID="{5230904C-5C3A-4505-9DAB-F858B735C350}" presName="parentText" presStyleLbl="node1" presStyleIdx="2" presStyleCnt="3">
        <dgm:presLayoutVars>
          <dgm:chMax val="1"/>
          <dgm:bulletEnabled val="1"/>
        </dgm:presLayoutVars>
      </dgm:prSet>
      <dgm:spPr/>
      <dgm:t>
        <a:bodyPr/>
        <a:lstStyle/>
        <a:p>
          <a:endParaRPr lang="ru-RU"/>
        </a:p>
      </dgm:t>
    </dgm:pt>
    <dgm:pt modelId="{BEBDA1F2-3468-41CD-B3AD-9BECF53970F8}" type="pres">
      <dgm:prSet presAssocID="{5230904C-5C3A-4505-9DAB-F858B735C350}" presName="descendantText" presStyleLbl="alignAccFollowNode1" presStyleIdx="2" presStyleCnt="3" custScaleY="140919" custLinFactNeighborX="13041" custLinFactNeighborY="-13074">
        <dgm:presLayoutVars>
          <dgm:bulletEnabled val="1"/>
        </dgm:presLayoutVars>
      </dgm:prSet>
      <dgm:spPr/>
      <dgm:t>
        <a:bodyPr/>
        <a:lstStyle/>
        <a:p>
          <a:endParaRPr lang="ru-RU"/>
        </a:p>
      </dgm:t>
    </dgm:pt>
  </dgm:ptLst>
  <dgm:cxnLst>
    <dgm:cxn modelId="{B85DE6E4-D6CA-49A9-B7CB-C93A25165224}" srcId="{5230904C-5C3A-4505-9DAB-F858B735C350}" destId="{592A2793-06EC-43D8-BDD8-673F1F5444C2}" srcOrd="0" destOrd="0" parTransId="{5E035AE0-401E-48CF-9CF6-F1977E6517B5}" sibTransId="{5F75AD5D-0C1B-4380-8DCB-2F4B5F2B63AC}"/>
    <dgm:cxn modelId="{6E1814BA-5AF9-46FB-8EC5-51498465DF16}" type="presOf" srcId="{94DD4F04-6261-42FB-B60B-70777D3B3C57}" destId="{990A3732-8EDB-4514-A991-93355AC667DE}" srcOrd="0" destOrd="0" presId="urn:microsoft.com/office/officeart/2005/8/layout/vList5"/>
    <dgm:cxn modelId="{C7D4F95B-ABB7-4518-9EEC-9AE8933ED048}" srcId="{44D41B2F-86D4-4F79-B94F-07672D835633}" destId="{94DD4F04-6261-42FB-B60B-70777D3B3C57}" srcOrd="0" destOrd="0" parTransId="{9E45D568-50E9-4F54-B138-835E48110D32}" sibTransId="{16969C4F-684D-431D-8741-7BC64144EF97}"/>
    <dgm:cxn modelId="{C7A189C9-8797-4F30-A54D-AEDDF7A4717C}" srcId="{44D41B2F-86D4-4F79-B94F-07672D835633}" destId="{63176A33-82E8-47AF-935E-41F20DA2C5B3}" srcOrd="1" destOrd="0" parTransId="{5AEBB22F-1CEA-457F-8A38-D4D0AD3D963E}" sibTransId="{B6CCB3AA-CCCE-4A54-8DFE-8B8CACB7035C}"/>
    <dgm:cxn modelId="{CBD953CF-E3C3-4EA4-A07A-890AE3B24687}" type="presOf" srcId="{63176A33-82E8-47AF-935E-41F20DA2C5B3}" destId="{DB07B859-D486-4C81-9A36-0BC2BBDF267A}" srcOrd="0" destOrd="0" presId="urn:microsoft.com/office/officeart/2005/8/layout/vList5"/>
    <dgm:cxn modelId="{2BE71D61-B1D6-4D40-9DDE-6F6BD1C25DDD}" type="presOf" srcId="{7E1050C4-A196-49B6-B484-A78F298D9485}" destId="{25CB1E34-1424-4EDF-8D28-5915C45BFEB7}" srcOrd="0" destOrd="0" presId="urn:microsoft.com/office/officeart/2005/8/layout/vList5"/>
    <dgm:cxn modelId="{B05EDDCA-A4FF-430A-A774-2B38F82A130E}" type="presOf" srcId="{44D41B2F-86D4-4F79-B94F-07672D835633}" destId="{AEDA3DEE-E688-4ADB-A404-7B0D8876FF4C}" srcOrd="0" destOrd="0" presId="urn:microsoft.com/office/officeart/2005/8/layout/vList5"/>
    <dgm:cxn modelId="{FDB4062F-F93D-4E3D-AA38-6508B50EF7A4}" srcId="{44D41B2F-86D4-4F79-B94F-07672D835633}" destId="{5230904C-5C3A-4505-9DAB-F858B735C350}" srcOrd="2" destOrd="0" parTransId="{2530353D-1387-4B85-B09D-5C1036BD23A2}" sibTransId="{19A1E835-6848-4A5E-8123-299147B41242}"/>
    <dgm:cxn modelId="{86190AA0-6D83-4656-B253-6EA05205BDC7}" srcId="{94DD4F04-6261-42FB-B60B-70777D3B3C57}" destId="{1FC5EB6C-AD63-41F0-9CC7-AA7C2395E21F}" srcOrd="0" destOrd="0" parTransId="{0E597CF3-57A6-4C4A-BA90-B0001BA0F762}" sibTransId="{F7E0DBC7-94B0-4761-AA34-385AC4FF164B}"/>
    <dgm:cxn modelId="{238CB49A-A296-4D4C-99F6-98BDDBD4C4C0}" srcId="{63176A33-82E8-47AF-935E-41F20DA2C5B3}" destId="{7E1050C4-A196-49B6-B484-A78F298D9485}" srcOrd="0" destOrd="0" parTransId="{B9DFF113-52F9-48B9-80C6-95BA259A8226}" sibTransId="{4097EEFB-C2DD-4D21-9D11-8FD42B2DCDD8}"/>
    <dgm:cxn modelId="{E3740D78-5DB1-451F-BD35-08FE802D5FF6}" type="presOf" srcId="{592A2793-06EC-43D8-BDD8-673F1F5444C2}" destId="{BEBDA1F2-3468-41CD-B3AD-9BECF53970F8}" srcOrd="0" destOrd="0" presId="urn:microsoft.com/office/officeart/2005/8/layout/vList5"/>
    <dgm:cxn modelId="{1895E6DC-B8E9-4E5C-B653-015A8F2979AD}" type="presOf" srcId="{5230904C-5C3A-4505-9DAB-F858B735C350}" destId="{608A9A4F-9B28-45E9-8A7D-974A96C20728}" srcOrd="0" destOrd="0" presId="urn:microsoft.com/office/officeart/2005/8/layout/vList5"/>
    <dgm:cxn modelId="{5A682D87-367F-4556-B8AB-19FA02111232}" type="presOf" srcId="{1FC5EB6C-AD63-41F0-9CC7-AA7C2395E21F}" destId="{AB8A43A4-E2CD-43C9-B306-94A422C13044}" srcOrd="0" destOrd="0" presId="urn:microsoft.com/office/officeart/2005/8/layout/vList5"/>
    <dgm:cxn modelId="{8CDAF6D8-7236-42C9-9ACA-564884D6645F}" type="presParOf" srcId="{AEDA3DEE-E688-4ADB-A404-7B0D8876FF4C}" destId="{5040769C-2C7A-47E3-9D61-A99C85D0C0CB}" srcOrd="0" destOrd="0" presId="urn:microsoft.com/office/officeart/2005/8/layout/vList5"/>
    <dgm:cxn modelId="{C191A980-3B17-48E2-9197-1F84815DA807}" type="presParOf" srcId="{5040769C-2C7A-47E3-9D61-A99C85D0C0CB}" destId="{990A3732-8EDB-4514-A991-93355AC667DE}" srcOrd="0" destOrd="0" presId="urn:microsoft.com/office/officeart/2005/8/layout/vList5"/>
    <dgm:cxn modelId="{D4C3279F-08C1-442B-BC42-DDAF2739B889}" type="presParOf" srcId="{5040769C-2C7A-47E3-9D61-A99C85D0C0CB}" destId="{AB8A43A4-E2CD-43C9-B306-94A422C13044}" srcOrd="1" destOrd="0" presId="urn:microsoft.com/office/officeart/2005/8/layout/vList5"/>
    <dgm:cxn modelId="{D83FA64C-8CBA-4839-92BA-AD2BA3586152}" type="presParOf" srcId="{AEDA3DEE-E688-4ADB-A404-7B0D8876FF4C}" destId="{29B6912B-386C-43DD-9C98-50A82C9B090D}" srcOrd="1" destOrd="0" presId="urn:microsoft.com/office/officeart/2005/8/layout/vList5"/>
    <dgm:cxn modelId="{6B77F753-46A0-415F-B8EA-BD23909E8830}" type="presParOf" srcId="{AEDA3DEE-E688-4ADB-A404-7B0D8876FF4C}" destId="{5FFDB0C6-8424-4680-A097-D494B92EA86D}" srcOrd="2" destOrd="0" presId="urn:microsoft.com/office/officeart/2005/8/layout/vList5"/>
    <dgm:cxn modelId="{B02FA7F3-A8C4-43E6-99A5-F1D02C8EA1A5}" type="presParOf" srcId="{5FFDB0C6-8424-4680-A097-D494B92EA86D}" destId="{DB07B859-D486-4C81-9A36-0BC2BBDF267A}" srcOrd="0" destOrd="0" presId="urn:microsoft.com/office/officeart/2005/8/layout/vList5"/>
    <dgm:cxn modelId="{9CFC5652-43BF-449F-AFAE-BA9D5A091346}" type="presParOf" srcId="{5FFDB0C6-8424-4680-A097-D494B92EA86D}" destId="{25CB1E34-1424-4EDF-8D28-5915C45BFEB7}" srcOrd="1" destOrd="0" presId="urn:microsoft.com/office/officeart/2005/8/layout/vList5"/>
    <dgm:cxn modelId="{C6DA649A-1C39-4A27-9BCE-9A4F1AD08F4F}" type="presParOf" srcId="{AEDA3DEE-E688-4ADB-A404-7B0D8876FF4C}" destId="{7F273CDC-F7F7-40E6-8D0D-972EAA8B608A}" srcOrd="3" destOrd="0" presId="urn:microsoft.com/office/officeart/2005/8/layout/vList5"/>
    <dgm:cxn modelId="{DD79CD39-5D25-4BDA-B0B0-4732C2639DF6}" type="presParOf" srcId="{AEDA3DEE-E688-4ADB-A404-7B0D8876FF4C}" destId="{4A14FA71-BCEE-40B8-BD49-AA0FB4363DA5}" srcOrd="4" destOrd="0" presId="urn:microsoft.com/office/officeart/2005/8/layout/vList5"/>
    <dgm:cxn modelId="{4D01AD67-D213-4AE6-8B70-99499D61BC64}" type="presParOf" srcId="{4A14FA71-BCEE-40B8-BD49-AA0FB4363DA5}" destId="{608A9A4F-9B28-45E9-8A7D-974A96C20728}" srcOrd="0" destOrd="0" presId="urn:microsoft.com/office/officeart/2005/8/layout/vList5"/>
    <dgm:cxn modelId="{61B217B5-A062-4840-AE29-ABF2B7FD8079}" type="presParOf" srcId="{4A14FA71-BCEE-40B8-BD49-AA0FB4363DA5}" destId="{BEBDA1F2-3468-41CD-B3AD-9BECF53970F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66DF657-24E4-487A-8143-3F7E9CD2BA4B}"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E01EF603-0720-42CA-9ECF-AFF20C4ABE30}">
      <dgm:prSet phldrT="[Текст]">
        <dgm:style>
          <a:lnRef idx="3">
            <a:schemeClr val="lt1"/>
          </a:lnRef>
          <a:fillRef idx="1">
            <a:schemeClr val="accent6"/>
          </a:fillRef>
          <a:effectRef idx="1">
            <a:schemeClr val="accent6"/>
          </a:effectRef>
          <a:fontRef idx="minor">
            <a:schemeClr val="lt1"/>
          </a:fontRef>
        </dgm:style>
      </dgm:prSet>
      <dgm:spPr/>
      <dgm:t>
        <a:bodyPr/>
        <a:lstStyle/>
        <a:p>
          <a:r>
            <a:rPr lang="ru-RU" dirty="0" smtClean="0">
              <a:solidFill>
                <a:schemeClr val="tx1"/>
              </a:solidFill>
            </a:rPr>
            <a:t>Государственные программы – </a:t>
          </a:r>
        </a:p>
        <a:p>
          <a:r>
            <a:rPr lang="ru-RU" dirty="0" smtClean="0">
              <a:solidFill>
                <a:schemeClr val="tx1"/>
              </a:solidFill>
            </a:rPr>
            <a:t>32 639,8  тыс. рублей (87,7% расходов бюджета)</a:t>
          </a:r>
          <a:endParaRPr lang="ru-RU" dirty="0">
            <a:solidFill>
              <a:schemeClr val="tx1"/>
            </a:solidFill>
          </a:endParaRPr>
        </a:p>
      </dgm:t>
    </dgm:pt>
    <dgm:pt modelId="{4EBC7B34-1A15-40EE-BE0F-A6C81671C348}" type="parTrans" cxnId="{D2F30F9F-42C4-4109-84B0-5C4DC79142D4}">
      <dgm:prSet/>
      <dgm:spPr/>
      <dgm:t>
        <a:bodyPr/>
        <a:lstStyle/>
        <a:p>
          <a:endParaRPr lang="ru-RU"/>
        </a:p>
      </dgm:t>
    </dgm:pt>
    <dgm:pt modelId="{BCEBCAF6-9717-4B0E-8489-105DCE359FD2}" type="sibTrans" cxnId="{D2F30F9F-42C4-4109-84B0-5C4DC79142D4}">
      <dgm:prSet/>
      <dgm:spPr/>
      <dgm:t>
        <a:bodyPr/>
        <a:lstStyle/>
        <a:p>
          <a:endParaRPr lang="ru-RU"/>
        </a:p>
      </dgm:t>
    </dgm:pt>
    <dgm:pt modelId="{6703443D-CD40-4B5B-90EB-F46C4DD542F6}">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dirty="0" smtClean="0">
              <a:solidFill>
                <a:schemeClr val="tx1"/>
              </a:solidFill>
            </a:rPr>
            <a:t>Государственная программа «Культура Беларуси» на 2016-2020 годы, 2 231,9 тыс. руб.</a:t>
          </a:r>
          <a:endParaRPr lang="ru-RU" dirty="0">
            <a:solidFill>
              <a:schemeClr val="tx1"/>
            </a:solidFill>
          </a:endParaRPr>
        </a:p>
      </dgm:t>
    </dgm:pt>
    <dgm:pt modelId="{FF9F421F-DA6B-4A23-A972-70AF7ECA0114}" type="parTrans" cxnId="{CCCEC396-19B9-4BEA-8FC4-A5A785182E0B}">
      <dgm:prSet/>
      <dgm:spPr/>
      <dgm:t>
        <a:bodyPr/>
        <a:lstStyle/>
        <a:p>
          <a:endParaRPr lang="ru-RU"/>
        </a:p>
      </dgm:t>
    </dgm:pt>
    <dgm:pt modelId="{7ECEA1F1-009B-431A-A5CF-E8A59B525119}" type="sibTrans" cxnId="{CCCEC396-19B9-4BEA-8FC4-A5A785182E0B}">
      <dgm:prSet/>
      <dgm:spPr/>
      <dgm:t>
        <a:bodyPr/>
        <a:lstStyle/>
        <a:p>
          <a:endParaRPr lang="ru-RU"/>
        </a:p>
      </dgm:t>
    </dgm:pt>
    <dgm:pt modelId="{8C16E25C-FA35-449D-89CC-982C981A770D}">
      <dgm:prSet>
        <dgm:style>
          <a:lnRef idx="1">
            <a:schemeClr val="accent5"/>
          </a:lnRef>
          <a:fillRef idx="2">
            <a:schemeClr val="accent5"/>
          </a:fillRef>
          <a:effectRef idx="1">
            <a:schemeClr val="accent5"/>
          </a:effectRef>
          <a:fontRef idx="minor">
            <a:schemeClr val="dk1"/>
          </a:fontRef>
        </dgm:style>
      </dgm:prSet>
      <dgm:spPr/>
      <dgm:t>
        <a:bodyPr/>
        <a:lstStyle/>
        <a:p>
          <a:r>
            <a:rPr lang="ru-RU" dirty="0" smtClean="0">
              <a:solidFill>
                <a:schemeClr val="tx1"/>
              </a:solidFill>
            </a:rPr>
            <a:t>Государственная программа развития </a:t>
          </a:r>
          <a:r>
            <a:rPr lang="ru-RU" dirty="0" err="1" smtClean="0">
              <a:solidFill>
                <a:schemeClr val="tx1"/>
              </a:solidFill>
            </a:rPr>
            <a:t>ааграрного</a:t>
          </a:r>
          <a:r>
            <a:rPr lang="ru-RU" dirty="0" smtClean="0">
              <a:solidFill>
                <a:schemeClr val="tx1"/>
              </a:solidFill>
            </a:rPr>
            <a:t> бизнеса на 2016-2020 годы, 1 769,6 тыс. руб</a:t>
          </a:r>
          <a:r>
            <a:rPr lang="ru-RU" dirty="0" smtClean="0"/>
            <a:t>.</a:t>
          </a:r>
          <a:endParaRPr lang="ru-RU" dirty="0"/>
        </a:p>
      </dgm:t>
    </dgm:pt>
    <dgm:pt modelId="{4EC2F1C8-F522-4338-A310-47AF5A4AFD76}" type="parTrans" cxnId="{93FDDAF5-AF78-4956-84D6-12E299FB1522}">
      <dgm:prSet/>
      <dgm:spPr/>
      <dgm:t>
        <a:bodyPr/>
        <a:lstStyle/>
        <a:p>
          <a:endParaRPr lang="ru-RU"/>
        </a:p>
      </dgm:t>
    </dgm:pt>
    <dgm:pt modelId="{4FB317AC-C169-442B-9014-F5B3845AE645}" type="sibTrans" cxnId="{93FDDAF5-AF78-4956-84D6-12E299FB1522}">
      <dgm:prSet/>
      <dgm:spPr/>
      <dgm:t>
        <a:bodyPr/>
        <a:lstStyle/>
        <a:p>
          <a:endParaRPr lang="ru-RU"/>
        </a:p>
      </dgm:t>
    </dgm:pt>
    <dgm:pt modelId="{47188214-33E9-4056-8083-B7EB6E02D3A4}">
      <dgm:prSet>
        <dgm:style>
          <a:lnRef idx="1">
            <a:schemeClr val="accent5"/>
          </a:lnRef>
          <a:fillRef idx="2">
            <a:schemeClr val="accent5"/>
          </a:fillRef>
          <a:effectRef idx="1">
            <a:schemeClr val="accent5"/>
          </a:effectRef>
          <a:fontRef idx="minor">
            <a:schemeClr val="dk1"/>
          </a:fontRef>
        </dgm:style>
      </dgm:prSet>
      <dgm:spPr/>
      <dgm:t>
        <a:bodyPr/>
        <a:lstStyle/>
        <a:p>
          <a:r>
            <a:rPr lang="ru-RU" dirty="0" smtClean="0">
              <a:solidFill>
                <a:schemeClr val="tx1"/>
              </a:solidFill>
            </a:rPr>
            <a:t>Государственная программа о социальной защите и содействии занятости населения на 2016-2020 годы, 1 086,7 тыс. руб.</a:t>
          </a:r>
          <a:endParaRPr lang="ru-RU" dirty="0">
            <a:solidFill>
              <a:schemeClr val="tx1"/>
            </a:solidFill>
          </a:endParaRPr>
        </a:p>
      </dgm:t>
    </dgm:pt>
    <dgm:pt modelId="{7C70A409-3702-49E7-8E48-085EFA27C449}" type="parTrans" cxnId="{D58EF374-301C-4813-B816-27A2607D5C54}">
      <dgm:prSet/>
      <dgm:spPr/>
      <dgm:t>
        <a:bodyPr/>
        <a:lstStyle/>
        <a:p>
          <a:endParaRPr lang="ru-RU"/>
        </a:p>
      </dgm:t>
    </dgm:pt>
    <dgm:pt modelId="{25CECED6-8C68-4247-B9CB-DF25457E7609}" type="sibTrans" cxnId="{D58EF374-301C-4813-B816-27A2607D5C54}">
      <dgm:prSet/>
      <dgm:spPr/>
      <dgm:t>
        <a:bodyPr/>
        <a:lstStyle/>
        <a:p>
          <a:endParaRPr lang="ru-RU"/>
        </a:p>
      </dgm:t>
    </dgm:pt>
    <dgm:pt modelId="{AE532950-714C-4C4A-94D0-3E80B4A9F8EF}">
      <dgm:prSet>
        <dgm:style>
          <a:lnRef idx="1">
            <a:schemeClr val="accent5"/>
          </a:lnRef>
          <a:fillRef idx="2">
            <a:schemeClr val="accent5"/>
          </a:fillRef>
          <a:effectRef idx="1">
            <a:schemeClr val="accent5"/>
          </a:effectRef>
          <a:fontRef idx="minor">
            <a:schemeClr val="dk1"/>
          </a:fontRef>
        </dgm:style>
      </dgm:prSet>
      <dgm:spPr/>
      <dgm:t>
        <a:bodyPr/>
        <a:lstStyle/>
        <a:p>
          <a:r>
            <a:rPr lang="ru-RU" dirty="0" smtClean="0">
              <a:solidFill>
                <a:schemeClr val="tx1"/>
              </a:solidFill>
            </a:rPr>
            <a:t>Государственная программа «Образование и молодежная политика» на 2016-2020 годы, </a:t>
          </a:r>
        </a:p>
        <a:p>
          <a:r>
            <a:rPr lang="ru-RU" dirty="0" smtClean="0">
              <a:solidFill>
                <a:schemeClr val="tx1"/>
              </a:solidFill>
            </a:rPr>
            <a:t>22 172,0 тыс. руб.</a:t>
          </a:r>
          <a:endParaRPr lang="ru-RU" dirty="0">
            <a:solidFill>
              <a:schemeClr val="tx1"/>
            </a:solidFill>
          </a:endParaRPr>
        </a:p>
      </dgm:t>
    </dgm:pt>
    <dgm:pt modelId="{21607A3E-C13A-45D2-8115-91BCCDF89244}" type="parTrans" cxnId="{82201A78-7089-4E99-A563-21B129E5AA14}">
      <dgm:prSet/>
      <dgm:spPr/>
      <dgm:t>
        <a:bodyPr/>
        <a:lstStyle/>
        <a:p>
          <a:endParaRPr lang="ru-RU"/>
        </a:p>
      </dgm:t>
    </dgm:pt>
    <dgm:pt modelId="{4B9E000F-0255-4F25-A9E6-AC342066F7CC}" type="sibTrans" cxnId="{82201A78-7089-4E99-A563-21B129E5AA14}">
      <dgm:prSet/>
      <dgm:spPr/>
      <dgm:t>
        <a:bodyPr/>
        <a:lstStyle/>
        <a:p>
          <a:endParaRPr lang="ru-RU"/>
        </a:p>
      </dgm:t>
    </dgm:pt>
    <dgm:pt modelId="{5B2D3386-FF68-4D1B-82A5-DFAEDDF5C57D}">
      <dgm:prSet>
        <dgm:style>
          <a:lnRef idx="1">
            <a:schemeClr val="accent5"/>
          </a:lnRef>
          <a:fillRef idx="2">
            <a:schemeClr val="accent5"/>
          </a:fillRef>
          <a:effectRef idx="1">
            <a:schemeClr val="accent5"/>
          </a:effectRef>
          <a:fontRef idx="minor">
            <a:schemeClr val="dk1"/>
          </a:fontRef>
        </dgm:style>
      </dgm:prSet>
      <dgm:spPr/>
      <dgm:t>
        <a:bodyPr/>
        <a:lstStyle/>
        <a:p>
          <a:r>
            <a:rPr lang="ru-RU" dirty="0" smtClean="0">
              <a:solidFill>
                <a:schemeClr val="tx1"/>
              </a:solidFill>
            </a:rPr>
            <a:t>Государственная программа «Здоровье народа и демографическая безопасность Республики Беларусь» на 2016-2020 годы, 25,0 тыс. руб.</a:t>
          </a:r>
        </a:p>
      </dgm:t>
    </dgm:pt>
    <dgm:pt modelId="{D31968D9-8BB6-42AF-9A69-E2064520911C}" type="parTrans" cxnId="{46739171-9A5D-4E21-BCA0-9B837E38B04C}">
      <dgm:prSet/>
      <dgm:spPr/>
      <dgm:t>
        <a:bodyPr/>
        <a:lstStyle/>
        <a:p>
          <a:endParaRPr lang="ru-RU"/>
        </a:p>
      </dgm:t>
    </dgm:pt>
    <dgm:pt modelId="{E55C82C4-C478-4AF7-BFE1-B8992B88B6A4}" type="sibTrans" cxnId="{46739171-9A5D-4E21-BCA0-9B837E38B04C}">
      <dgm:prSet/>
      <dgm:spPr/>
      <dgm:t>
        <a:bodyPr/>
        <a:lstStyle/>
        <a:p>
          <a:endParaRPr lang="ru-RU"/>
        </a:p>
      </dgm:t>
    </dgm:pt>
    <dgm:pt modelId="{7F58FC2D-72CA-4DA0-B1B9-5A30517C7124}">
      <dgm:prSet>
        <dgm:style>
          <a:lnRef idx="1">
            <a:schemeClr val="accent5"/>
          </a:lnRef>
          <a:fillRef idx="2">
            <a:schemeClr val="accent5"/>
          </a:fillRef>
          <a:effectRef idx="1">
            <a:schemeClr val="accent5"/>
          </a:effectRef>
          <a:fontRef idx="minor">
            <a:schemeClr val="dk1"/>
          </a:fontRef>
        </dgm:style>
      </dgm:prSet>
      <dgm:spPr/>
      <dgm:t>
        <a:bodyPr/>
        <a:lstStyle/>
        <a:p>
          <a:r>
            <a:rPr lang="ru-RU" dirty="0" smtClean="0">
              <a:solidFill>
                <a:schemeClr val="tx1"/>
              </a:solidFill>
            </a:rPr>
            <a:t>Государственная программа «Охрана окружающей среды и устойчивое использование природных ресурсов» на 2016-2020 годы, </a:t>
          </a:r>
        </a:p>
        <a:p>
          <a:r>
            <a:rPr lang="ru-RU" dirty="0" smtClean="0">
              <a:solidFill>
                <a:schemeClr val="tx1"/>
              </a:solidFill>
            </a:rPr>
            <a:t>130,0 тыс. руб</a:t>
          </a:r>
          <a:r>
            <a:rPr lang="ru-RU" dirty="0" smtClean="0"/>
            <a:t>.</a:t>
          </a:r>
          <a:endParaRPr lang="ru-RU" dirty="0"/>
        </a:p>
      </dgm:t>
    </dgm:pt>
    <dgm:pt modelId="{FA94A7C6-E762-4274-992F-7024FAEBC2E8}" type="parTrans" cxnId="{C6F791D8-D7D9-4B84-894F-64AB87EFD6A0}">
      <dgm:prSet/>
      <dgm:spPr/>
      <dgm:t>
        <a:bodyPr/>
        <a:lstStyle/>
        <a:p>
          <a:endParaRPr lang="ru-RU"/>
        </a:p>
      </dgm:t>
    </dgm:pt>
    <dgm:pt modelId="{E4468163-FE2D-4AC2-8C7B-E37E1E3FF2B8}" type="sibTrans" cxnId="{C6F791D8-D7D9-4B84-894F-64AB87EFD6A0}">
      <dgm:prSet/>
      <dgm:spPr/>
      <dgm:t>
        <a:bodyPr/>
        <a:lstStyle/>
        <a:p>
          <a:endParaRPr lang="ru-RU"/>
        </a:p>
      </dgm:t>
    </dgm:pt>
    <dgm:pt modelId="{F1312EED-CAAF-4283-B259-92710885ACCA}">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dirty="0" smtClean="0">
              <a:solidFill>
                <a:schemeClr val="tx1"/>
              </a:solidFill>
            </a:rPr>
            <a:t>Государственная программа развития физической культуры и спорта в Республике Беларусь на 2016-2020 годы, 288,7 тыс. руб</a:t>
          </a:r>
          <a:r>
            <a:rPr lang="ru-RU" dirty="0" smtClean="0"/>
            <a:t>.</a:t>
          </a:r>
          <a:endParaRPr lang="ru-RU" dirty="0"/>
        </a:p>
      </dgm:t>
    </dgm:pt>
    <dgm:pt modelId="{A911322B-A9EF-48A1-BE7E-14180ABD2450}" type="parTrans" cxnId="{B33131FD-B8EF-4BAA-B8AD-EAAC88713098}">
      <dgm:prSet/>
      <dgm:spPr/>
      <dgm:t>
        <a:bodyPr/>
        <a:lstStyle/>
        <a:p>
          <a:endParaRPr lang="ru-RU"/>
        </a:p>
      </dgm:t>
    </dgm:pt>
    <dgm:pt modelId="{9FF703FA-A4BC-41C6-92F8-FF202B9CD321}" type="sibTrans" cxnId="{B33131FD-B8EF-4BAA-B8AD-EAAC88713098}">
      <dgm:prSet/>
      <dgm:spPr/>
      <dgm:t>
        <a:bodyPr/>
        <a:lstStyle/>
        <a:p>
          <a:endParaRPr lang="ru-RU"/>
        </a:p>
      </dgm:t>
    </dgm:pt>
    <dgm:pt modelId="{F4156E5B-A210-4528-B8CB-3D5C2F4B62FB}">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dirty="0" smtClean="0">
              <a:solidFill>
                <a:schemeClr val="tx1"/>
              </a:solidFill>
            </a:rPr>
            <a:t>Государственная программа «Комфортное жилье и благоприятная среда» на 2016-2020 годы, 4 868,1 тыс. руб.</a:t>
          </a:r>
          <a:endParaRPr lang="ru-RU" dirty="0">
            <a:solidFill>
              <a:schemeClr val="tx1"/>
            </a:solidFill>
          </a:endParaRPr>
        </a:p>
      </dgm:t>
    </dgm:pt>
    <dgm:pt modelId="{155758B8-2C30-4962-A983-2AA1C820C30C}" type="parTrans" cxnId="{3194739C-6B98-4FE2-A673-780E6B25E8B5}">
      <dgm:prSet/>
      <dgm:spPr/>
      <dgm:t>
        <a:bodyPr/>
        <a:lstStyle/>
        <a:p>
          <a:endParaRPr lang="ru-RU"/>
        </a:p>
      </dgm:t>
    </dgm:pt>
    <dgm:pt modelId="{94B5A769-6254-4444-BAC4-D27FD53E3EE9}" type="sibTrans" cxnId="{3194739C-6B98-4FE2-A673-780E6B25E8B5}">
      <dgm:prSet/>
      <dgm:spPr/>
      <dgm:t>
        <a:bodyPr/>
        <a:lstStyle/>
        <a:p>
          <a:endParaRPr lang="ru-RU"/>
        </a:p>
      </dgm:t>
    </dgm:pt>
    <dgm:pt modelId="{26601C24-E2DA-43AC-BD6F-5530CC6B38C8}">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dirty="0" smtClean="0">
              <a:solidFill>
                <a:schemeClr val="tx1"/>
              </a:solidFill>
            </a:rPr>
            <a:t>Государственная программа «Строительство жилья» на 2016-2020 годы, </a:t>
          </a:r>
        </a:p>
        <a:p>
          <a:r>
            <a:rPr lang="ru-RU" dirty="0" smtClean="0">
              <a:solidFill>
                <a:schemeClr val="tx1"/>
              </a:solidFill>
            </a:rPr>
            <a:t>22,7 тыс. руб.</a:t>
          </a:r>
          <a:endParaRPr lang="ru-RU" dirty="0">
            <a:solidFill>
              <a:schemeClr val="tx1"/>
            </a:solidFill>
          </a:endParaRPr>
        </a:p>
      </dgm:t>
    </dgm:pt>
    <dgm:pt modelId="{C35ECD8F-D596-4FCF-B254-DB3DBC249E05}" type="parTrans" cxnId="{BF24EFC0-B283-4B74-9C84-A0B662A4B017}">
      <dgm:prSet/>
      <dgm:spPr/>
      <dgm:t>
        <a:bodyPr/>
        <a:lstStyle/>
        <a:p>
          <a:endParaRPr lang="ru-RU"/>
        </a:p>
      </dgm:t>
    </dgm:pt>
    <dgm:pt modelId="{AE7BBB8E-2525-4780-9667-9CF4669881F0}" type="sibTrans" cxnId="{BF24EFC0-B283-4B74-9C84-A0B662A4B017}">
      <dgm:prSet/>
      <dgm:spPr/>
      <dgm:t>
        <a:bodyPr/>
        <a:lstStyle/>
        <a:p>
          <a:endParaRPr lang="ru-RU"/>
        </a:p>
      </dgm:t>
    </dgm:pt>
    <dgm:pt modelId="{41ECAB79-6A4E-4E51-9B60-C0EC4D797C1A}">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dirty="0" smtClean="0">
              <a:solidFill>
                <a:schemeClr val="tx1"/>
              </a:solidFill>
            </a:rPr>
            <a:t>Государственная программа на 2015-2020 годы по увековечиванию погибших при защите Отечества и сохранению памяти о жертвах войн</a:t>
          </a:r>
        </a:p>
        <a:p>
          <a:r>
            <a:rPr lang="ru-RU" dirty="0" smtClean="0">
              <a:solidFill>
                <a:schemeClr val="tx1"/>
              </a:solidFill>
            </a:rPr>
            <a:t>4 686,2 тыс. рублей</a:t>
          </a:r>
          <a:endParaRPr lang="ru-RU" dirty="0">
            <a:solidFill>
              <a:schemeClr val="tx1"/>
            </a:solidFill>
          </a:endParaRPr>
        </a:p>
      </dgm:t>
    </dgm:pt>
    <dgm:pt modelId="{6FB83B01-02D2-4EB0-96CD-603AC17102B4}" type="parTrans" cxnId="{CF1DB694-AC48-4A8B-9A1E-D0D7E2DE1CE4}">
      <dgm:prSet/>
      <dgm:spPr/>
      <dgm:t>
        <a:bodyPr/>
        <a:lstStyle/>
        <a:p>
          <a:endParaRPr lang="ru-RU"/>
        </a:p>
      </dgm:t>
    </dgm:pt>
    <dgm:pt modelId="{BC26AE95-ABB9-46EA-AC9C-EDE1A827D540}" type="sibTrans" cxnId="{CF1DB694-AC48-4A8B-9A1E-D0D7E2DE1CE4}">
      <dgm:prSet/>
      <dgm:spPr/>
      <dgm:t>
        <a:bodyPr/>
        <a:lstStyle/>
        <a:p>
          <a:endParaRPr lang="ru-RU"/>
        </a:p>
      </dgm:t>
    </dgm:pt>
    <dgm:pt modelId="{4D39D263-0787-4B42-A158-D6B17D6F2F8D}">
      <dgm:prSet>
        <dgm:style>
          <a:lnRef idx="1">
            <a:schemeClr val="accent5"/>
          </a:lnRef>
          <a:fillRef idx="2">
            <a:schemeClr val="accent5"/>
          </a:fillRef>
          <a:effectRef idx="1">
            <a:schemeClr val="accent5"/>
          </a:effectRef>
          <a:fontRef idx="minor">
            <a:schemeClr val="dk1"/>
          </a:fontRef>
        </dgm:style>
      </dgm:prSet>
      <dgm:spPr>
        <a:ln/>
      </dgm:spPr>
      <dgm:t>
        <a:bodyPr/>
        <a:lstStyle/>
        <a:p>
          <a:r>
            <a:rPr lang="ru-RU" dirty="0" smtClean="0"/>
            <a:t>Государственная программа «Беларусь гостеприимная» на 2016-2020 годы</a:t>
          </a:r>
        </a:p>
        <a:p>
          <a:r>
            <a:rPr lang="ru-RU" dirty="0" smtClean="0"/>
            <a:t>2,0 тыс. рублей</a:t>
          </a:r>
          <a:endParaRPr lang="ru-RU" dirty="0"/>
        </a:p>
      </dgm:t>
    </dgm:pt>
    <dgm:pt modelId="{0001976A-6A1A-4430-95EE-0793073F833E}" type="parTrans" cxnId="{77526B33-C54A-4AB0-9B90-A9D7685C213E}">
      <dgm:prSet/>
      <dgm:spPr/>
      <dgm:t>
        <a:bodyPr/>
        <a:lstStyle/>
        <a:p>
          <a:endParaRPr lang="ru-RU"/>
        </a:p>
      </dgm:t>
    </dgm:pt>
    <dgm:pt modelId="{CAAF76DB-FFB0-4FCF-AF78-87851A32B5BC}" type="sibTrans" cxnId="{77526B33-C54A-4AB0-9B90-A9D7685C213E}">
      <dgm:prSet/>
      <dgm:spPr/>
      <dgm:t>
        <a:bodyPr/>
        <a:lstStyle/>
        <a:p>
          <a:endParaRPr lang="ru-RU"/>
        </a:p>
      </dgm:t>
    </dgm:pt>
    <dgm:pt modelId="{E5E4F5A5-6D9C-4CC9-8927-4568ECDF2940}" type="pres">
      <dgm:prSet presAssocID="{A66DF657-24E4-487A-8143-3F7E9CD2BA4B}" presName="cycle" presStyleCnt="0">
        <dgm:presLayoutVars>
          <dgm:chMax val="1"/>
          <dgm:dir/>
          <dgm:animLvl val="ctr"/>
          <dgm:resizeHandles val="exact"/>
        </dgm:presLayoutVars>
      </dgm:prSet>
      <dgm:spPr/>
      <dgm:t>
        <a:bodyPr/>
        <a:lstStyle/>
        <a:p>
          <a:endParaRPr lang="ru-RU"/>
        </a:p>
      </dgm:t>
    </dgm:pt>
    <dgm:pt modelId="{9B6E9B21-6EE5-4955-ADCE-87526441BB68}" type="pres">
      <dgm:prSet presAssocID="{E01EF603-0720-42CA-9ECF-AFF20C4ABE30}" presName="centerShape" presStyleLbl="node0" presStyleIdx="0" presStyleCnt="1"/>
      <dgm:spPr/>
      <dgm:t>
        <a:bodyPr/>
        <a:lstStyle/>
        <a:p>
          <a:endParaRPr lang="ru-RU"/>
        </a:p>
      </dgm:t>
    </dgm:pt>
    <dgm:pt modelId="{EC8CFB5B-FA6B-464F-8386-11B36109F00B}" type="pres">
      <dgm:prSet presAssocID="{7C70A409-3702-49E7-8E48-085EFA27C449}" presName="parTrans" presStyleLbl="bgSibTrans2D1" presStyleIdx="0" presStyleCnt="11"/>
      <dgm:spPr/>
      <dgm:t>
        <a:bodyPr/>
        <a:lstStyle/>
        <a:p>
          <a:endParaRPr lang="ru-RU"/>
        </a:p>
      </dgm:t>
    </dgm:pt>
    <dgm:pt modelId="{F54E24AF-BA6C-45BC-A5FD-B91E27F4C285}" type="pres">
      <dgm:prSet presAssocID="{47188214-33E9-4056-8083-B7EB6E02D3A4}" presName="node" presStyleLbl="node1" presStyleIdx="0" presStyleCnt="11" custRadScaleRad="95714" custRadScaleInc="2908">
        <dgm:presLayoutVars>
          <dgm:bulletEnabled val="1"/>
        </dgm:presLayoutVars>
      </dgm:prSet>
      <dgm:spPr/>
      <dgm:t>
        <a:bodyPr/>
        <a:lstStyle/>
        <a:p>
          <a:endParaRPr lang="ru-RU"/>
        </a:p>
      </dgm:t>
    </dgm:pt>
    <dgm:pt modelId="{EB773FAE-B761-4C58-85C7-1243D7BC1F7B}" type="pres">
      <dgm:prSet presAssocID="{21607A3E-C13A-45D2-8115-91BCCDF89244}" presName="parTrans" presStyleLbl="bgSibTrans2D1" presStyleIdx="1" presStyleCnt="11"/>
      <dgm:spPr/>
      <dgm:t>
        <a:bodyPr/>
        <a:lstStyle/>
        <a:p>
          <a:endParaRPr lang="ru-RU"/>
        </a:p>
      </dgm:t>
    </dgm:pt>
    <dgm:pt modelId="{C463CAED-C2C0-4E4A-8DEA-5E17ACD5070E}" type="pres">
      <dgm:prSet presAssocID="{AE532950-714C-4C4A-94D0-3E80B4A9F8EF}" presName="node" presStyleLbl="node1" presStyleIdx="1" presStyleCnt="11" custRadScaleRad="101498" custRadScaleInc="-3103">
        <dgm:presLayoutVars>
          <dgm:bulletEnabled val="1"/>
        </dgm:presLayoutVars>
      </dgm:prSet>
      <dgm:spPr/>
      <dgm:t>
        <a:bodyPr/>
        <a:lstStyle/>
        <a:p>
          <a:endParaRPr lang="ru-RU"/>
        </a:p>
      </dgm:t>
    </dgm:pt>
    <dgm:pt modelId="{EFBC9CD4-230E-44A2-81DA-75F3FC97ABD8}" type="pres">
      <dgm:prSet presAssocID="{4EC2F1C8-F522-4338-A310-47AF5A4AFD76}" presName="parTrans" presStyleLbl="bgSibTrans2D1" presStyleIdx="2" presStyleCnt="11"/>
      <dgm:spPr/>
      <dgm:t>
        <a:bodyPr/>
        <a:lstStyle/>
        <a:p>
          <a:endParaRPr lang="ru-RU"/>
        </a:p>
      </dgm:t>
    </dgm:pt>
    <dgm:pt modelId="{06D1067C-A193-42E5-BE4D-275E91EBEE29}" type="pres">
      <dgm:prSet presAssocID="{8C16E25C-FA35-449D-89CC-982C981A770D}" presName="node" presStyleLbl="node1" presStyleIdx="2" presStyleCnt="11" custRadScaleRad="99653" custRadScaleInc="1847">
        <dgm:presLayoutVars>
          <dgm:bulletEnabled val="1"/>
        </dgm:presLayoutVars>
      </dgm:prSet>
      <dgm:spPr/>
      <dgm:t>
        <a:bodyPr/>
        <a:lstStyle/>
        <a:p>
          <a:endParaRPr lang="ru-RU"/>
        </a:p>
      </dgm:t>
    </dgm:pt>
    <dgm:pt modelId="{030D5166-9A9E-4C2C-88F0-CFA4D70A48FD}" type="pres">
      <dgm:prSet presAssocID="{D31968D9-8BB6-42AF-9A69-E2064520911C}" presName="parTrans" presStyleLbl="bgSibTrans2D1" presStyleIdx="3" presStyleCnt="11"/>
      <dgm:spPr/>
      <dgm:t>
        <a:bodyPr/>
        <a:lstStyle/>
        <a:p>
          <a:endParaRPr lang="ru-RU"/>
        </a:p>
      </dgm:t>
    </dgm:pt>
    <dgm:pt modelId="{E62E55DF-B202-4728-AF83-8BB75C249746}" type="pres">
      <dgm:prSet presAssocID="{5B2D3386-FF68-4D1B-82A5-DFAEDDF5C57D}" presName="node" presStyleLbl="node1" presStyleIdx="3" presStyleCnt="11">
        <dgm:presLayoutVars>
          <dgm:bulletEnabled val="1"/>
        </dgm:presLayoutVars>
      </dgm:prSet>
      <dgm:spPr/>
      <dgm:t>
        <a:bodyPr/>
        <a:lstStyle/>
        <a:p>
          <a:endParaRPr lang="ru-RU"/>
        </a:p>
      </dgm:t>
    </dgm:pt>
    <dgm:pt modelId="{BB22123E-9B0D-4DAD-A256-5D4FD83B5F3B}" type="pres">
      <dgm:prSet presAssocID="{FA94A7C6-E762-4274-992F-7024FAEBC2E8}" presName="parTrans" presStyleLbl="bgSibTrans2D1" presStyleIdx="4" presStyleCnt="11"/>
      <dgm:spPr/>
      <dgm:t>
        <a:bodyPr/>
        <a:lstStyle/>
        <a:p>
          <a:endParaRPr lang="ru-RU"/>
        </a:p>
      </dgm:t>
    </dgm:pt>
    <dgm:pt modelId="{1DAE2C3D-A047-4561-AAC6-6E1FAF020FB7}" type="pres">
      <dgm:prSet presAssocID="{7F58FC2D-72CA-4DA0-B1B9-5A30517C7124}" presName="node" presStyleLbl="node1" presStyleIdx="4" presStyleCnt="11">
        <dgm:presLayoutVars>
          <dgm:bulletEnabled val="1"/>
        </dgm:presLayoutVars>
      </dgm:prSet>
      <dgm:spPr/>
      <dgm:t>
        <a:bodyPr/>
        <a:lstStyle/>
        <a:p>
          <a:endParaRPr lang="ru-RU"/>
        </a:p>
      </dgm:t>
    </dgm:pt>
    <dgm:pt modelId="{8A8AF58A-E189-4DBB-9C49-728F839349B6}" type="pres">
      <dgm:prSet presAssocID="{FF9F421F-DA6B-4A23-A972-70AF7ECA0114}" presName="parTrans" presStyleLbl="bgSibTrans2D1" presStyleIdx="5" presStyleCnt="11"/>
      <dgm:spPr/>
      <dgm:t>
        <a:bodyPr/>
        <a:lstStyle/>
        <a:p>
          <a:endParaRPr lang="ru-RU"/>
        </a:p>
      </dgm:t>
    </dgm:pt>
    <dgm:pt modelId="{4BCAEF06-2085-4300-8C90-07613156231C}" type="pres">
      <dgm:prSet presAssocID="{6703443D-CD40-4B5B-90EB-F46C4DD542F6}" presName="node" presStyleLbl="node1" presStyleIdx="5" presStyleCnt="11">
        <dgm:presLayoutVars>
          <dgm:bulletEnabled val="1"/>
        </dgm:presLayoutVars>
      </dgm:prSet>
      <dgm:spPr/>
      <dgm:t>
        <a:bodyPr/>
        <a:lstStyle/>
        <a:p>
          <a:endParaRPr lang="ru-RU"/>
        </a:p>
      </dgm:t>
    </dgm:pt>
    <dgm:pt modelId="{55B7CEF1-2338-4AD7-810E-0FB470708B73}" type="pres">
      <dgm:prSet presAssocID="{A911322B-A9EF-48A1-BE7E-14180ABD2450}" presName="parTrans" presStyleLbl="bgSibTrans2D1" presStyleIdx="6" presStyleCnt="11"/>
      <dgm:spPr/>
      <dgm:t>
        <a:bodyPr/>
        <a:lstStyle/>
        <a:p>
          <a:endParaRPr lang="ru-RU"/>
        </a:p>
      </dgm:t>
    </dgm:pt>
    <dgm:pt modelId="{CF632BE8-E0DD-463E-8A7E-BFE036B23549}" type="pres">
      <dgm:prSet presAssocID="{F1312EED-CAAF-4283-B259-92710885ACCA}" presName="node" presStyleLbl="node1" presStyleIdx="6" presStyleCnt="11">
        <dgm:presLayoutVars>
          <dgm:bulletEnabled val="1"/>
        </dgm:presLayoutVars>
      </dgm:prSet>
      <dgm:spPr/>
      <dgm:t>
        <a:bodyPr/>
        <a:lstStyle/>
        <a:p>
          <a:endParaRPr lang="ru-RU"/>
        </a:p>
      </dgm:t>
    </dgm:pt>
    <dgm:pt modelId="{F051211B-A2CF-482D-A2A1-ED233153618C}" type="pres">
      <dgm:prSet presAssocID="{155758B8-2C30-4962-A983-2AA1C820C30C}" presName="parTrans" presStyleLbl="bgSibTrans2D1" presStyleIdx="7" presStyleCnt="11"/>
      <dgm:spPr/>
      <dgm:t>
        <a:bodyPr/>
        <a:lstStyle/>
        <a:p>
          <a:endParaRPr lang="ru-RU"/>
        </a:p>
      </dgm:t>
    </dgm:pt>
    <dgm:pt modelId="{99248525-37F4-4B1B-BAF7-21169DDC1CDE}" type="pres">
      <dgm:prSet presAssocID="{F4156E5B-A210-4528-B8CB-3D5C2F4B62FB}" presName="node" presStyleLbl="node1" presStyleIdx="7" presStyleCnt="11">
        <dgm:presLayoutVars>
          <dgm:bulletEnabled val="1"/>
        </dgm:presLayoutVars>
      </dgm:prSet>
      <dgm:spPr/>
      <dgm:t>
        <a:bodyPr/>
        <a:lstStyle/>
        <a:p>
          <a:endParaRPr lang="ru-RU"/>
        </a:p>
      </dgm:t>
    </dgm:pt>
    <dgm:pt modelId="{BF1FC45A-936E-4CD3-880D-24CC7BF6AD05}" type="pres">
      <dgm:prSet presAssocID="{C35ECD8F-D596-4FCF-B254-DB3DBC249E05}" presName="parTrans" presStyleLbl="bgSibTrans2D1" presStyleIdx="8" presStyleCnt="11"/>
      <dgm:spPr/>
      <dgm:t>
        <a:bodyPr/>
        <a:lstStyle/>
        <a:p>
          <a:endParaRPr lang="ru-RU"/>
        </a:p>
      </dgm:t>
    </dgm:pt>
    <dgm:pt modelId="{9F00FBC0-0C4F-4AF3-9566-44959A9497A2}" type="pres">
      <dgm:prSet presAssocID="{26601C24-E2DA-43AC-BD6F-5530CC6B38C8}" presName="node" presStyleLbl="node1" presStyleIdx="8" presStyleCnt="11" custRadScaleRad="100978" custRadScaleInc="2524">
        <dgm:presLayoutVars>
          <dgm:bulletEnabled val="1"/>
        </dgm:presLayoutVars>
      </dgm:prSet>
      <dgm:spPr/>
      <dgm:t>
        <a:bodyPr/>
        <a:lstStyle/>
        <a:p>
          <a:endParaRPr lang="ru-RU"/>
        </a:p>
      </dgm:t>
    </dgm:pt>
    <dgm:pt modelId="{4393BBA7-A160-47B0-9426-F15F569A77B8}" type="pres">
      <dgm:prSet presAssocID="{6FB83B01-02D2-4EB0-96CD-603AC17102B4}" presName="parTrans" presStyleLbl="bgSibTrans2D1" presStyleIdx="9" presStyleCnt="11"/>
      <dgm:spPr/>
      <dgm:t>
        <a:bodyPr/>
        <a:lstStyle/>
        <a:p>
          <a:endParaRPr lang="ru-RU"/>
        </a:p>
      </dgm:t>
    </dgm:pt>
    <dgm:pt modelId="{A638569A-396F-499E-A203-AD495391BDAC}" type="pres">
      <dgm:prSet presAssocID="{41ECAB79-6A4E-4E51-9B60-C0EC4D797C1A}" presName="node" presStyleLbl="node1" presStyleIdx="9" presStyleCnt="11">
        <dgm:presLayoutVars>
          <dgm:bulletEnabled val="1"/>
        </dgm:presLayoutVars>
      </dgm:prSet>
      <dgm:spPr/>
      <dgm:t>
        <a:bodyPr/>
        <a:lstStyle/>
        <a:p>
          <a:endParaRPr lang="ru-RU"/>
        </a:p>
      </dgm:t>
    </dgm:pt>
    <dgm:pt modelId="{DA9A05CA-99CF-4E31-AFF4-113E41FB154B}" type="pres">
      <dgm:prSet presAssocID="{0001976A-6A1A-4430-95EE-0793073F833E}" presName="parTrans" presStyleLbl="bgSibTrans2D1" presStyleIdx="10" presStyleCnt="11"/>
      <dgm:spPr/>
      <dgm:t>
        <a:bodyPr/>
        <a:lstStyle/>
        <a:p>
          <a:endParaRPr lang="ru-RU"/>
        </a:p>
      </dgm:t>
    </dgm:pt>
    <dgm:pt modelId="{0E7C5B49-CD87-4245-97EA-FF26F5378BC8}" type="pres">
      <dgm:prSet presAssocID="{4D39D263-0787-4B42-A158-D6B17D6F2F8D}" presName="node" presStyleLbl="node1" presStyleIdx="10" presStyleCnt="11">
        <dgm:presLayoutVars>
          <dgm:bulletEnabled val="1"/>
        </dgm:presLayoutVars>
      </dgm:prSet>
      <dgm:spPr/>
      <dgm:t>
        <a:bodyPr/>
        <a:lstStyle/>
        <a:p>
          <a:endParaRPr lang="ru-RU"/>
        </a:p>
      </dgm:t>
    </dgm:pt>
  </dgm:ptLst>
  <dgm:cxnLst>
    <dgm:cxn modelId="{77526B33-C54A-4AB0-9B90-A9D7685C213E}" srcId="{E01EF603-0720-42CA-9ECF-AFF20C4ABE30}" destId="{4D39D263-0787-4B42-A158-D6B17D6F2F8D}" srcOrd="10" destOrd="0" parTransId="{0001976A-6A1A-4430-95EE-0793073F833E}" sibTransId="{CAAF76DB-FFB0-4FCF-AF78-87851A32B5BC}"/>
    <dgm:cxn modelId="{86EF38F9-B305-4E9E-9190-C3E51555517D}" type="presOf" srcId="{C35ECD8F-D596-4FCF-B254-DB3DBC249E05}" destId="{BF1FC45A-936E-4CD3-880D-24CC7BF6AD05}" srcOrd="0" destOrd="0" presId="urn:microsoft.com/office/officeart/2005/8/layout/radial4"/>
    <dgm:cxn modelId="{DFB54F22-8ABB-41D5-80DD-4A2887EBBE1A}" type="presOf" srcId="{A911322B-A9EF-48A1-BE7E-14180ABD2450}" destId="{55B7CEF1-2338-4AD7-810E-0FB470708B73}" srcOrd="0" destOrd="0" presId="urn:microsoft.com/office/officeart/2005/8/layout/radial4"/>
    <dgm:cxn modelId="{A9C0CC2C-74A1-4D47-99DA-F50EE140ED50}" type="presOf" srcId="{6FB83B01-02D2-4EB0-96CD-603AC17102B4}" destId="{4393BBA7-A160-47B0-9426-F15F569A77B8}" srcOrd="0" destOrd="0" presId="urn:microsoft.com/office/officeart/2005/8/layout/radial4"/>
    <dgm:cxn modelId="{D58EF374-301C-4813-B816-27A2607D5C54}" srcId="{E01EF603-0720-42CA-9ECF-AFF20C4ABE30}" destId="{47188214-33E9-4056-8083-B7EB6E02D3A4}" srcOrd="0" destOrd="0" parTransId="{7C70A409-3702-49E7-8E48-085EFA27C449}" sibTransId="{25CECED6-8C68-4247-B9CB-DF25457E7609}"/>
    <dgm:cxn modelId="{6F817C71-B9FA-426A-9715-9D4030412B0E}" type="presOf" srcId="{7F58FC2D-72CA-4DA0-B1B9-5A30517C7124}" destId="{1DAE2C3D-A047-4561-AAC6-6E1FAF020FB7}" srcOrd="0" destOrd="0" presId="urn:microsoft.com/office/officeart/2005/8/layout/radial4"/>
    <dgm:cxn modelId="{6FF02A98-7226-4549-8B15-43AFB80751E0}" type="presOf" srcId="{21607A3E-C13A-45D2-8115-91BCCDF89244}" destId="{EB773FAE-B761-4C58-85C7-1243D7BC1F7B}" srcOrd="0" destOrd="0" presId="urn:microsoft.com/office/officeart/2005/8/layout/radial4"/>
    <dgm:cxn modelId="{E3BD3411-EC68-4FD6-AC12-B537E53290A1}" type="presOf" srcId="{26601C24-E2DA-43AC-BD6F-5530CC6B38C8}" destId="{9F00FBC0-0C4F-4AF3-9566-44959A9497A2}" srcOrd="0" destOrd="0" presId="urn:microsoft.com/office/officeart/2005/8/layout/radial4"/>
    <dgm:cxn modelId="{B33131FD-B8EF-4BAA-B8AD-EAAC88713098}" srcId="{E01EF603-0720-42CA-9ECF-AFF20C4ABE30}" destId="{F1312EED-CAAF-4283-B259-92710885ACCA}" srcOrd="6" destOrd="0" parTransId="{A911322B-A9EF-48A1-BE7E-14180ABD2450}" sibTransId="{9FF703FA-A4BC-41C6-92F8-FF202B9CD321}"/>
    <dgm:cxn modelId="{C6F791D8-D7D9-4B84-894F-64AB87EFD6A0}" srcId="{E01EF603-0720-42CA-9ECF-AFF20C4ABE30}" destId="{7F58FC2D-72CA-4DA0-B1B9-5A30517C7124}" srcOrd="4" destOrd="0" parTransId="{FA94A7C6-E762-4274-992F-7024FAEBC2E8}" sibTransId="{E4468163-FE2D-4AC2-8C7B-E37E1E3FF2B8}"/>
    <dgm:cxn modelId="{3194739C-6B98-4FE2-A673-780E6B25E8B5}" srcId="{E01EF603-0720-42CA-9ECF-AFF20C4ABE30}" destId="{F4156E5B-A210-4528-B8CB-3D5C2F4B62FB}" srcOrd="7" destOrd="0" parTransId="{155758B8-2C30-4962-A983-2AA1C820C30C}" sibTransId="{94B5A769-6254-4444-BAC4-D27FD53E3EE9}"/>
    <dgm:cxn modelId="{F63C69C0-F739-4396-8F2A-CBA776A3C7C2}" type="presOf" srcId="{A66DF657-24E4-487A-8143-3F7E9CD2BA4B}" destId="{E5E4F5A5-6D9C-4CC9-8927-4568ECDF2940}" srcOrd="0" destOrd="0" presId="urn:microsoft.com/office/officeart/2005/8/layout/radial4"/>
    <dgm:cxn modelId="{1BBC119A-C5A8-4F8F-83EE-EE24096AA9E7}" type="presOf" srcId="{41ECAB79-6A4E-4E51-9B60-C0EC4D797C1A}" destId="{A638569A-396F-499E-A203-AD495391BDAC}" srcOrd="0" destOrd="0" presId="urn:microsoft.com/office/officeart/2005/8/layout/radial4"/>
    <dgm:cxn modelId="{F7081F0B-7138-4DD2-B5DA-D2ED64522024}" type="presOf" srcId="{8C16E25C-FA35-449D-89CC-982C981A770D}" destId="{06D1067C-A193-42E5-BE4D-275E91EBEE29}" srcOrd="0" destOrd="0" presId="urn:microsoft.com/office/officeart/2005/8/layout/radial4"/>
    <dgm:cxn modelId="{728C337D-B9B6-46B3-9AE1-1CD65282A03D}" type="presOf" srcId="{4EC2F1C8-F522-4338-A310-47AF5A4AFD76}" destId="{EFBC9CD4-230E-44A2-81DA-75F3FC97ABD8}" srcOrd="0" destOrd="0" presId="urn:microsoft.com/office/officeart/2005/8/layout/radial4"/>
    <dgm:cxn modelId="{46739171-9A5D-4E21-BCA0-9B837E38B04C}" srcId="{E01EF603-0720-42CA-9ECF-AFF20C4ABE30}" destId="{5B2D3386-FF68-4D1B-82A5-DFAEDDF5C57D}" srcOrd="3" destOrd="0" parTransId="{D31968D9-8BB6-42AF-9A69-E2064520911C}" sibTransId="{E55C82C4-C478-4AF7-BFE1-B8992B88B6A4}"/>
    <dgm:cxn modelId="{806AE133-FC0E-4E88-B745-180EEECA2E55}" type="presOf" srcId="{F1312EED-CAAF-4283-B259-92710885ACCA}" destId="{CF632BE8-E0DD-463E-8A7E-BFE036B23549}" srcOrd="0" destOrd="0" presId="urn:microsoft.com/office/officeart/2005/8/layout/radial4"/>
    <dgm:cxn modelId="{CF1DB694-AC48-4A8B-9A1E-D0D7E2DE1CE4}" srcId="{E01EF603-0720-42CA-9ECF-AFF20C4ABE30}" destId="{41ECAB79-6A4E-4E51-9B60-C0EC4D797C1A}" srcOrd="9" destOrd="0" parTransId="{6FB83B01-02D2-4EB0-96CD-603AC17102B4}" sibTransId="{BC26AE95-ABB9-46EA-AC9C-EDE1A827D540}"/>
    <dgm:cxn modelId="{BF24EFC0-B283-4B74-9C84-A0B662A4B017}" srcId="{E01EF603-0720-42CA-9ECF-AFF20C4ABE30}" destId="{26601C24-E2DA-43AC-BD6F-5530CC6B38C8}" srcOrd="8" destOrd="0" parTransId="{C35ECD8F-D596-4FCF-B254-DB3DBC249E05}" sibTransId="{AE7BBB8E-2525-4780-9667-9CF4669881F0}"/>
    <dgm:cxn modelId="{93FDDAF5-AF78-4956-84D6-12E299FB1522}" srcId="{E01EF603-0720-42CA-9ECF-AFF20C4ABE30}" destId="{8C16E25C-FA35-449D-89CC-982C981A770D}" srcOrd="2" destOrd="0" parTransId="{4EC2F1C8-F522-4338-A310-47AF5A4AFD76}" sibTransId="{4FB317AC-C169-442B-9014-F5B3845AE645}"/>
    <dgm:cxn modelId="{43069EF1-1AF9-4F76-B33E-5530521E35CA}" type="presOf" srcId="{7C70A409-3702-49E7-8E48-085EFA27C449}" destId="{EC8CFB5B-FA6B-464F-8386-11B36109F00B}" srcOrd="0" destOrd="0" presId="urn:microsoft.com/office/officeart/2005/8/layout/radial4"/>
    <dgm:cxn modelId="{728D44AD-788A-4DB5-8D7A-B53EA9E5F5D2}" type="presOf" srcId="{D31968D9-8BB6-42AF-9A69-E2064520911C}" destId="{030D5166-9A9E-4C2C-88F0-CFA4D70A48FD}" srcOrd="0" destOrd="0" presId="urn:microsoft.com/office/officeart/2005/8/layout/radial4"/>
    <dgm:cxn modelId="{688BDF65-7EEA-4F52-9B4A-C9A4CFC3440B}" type="presOf" srcId="{0001976A-6A1A-4430-95EE-0793073F833E}" destId="{DA9A05CA-99CF-4E31-AFF4-113E41FB154B}" srcOrd="0" destOrd="0" presId="urn:microsoft.com/office/officeart/2005/8/layout/radial4"/>
    <dgm:cxn modelId="{EF8E2DB8-E4DA-4155-9915-CBBCC5F392D0}" type="presOf" srcId="{6703443D-CD40-4B5B-90EB-F46C4DD542F6}" destId="{4BCAEF06-2085-4300-8C90-07613156231C}" srcOrd="0" destOrd="0" presId="urn:microsoft.com/office/officeart/2005/8/layout/radial4"/>
    <dgm:cxn modelId="{44157272-EE01-458F-9CEF-09AA68ABC850}" type="presOf" srcId="{FA94A7C6-E762-4274-992F-7024FAEBC2E8}" destId="{BB22123E-9B0D-4DAD-A256-5D4FD83B5F3B}" srcOrd="0" destOrd="0" presId="urn:microsoft.com/office/officeart/2005/8/layout/radial4"/>
    <dgm:cxn modelId="{491FDC5A-F309-44BB-8CD1-62CF0820EDF6}" type="presOf" srcId="{155758B8-2C30-4962-A983-2AA1C820C30C}" destId="{F051211B-A2CF-482D-A2A1-ED233153618C}" srcOrd="0" destOrd="0" presId="urn:microsoft.com/office/officeart/2005/8/layout/radial4"/>
    <dgm:cxn modelId="{3918E2E3-D91A-4ECD-9C70-7A1964579890}" type="presOf" srcId="{E01EF603-0720-42CA-9ECF-AFF20C4ABE30}" destId="{9B6E9B21-6EE5-4955-ADCE-87526441BB68}" srcOrd="0" destOrd="0" presId="urn:microsoft.com/office/officeart/2005/8/layout/radial4"/>
    <dgm:cxn modelId="{D2F30F9F-42C4-4109-84B0-5C4DC79142D4}" srcId="{A66DF657-24E4-487A-8143-3F7E9CD2BA4B}" destId="{E01EF603-0720-42CA-9ECF-AFF20C4ABE30}" srcOrd="0" destOrd="0" parTransId="{4EBC7B34-1A15-40EE-BE0F-A6C81671C348}" sibTransId="{BCEBCAF6-9717-4B0E-8489-105DCE359FD2}"/>
    <dgm:cxn modelId="{D729A059-9252-405E-A289-46989F62C9E6}" type="presOf" srcId="{4D39D263-0787-4B42-A158-D6B17D6F2F8D}" destId="{0E7C5B49-CD87-4245-97EA-FF26F5378BC8}" srcOrd="0" destOrd="0" presId="urn:microsoft.com/office/officeart/2005/8/layout/radial4"/>
    <dgm:cxn modelId="{31E0AC7E-9000-4972-AD6C-0B6241E41BF0}" type="presOf" srcId="{FF9F421F-DA6B-4A23-A972-70AF7ECA0114}" destId="{8A8AF58A-E189-4DBB-9C49-728F839349B6}" srcOrd="0" destOrd="0" presId="urn:microsoft.com/office/officeart/2005/8/layout/radial4"/>
    <dgm:cxn modelId="{C4632F9A-14C0-46C0-AEC0-F4B8C4678D04}" type="presOf" srcId="{F4156E5B-A210-4528-B8CB-3D5C2F4B62FB}" destId="{99248525-37F4-4B1B-BAF7-21169DDC1CDE}" srcOrd="0" destOrd="0" presId="urn:microsoft.com/office/officeart/2005/8/layout/radial4"/>
    <dgm:cxn modelId="{82374061-E86D-4E11-972D-18B4D0C5B8CE}" type="presOf" srcId="{5B2D3386-FF68-4D1B-82A5-DFAEDDF5C57D}" destId="{E62E55DF-B202-4728-AF83-8BB75C249746}" srcOrd="0" destOrd="0" presId="urn:microsoft.com/office/officeart/2005/8/layout/radial4"/>
    <dgm:cxn modelId="{8439E67B-EA13-409A-B332-11EF05F93E7C}" type="presOf" srcId="{47188214-33E9-4056-8083-B7EB6E02D3A4}" destId="{F54E24AF-BA6C-45BC-A5FD-B91E27F4C285}" srcOrd="0" destOrd="0" presId="urn:microsoft.com/office/officeart/2005/8/layout/radial4"/>
    <dgm:cxn modelId="{82201A78-7089-4E99-A563-21B129E5AA14}" srcId="{E01EF603-0720-42CA-9ECF-AFF20C4ABE30}" destId="{AE532950-714C-4C4A-94D0-3E80B4A9F8EF}" srcOrd="1" destOrd="0" parTransId="{21607A3E-C13A-45D2-8115-91BCCDF89244}" sibTransId="{4B9E000F-0255-4F25-A9E6-AC342066F7CC}"/>
    <dgm:cxn modelId="{2E3495D4-96CB-4E93-81DA-2A7794F8D4AA}" type="presOf" srcId="{AE532950-714C-4C4A-94D0-3E80B4A9F8EF}" destId="{C463CAED-C2C0-4E4A-8DEA-5E17ACD5070E}" srcOrd="0" destOrd="0" presId="urn:microsoft.com/office/officeart/2005/8/layout/radial4"/>
    <dgm:cxn modelId="{CCCEC396-19B9-4BEA-8FC4-A5A785182E0B}" srcId="{E01EF603-0720-42CA-9ECF-AFF20C4ABE30}" destId="{6703443D-CD40-4B5B-90EB-F46C4DD542F6}" srcOrd="5" destOrd="0" parTransId="{FF9F421F-DA6B-4A23-A972-70AF7ECA0114}" sibTransId="{7ECEA1F1-009B-431A-A5CF-E8A59B525119}"/>
    <dgm:cxn modelId="{C152C485-5843-45C7-8992-2788868FCD41}" type="presParOf" srcId="{E5E4F5A5-6D9C-4CC9-8927-4568ECDF2940}" destId="{9B6E9B21-6EE5-4955-ADCE-87526441BB68}" srcOrd="0" destOrd="0" presId="urn:microsoft.com/office/officeart/2005/8/layout/radial4"/>
    <dgm:cxn modelId="{147BF9EF-72B7-48F9-9EC7-070F3659A258}" type="presParOf" srcId="{E5E4F5A5-6D9C-4CC9-8927-4568ECDF2940}" destId="{EC8CFB5B-FA6B-464F-8386-11B36109F00B}" srcOrd="1" destOrd="0" presId="urn:microsoft.com/office/officeart/2005/8/layout/radial4"/>
    <dgm:cxn modelId="{EBEC8A53-4C1B-44B8-A630-B74124B15F29}" type="presParOf" srcId="{E5E4F5A5-6D9C-4CC9-8927-4568ECDF2940}" destId="{F54E24AF-BA6C-45BC-A5FD-B91E27F4C285}" srcOrd="2" destOrd="0" presId="urn:microsoft.com/office/officeart/2005/8/layout/radial4"/>
    <dgm:cxn modelId="{2F58538C-074A-4A13-AAF2-569C6A748197}" type="presParOf" srcId="{E5E4F5A5-6D9C-4CC9-8927-4568ECDF2940}" destId="{EB773FAE-B761-4C58-85C7-1243D7BC1F7B}" srcOrd="3" destOrd="0" presId="urn:microsoft.com/office/officeart/2005/8/layout/radial4"/>
    <dgm:cxn modelId="{D21BEA0A-9645-4237-A0F7-47A7B7954B39}" type="presParOf" srcId="{E5E4F5A5-6D9C-4CC9-8927-4568ECDF2940}" destId="{C463CAED-C2C0-4E4A-8DEA-5E17ACD5070E}" srcOrd="4" destOrd="0" presId="urn:microsoft.com/office/officeart/2005/8/layout/radial4"/>
    <dgm:cxn modelId="{6CF19EFB-4176-48D8-964F-BA7148F5DBEA}" type="presParOf" srcId="{E5E4F5A5-6D9C-4CC9-8927-4568ECDF2940}" destId="{EFBC9CD4-230E-44A2-81DA-75F3FC97ABD8}" srcOrd="5" destOrd="0" presId="urn:microsoft.com/office/officeart/2005/8/layout/radial4"/>
    <dgm:cxn modelId="{F91A7DA7-FE1F-41BA-8955-492F0E16F16B}" type="presParOf" srcId="{E5E4F5A5-6D9C-4CC9-8927-4568ECDF2940}" destId="{06D1067C-A193-42E5-BE4D-275E91EBEE29}" srcOrd="6" destOrd="0" presId="urn:microsoft.com/office/officeart/2005/8/layout/radial4"/>
    <dgm:cxn modelId="{FD9F8739-9A05-4F3B-A84D-95FE3E5799EC}" type="presParOf" srcId="{E5E4F5A5-6D9C-4CC9-8927-4568ECDF2940}" destId="{030D5166-9A9E-4C2C-88F0-CFA4D70A48FD}" srcOrd="7" destOrd="0" presId="urn:microsoft.com/office/officeart/2005/8/layout/radial4"/>
    <dgm:cxn modelId="{1E939AEE-27A8-4637-8710-9161C6F2104D}" type="presParOf" srcId="{E5E4F5A5-6D9C-4CC9-8927-4568ECDF2940}" destId="{E62E55DF-B202-4728-AF83-8BB75C249746}" srcOrd="8" destOrd="0" presId="urn:microsoft.com/office/officeart/2005/8/layout/radial4"/>
    <dgm:cxn modelId="{0A4B8995-F9DD-414E-8E0D-D1912D12764C}" type="presParOf" srcId="{E5E4F5A5-6D9C-4CC9-8927-4568ECDF2940}" destId="{BB22123E-9B0D-4DAD-A256-5D4FD83B5F3B}" srcOrd="9" destOrd="0" presId="urn:microsoft.com/office/officeart/2005/8/layout/radial4"/>
    <dgm:cxn modelId="{2EAC1472-1367-4B95-9E43-30DBAB2594E6}" type="presParOf" srcId="{E5E4F5A5-6D9C-4CC9-8927-4568ECDF2940}" destId="{1DAE2C3D-A047-4561-AAC6-6E1FAF020FB7}" srcOrd="10" destOrd="0" presId="urn:microsoft.com/office/officeart/2005/8/layout/radial4"/>
    <dgm:cxn modelId="{CAC26B47-56E2-42D5-9D24-91EB82DEE9A6}" type="presParOf" srcId="{E5E4F5A5-6D9C-4CC9-8927-4568ECDF2940}" destId="{8A8AF58A-E189-4DBB-9C49-728F839349B6}" srcOrd="11" destOrd="0" presId="urn:microsoft.com/office/officeart/2005/8/layout/radial4"/>
    <dgm:cxn modelId="{52D2A700-9054-47C4-9586-D265B3D45300}" type="presParOf" srcId="{E5E4F5A5-6D9C-4CC9-8927-4568ECDF2940}" destId="{4BCAEF06-2085-4300-8C90-07613156231C}" srcOrd="12" destOrd="0" presId="urn:microsoft.com/office/officeart/2005/8/layout/radial4"/>
    <dgm:cxn modelId="{F8340B1F-068A-42DC-AC7A-5A1DA52F1CD6}" type="presParOf" srcId="{E5E4F5A5-6D9C-4CC9-8927-4568ECDF2940}" destId="{55B7CEF1-2338-4AD7-810E-0FB470708B73}" srcOrd="13" destOrd="0" presId="urn:microsoft.com/office/officeart/2005/8/layout/radial4"/>
    <dgm:cxn modelId="{7B4548AB-161E-41CD-BF2B-D363071B3C70}" type="presParOf" srcId="{E5E4F5A5-6D9C-4CC9-8927-4568ECDF2940}" destId="{CF632BE8-E0DD-463E-8A7E-BFE036B23549}" srcOrd="14" destOrd="0" presId="urn:microsoft.com/office/officeart/2005/8/layout/radial4"/>
    <dgm:cxn modelId="{B7072358-9E3C-4963-A10F-3D1ED0247581}" type="presParOf" srcId="{E5E4F5A5-6D9C-4CC9-8927-4568ECDF2940}" destId="{F051211B-A2CF-482D-A2A1-ED233153618C}" srcOrd="15" destOrd="0" presId="urn:microsoft.com/office/officeart/2005/8/layout/radial4"/>
    <dgm:cxn modelId="{7188CE42-7D1D-41A5-B301-DC89C72A0B10}" type="presParOf" srcId="{E5E4F5A5-6D9C-4CC9-8927-4568ECDF2940}" destId="{99248525-37F4-4B1B-BAF7-21169DDC1CDE}" srcOrd="16" destOrd="0" presId="urn:microsoft.com/office/officeart/2005/8/layout/radial4"/>
    <dgm:cxn modelId="{264C669A-AC0D-4669-812D-A179984B736B}" type="presParOf" srcId="{E5E4F5A5-6D9C-4CC9-8927-4568ECDF2940}" destId="{BF1FC45A-936E-4CD3-880D-24CC7BF6AD05}" srcOrd="17" destOrd="0" presId="urn:microsoft.com/office/officeart/2005/8/layout/radial4"/>
    <dgm:cxn modelId="{EA1268FB-2408-4997-BABE-F6103EEAB5E0}" type="presParOf" srcId="{E5E4F5A5-6D9C-4CC9-8927-4568ECDF2940}" destId="{9F00FBC0-0C4F-4AF3-9566-44959A9497A2}" srcOrd="18" destOrd="0" presId="urn:microsoft.com/office/officeart/2005/8/layout/radial4"/>
    <dgm:cxn modelId="{6D68475D-716A-45BD-92FC-40B02F59ECCB}" type="presParOf" srcId="{E5E4F5A5-6D9C-4CC9-8927-4568ECDF2940}" destId="{4393BBA7-A160-47B0-9426-F15F569A77B8}" srcOrd="19" destOrd="0" presId="urn:microsoft.com/office/officeart/2005/8/layout/radial4"/>
    <dgm:cxn modelId="{30FF13C3-10C5-4D3E-A96F-DEAAB609A8B0}" type="presParOf" srcId="{E5E4F5A5-6D9C-4CC9-8927-4568ECDF2940}" destId="{A638569A-396F-499E-A203-AD495391BDAC}" srcOrd="20" destOrd="0" presId="urn:microsoft.com/office/officeart/2005/8/layout/radial4"/>
    <dgm:cxn modelId="{E11DF8EA-5832-4101-B12B-634F69A9DFF0}" type="presParOf" srcId="{E5E4F5A5-6D9C-4CC9-8927-4568ECDF2940}" destId="{DA9A05CA-99CF-4E31-AFF4-113E41FB154B}" srcOrd="21" destOrd="0" presId="urn:microsoft.com/office/officeart/2005/8/layout/radial4"/>
    <dgm:cxn modelId="{807D5FD7-652C-47A2-AFC8-21B037FDFAD9}" type="presParOf" srcId="{E5E4F5A5-6D9C-4CC9-8927-4568ECDF2940}" destId="{0E7C5B49-CD87-4245-97EA-FF26F5378BC8}" srcOrd="2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B8EB9-76EE-43DC-B07B-278A9FB9A7B6}">
      <dsp:nvSpPr>
        <dsp:cNvPr id="0" name=""/>
        <dsp:cNvSpPr/>
      </dsp:nvSpPr>
      <dsp:spPr>
        <a:xfrm>
          <a:off x="3473287" y="2212020"/>
          <a:ext cx="559148" cy="1432207"/>
        </a:xfrm>
        <a:custGeom>
          <a:avLst/>
          <a:gdLst/>
          <a:ahLst/>
          <a:cxnLst/>
          <a:rect l="0" t="0" r="0" b="0"/>
          <a:pathLst>
            <a:path>
              <a:moveTo>
                <a:pt x="0" y="0"/>
              </a:moveTo>
              <a:lnTo>
                <a:pt x="279574" y="0"/>
              </a:lnTo>
              <a:lnTo>
                <a:pt x="279574" y="1432207"/>
              </a:lnTo>
              <a:lnTo>
                <a:pt x="559148" y="143220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14424" y="2889686"/>
        <a:ext cx="76874" cy="76874"/>
      </dsp:txXfrm>
    </dsp:sp>
    <dsp:sp modelId="{2BACB757-9A9B-4F0A-9741-9526C3F13C07}">
      <dsp:nvSpPr>
        <dsp:cNvPr id="0" name=""/>
        <dsp:cNvSpPr/>
      </dsp:nvSpPr>
      <dsp:spPr>
        <a:xfrm>
          <a:off x="3473287" y="2166300"/>
          <a:ext cx="529872" cy="91440"/>
        </a:xfrm>
        <a:custGeom>
          <a:avLst/>
          <a:gdLst/>
          <a:ahLst/>
          <a:cxnLst/>
          <a:rect l="0" t="0" r="0" b="0"/>
          <a:pathLst>
            <a:path>
              <a:moveTo>
                <a:pt x="0" y="45720"/>
              </a:moveTo>
              <a:lnTo>
                <a:pt x="529872" y="457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724977" y="2198773"/>
        <a:ext cx="26493" cy="26493"/>
      </dsp:txXfrm>
    </dsp:sp>
    <dsp:sp modelId="{91E55802-0083-4A99-A5BB-2828E58FB181}">
      <dsp:nvSpPr>
        <dsp:cNvPr id="0" name=""/>
        <dsp:cNvSpPr/>
      </dsp:nvSpPr>
      <dsp:spPr>
        <a:xfrm>
          <a:off x="3473287" y="691898"/>
          <a:ext cx="530716" cy="1520121"/>
        </a:xfrm>
        <a:custGeom>
          <a:avLst/>
          <a:gdLst/>
          <a:ahLst/>
          <a:cxnLst/>
          <a:rect l="0" t="0" r="0" b="0"/>
          <a:pathLst>
            <a:path>
              <a:moveTo>
                <a:pt x="0" y="1520121"/>
              </a:moveTo>
              <a:lnTo>
                <a:pt x="265358" y="1520121"/>
              </a:lnTo>
              <a:lnTo>
                <a:pt x="265358" y="0"/>
              </a:lnTo>
              <a:lnTo>
                <a:pt x="530716"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3698393" y="1411706"/>
        <a:ext cx="80505" cy="80505"/>
      </dsp:txXfrm>
    </dsp:sp>
    <dsp:sp modelId="{3C1E52E3-40C3-4D36-82B6-272D44DE2D49}">
      <dsp:nvSpPr>
        <dsp:cNvPr id="0" name=""/>
        <dsp:cNvSpPr/>
      </dsp:nvSpPr>
      <dsp:spPr>
        <a:xfrm rot="16200000">
          <a:off x="-388547" y="475798"/>
          <a:ext cx="4251225" cy="3472443"/>
        </a:xfrm>
        <a:prstGeom prst="rect">
          <a:avLst/>
        </a:prstGeom>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vert" wrap="square" lIns="40005" tIns="40005" rIns="40005" bIns="40005" numCol="1" spcCol="1270" anchor="ctr" anchorCtr="0">
          <a:noAutofit/>
        </a:bodyPr>
        <a:lstStyle/>
        <a:p>
          <a:pPr lvl="0" algn="ctr" defTabSz="2800350">
            <a:lnSpc>
              <a:spcPct val="90000"/>
            </a:lnSpc>
            <a:spcBef>
              <a:spcPct val="0"/>
            </a:spcBef>
            <a:spcAft>
              <a:spcPct val="35000"/>
            </a:spcAft>
          </a:pPr>
          <a:r>
            <a:rPr lang="ru-RU" sz="6300" kern="1200" dirty="0" smtClean="0"/>
            <a:t>Всего </a:t>
          </a:r>
        </a:p>
        <a:p>
          <a:pPr lvl="0" algn="ctr" defTabSz="2800350">
            <a:lnSpc>
              <a:spcPct val="90000"/>
            </a:lnSpc>
            <a:spcBef>
              <a:spcPct val="0"/>
            </a:spcBef>
            <a:spcAft>
              <a:spcPct val="35000"/>
            </a:spcAft>
          </a:pPr>
          <a:r>
            <a:rPr lang="ru-RU" sz="6300" kern="1200" dirty="0" smtClean="0"/>
            <a:t>3</a:t>
          </a:r>
          <a:r>
            <a:rPr lang="en-US" sz="6300" kern="1200" dirty="0" smtClean="0"/>
            <a:t>7 325</a:t>
          </a:r>
          <a:r>
            <a:rPr lang="ru-RU" sz="6300" kern="1200" dirty="0" smtClean="0"/>
            <a:t>,</a:t>
          </a:r>
          <a:r>
            <a:rPr lang="en-US" sz="6300" kern="1200" dirty="0" smtClean="0"/>
            <a:t>0</a:t>
          </a:r>
          <a:r>
            <a:rPr lang="ru-RU" sz="6300" kern="1200" dirty="0" smtClean="0"/>
            <a:t> </a:t>
          </a:r>
          <a:endParaRPr lang="ru-RU" sz="6300" kern="1200" dirty="0"/>
        </a:p>
      </dsp:txBody>
      <dsp:txXfrm>
        <a:off x="-388547" y="475798"/>
        <a:ext cx="4251225" cy="3472443"/>
      </dsp:txXfrm>
    </dsp:sp>
    <dsp:sp modelId="{ED0BDA15-484D-4B27-B1F4-326385AC20A5}">
      <dsp:nvSpPr>
        <dsp:cNvPr id="0" name=""/>
        <dsp:cNvSpPr/>
      </dsp:nvSpPr>
      <dsp:spPr>
        <a:xfrm>
          <a:off x="4004003" y="288032"/>
          <a:ext cx="4060892" cy="807732"/>
        </a:xfrm>
        <a:prstGeom prst="rect">
          <a:avLst/>
        </a:prstGeom>
        <a:gradFill rotWithShape="1">
          <a:gsLst>
            <a:gs pos="0">
              <a:schemeClr val="accent3">
                <a:lumMod val="95000"/>
              </a:schemeClr>
            </a:gs>
            <a:gs pos="100000">
              <a:schemeClr val="accent3">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shade val="30000"/>
              <a:satMod val="12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kern="1200" dirty="0" smtClean="0"/>
            <a:t>Налоговые доходы – </a:t>
          </a:r>
        </a:p>
        <a:p>
          <a:pPr lvl="0" algn="ctr" defTabSz="889000">
            <a:lnSpc>
              <a:spcPct val="90000"/>
            </a:lnSpc>
            <a:spcBef>
              <a:spcPct val="0"/>
            </a:spcBef>
            <a:spcAft>
              <a:spcPct val="35000"/>
            </a:spcAft>
          </a:pPr>
          <a:r>
            <a:rPr lang="ru-RU" sz="2000" kern="1200" dirty="0" smtClean="0"/>
            <a:t>3</a:t>
          </a:r>
          <a:r>
            <a:rPr lang="en-US" sz="2000" kern="1200" dirty="0" smtClean="0"/>
            <a:t>4</a:t>
          </a:r>
          <a:r>
            <a:rPr lang="ru-RU" sz="2000" kern="1200" dirty="0" smtClean="0"/>
            <a:t> </a:t>
          </a:r>
          <a:r>
            <a:rPr lang="en-US" sz="2000" kern="1200" dirty="0" smtClean="0"/>
            <a:t>046</a:t>
          </a:r>
          <a:r>
            <a:rPr lang="ru-RU" sz="2000" kern="1200" dirty="0" smtClean="0"/>
            <a:t>,</a:t>
          </a:r>
          <a:r>
            <a:rPr lang="en-US" sz="2000" kern="1200" dirty="0" smtClean="0"/>
            <a:t>4</a:t>
          </a:r>
          <a:r>
            <a:rPr lang="ru-RU" sz="2000" kern="1200" dirty="0" smtClean="0"/>
            <a:t>; 91,2 % </a:t>
          </a:r>
          <a:endParaRPr lang="ru-RU" sz="2000" kern="1200" dirty="0"/>
        </a:p>
      </dsp:txBody>
      <dsp:txXfrm>
        <a:off x="4004003" y="288032"/>
        <a:ext cx="4060892" cy="807732"/>
      </dsp:txXfrm>
    </dsp:sp>
    <dsp:sp modelId="{C5E2EF75-5FEC-43DD-ACA5-AF3D2E2BFC27}">
      <dsp:nvSpPr>
        <dsp:cNvPr id="0" name=""/>
        <dsp:cNvSpPr/>
      </dsp:nvSpPr>
      <dsp:spPr>
        <a:xfrm>
          <a:off x="4003160" y="1808153"/>
          <a:ext cx="4060892" cy="807732"/>
        </a:xfrm>
        <a:prstGeom prst="rect">
          <a:avLst/>
        </a:prstGeom>
        <a:gradFill rotWithShape="1">
          <a:gsLst>
            <a:gs pos="0">
              <a:schemeClr val="accent4">
                <a:lumMod val="95000"/>
              </a:schemeClr>
            </a:gs>
            <a:gs pos="100000">
              <a:schemeClr val="accent4">
                <a:shade val="82000"/>
                <a:satMod val="125000"/>
                <a:lumMod val="74000"/>
              </a:schemeClr>
            </a:gs>
          </a:gsLst>
          <a:lin ang="5400000" scaled="0"/>
        </a:gradFill>
        <a:ln w="9525" cap="flat" cmpd="sng" algn="ctr">
          <a:solidFill>
            <a:schemeClr val="accent4"/>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4"/>
        </a:lnRef>
        <a:fillRef idx="3">
          <a:schemeClr val="accent4"/>
        </a:fillRef>
        <a:effectRef idx="2">
          <a:schemeClr val="accent4"/>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Неналоговые доходы – </a:t>
          </a:r>
        </a:p>
        <a:p>
          <a:pPr lvl="0" algn="ctr" defTabSz="844550">
            <a:lnSpc>
              <a:spcPct val="90000"/>
            </a:lnSpc>
            <a:spcBef>
              <a:spcPct val="0"/>
            </a:spcBef>
            <a:spcAft>
              <a:spcPct val="35000"/>
            </a:spcAft>
          </a:pPr>
          <a:r>
            <a:rPr lang="ru-RU" sz="1900" kern="1200" dirty="0" smtClean="0"/>
            <a:t>2 </a:t>
          </a:r>
          <a:r>
            <a:rPr lang="en-US" sz="1900" kern="1200" dirty="0" smtClean="0"/>
            <a:t>407</a:t>
          </a:r>
          <a:r>
            <a:rPr lang="ru-RU" sz="1900" kern="1200" dirty="0" smtClean="0"/>
            <a:t>,</a:t>
          </a:r>
          <a:r>
            <a:rPr lang="en-US" sz="1900" kern="1200" dirty="0" smtClean="0"/>
            <a:t>2</a:t>
          </a:r>
          <a:r>
            <a:rPr lang="ru-RU" sz="1900" kern="1200" smtClean="0"/>
            <a:t>; 6,5 </a:t>
          </a:r>
          <a:r>
            <a:rPr lang="ru-RU" sz="1900" kern="1200" dirty="0" smtClean="0"/>
            <a:t>% </a:t>
          </a:r>
          <a:endParaRPr lang="ru-RU" sz="1900" kern="1200" dirty="0"/>
        </a:p>
      </dsp:txBody>
      <dsp:txXfrm>
        <a:off x="4003160" y="1808153"/>
        <a:ext cx="4060892" cy="807732"/>
      </dsp:txXfrm>
    </dsp:sp>
    <dsp:sp modelId="{43D284D6-50A1-4AB4-B397-93FA4451B7A3}">
      <dsp:nvSpPr>
        <dsp:cNvPr id="0" name=""/>
        <dsp:cNvSpPr/>
      </dsp:nvSpPr>
      <dsp:spPr>
        <a:xfrm>
          <a:off x="4032435" y="3240360"/>
          <a:ext cx="4005229" cy="807732"/>
        </a:xfrm>
        <a:prstGeom prst="rect">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a:scene3d>
          <a:camera prst="orthographicFront"/>
          <a:lightRig rig="threePt" dir="t"/>
        </a:scene3d>
        <a:sp3d>
          <a:bevelT/>
        </a:sp3d>
      </dsp:spPr>
      <dsp:style>
        <a:lnRef idx="1">
          <a:schemeClr val="accent5"/>
        </a:lnRef>
        <a:fillRef idx="2">
          <a:schemeClr val="accent5"/>
        </a:fillRef>
        <a:effectRef idx="1">
          <a:schemeClr val="accent5"/>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Безвозмездные поступления – </a:t>
          </a:r>
        </a:p>
        <a:p>
          <a:pPr lvl="0" algn="ctr" defTabSz="844550">
            <a:lnSpc>
              <a:spcPct val="90000"/>
            </a:lnSpc>
            <a:spcBef>
              <a:spcPct val="0"/>
            </a:spcBef>
            <a:spcAft>
              <a:spcPct val="35000"/>
            </a:spcAft>
          </a:pPr>
          <a:r>
            <a:rPr lang="en-US" sz="1900" kern="1200" dirty="0" smtClean="0"/>
            <a:t>871,4</a:t>
          </a:r>
          <a:r>
            <a:rPr lang="ru-RU" sz="1900" kern="1200" dirty="0" smtClean="0"/>
            <a:t>; 2,3 % </a:t>
          </a:r>
          <a:endParaRPr lang="ru-RU" sz="1900" kern="1200" dirty="0"/>
        </a:p>
      </dsp:txBody>
      <dsp:txXfrm>
        <a:off x="4032435" y="3240360"/>
        <a:ext cx="4005229" cy="807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D34E0-FAB1-48B4-9B04-0827B0AB297F}">
      <dsp:nvSpPr>
        <dsp:cNvPr id="0" name=""/>
        <dsp:cNvSpPr/>
      </dsp:nvSpPr>
      <dsp:spPr>
        <a:xfrm rot="3183723">
          <a:off x="2557649" y="3667815"/>
          <a:ext cx="1320511" cy="31464"/>
        </a:xfrm>
        <a:custGeom>
          <a:avLst/>
          <a:gdLst/>
          <a:ahLst/>
          <a:cxnLst/>
          <a:rect l="0" t="0" r="0" b="0"/>
          <a:pathLst>
            <a:path>
              <a:moveTo>
                <a:pt x="0" y="15732"/>
              </a:moveTo>
              <a:lnTo>
                <a:pt x="1320511"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8972FD-B4DF-4883-A1C5-0202095BBA6E}">
      <dsp:nvSpPr>
        <dsp:cNvPr id="0" name=""/>
        <dsp:cNvSpPr/>
      </dsp:nvSpPr>
      <dsp:spPr>
        <a:xfrm rot="1057440">
          <a:off x="2890968" y="3171010"/>
          <a:ext cx="2567258" cy="31464"/>
        </a:xfrm>
        <a:custGeom>
          <a:avLst/>
          <a:gdLst/>
          <a:ahLst/>
          <a:cxnLst/>
          <a:rect l="0" t="0" r="0" b="0"/>
          <a:pathLst>
            <a:path>
              <a:moveTo>
                <a:pt x="0" y="15732"/>
              </a:moveTo>
              <a:lnTo>
                <a:pt x="2567258"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FBEE65F-9788-497C-918B-9FC7D65CF778}">
      <dsp:nvSpPr>
        <dsp:cNvPr id="0" name=""/>
        <dsp:cNvSpPr/>
      </dsp:nvSpPr>
      <dsp:spPr>
        <a:xfrm rot="21548040">
          <a:off x="2951058" y="2587000"/>
          <a:ext cx="2764888" cy="31464"/>
        </a:xfrm>
        <a:custGeom>
          <a:avLst/>
          <a:gdLst/>
          <a:ahLst/>
          <a:cxnLst/>
          <a:rect l="0" t="0" r="0" b="0"/>
          <a:pathLst>
            <a:path>
              <a:moveTo>
                <a:pt x="0" y="15732"/>
              </a:moveTo>
              <a:lnTo>
                <a:pt x="2764888"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9E186A7-CB2C-4633-A2B2-D82BEBF36457}">
      <dsp:nvSpPr>
        <dsp:cNvPr id="0" name=""/>
        <dsp:cNvSpPr/>
      </dsp:nvSpPr>
      <dsp:spPr>
        <a:xfrm rot="20646034">
          <a:off x="2893066" y="2050074"/>
          <a:ext cx="3040048" cy="31464"/>
        </a:xfrm>
        <a:custGeom>
          <a:avLst/>
          <a:gdLst/>
          <a:ahLst/>
          <a:cxnLst/>
          <a:rect l="0" t="0" r="0" b="0"/>
          <a:pathLst>
            <a:path>
              <a:moveTo>
                <a:pt x="0" y="15732"/>
              </a:moveTo>
              <a:lnTo>
                <a:pt x="3040048"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EAF0C38-EA73-4EA9-B789-393AB7B1E58E}">
      <dsp:nvSpPr>
        <dsp:cNvPr id="0" name=""/>
        <dsp:cNvSpPr/>
      </dsp:nvSpPr>
      <dsp:spPr>
        <a:xfrm rot="18579762">
          <a:off x="2736875" y="1826065"/>
          <a:ext cx="689753" cy="31464"/>
        </a:xfrm>
        <a:custGeom>
          <a:avLst/>
          <a:gdLst/>
          <a:ahLst/>
          <a:cxnLst/>
          <a:rect l="0" t="0" r="0" b="0"/>
          <a:pathLst>
            <a:path>
              <a:moveTo>
                <a:pt x="0" y="15732"/>
              </a:moveTo>
              <a:lnTo>
                <a:pt x="689753" y="15732"/>
              </a:lnTo>
            </a:path>
          </a:pathLst>
        </a:custGeom>
        <a:noFill/>
        <a:ln w="15875"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B63E581-A5B9-4349-9281-896F61CD25E5}">
      <dsp:nvSpPr>
        <dsp:cNvPr id="0" name=""/>
        <dsp:cNvSpPr/>
      </dsp:nvSpPr>
      <dsp:spPr>
        <a:xfrm>
          <a:off x="0" y="1338188"/>
          <a:ext cx="3512394" cy="2586726"/>
        </a:xfrm>
        <a:prstGeom prst="ellipse">
          <a:avLst/>
        </a:prstGeom>
        <a:gradFill rotWithShape="0">
          <a:gsLst>
            <a:gs pos="0">
              <a:schemeClr val="accent4">
                <a:hueOff val="0"/>
                <a:satOff val="0"/>
                <a:lumOff val="0"/>
                <a:alphaOff val="0"/>
                <a:lumMod val="95000"/>
              </a:schemeClr>
            </a:gs>
            <a:gs pos="100000">
              <a:schemeClr val="accent4">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C45D0E2-05B7-434E-BD6D-45BA8546F83D}">
      <dsp:nvSpPr>
        <dsp:cNvPr id="0" name=""/>
        <dsp:cNvSpPr/>
      </dsp:nvSpPr>
      <dsp:spPr>
        <a:xfrm>
          <a:off x="2340856" y="331249"/>
          <a:ext cx="2922194" cy="1283826"/>
        </a:xfrm>
        <a:prstGeom prst="ellipse">
          <a:avLst/>
        </a:prstGeom>
        <a:gradFill rotWithShape="0">
          <a:gsLst>
            <a:gs pos="0">
              <a:schemeClr val="accent4">
                <a:hueOff val="-395116"/>
                <a:satOff val="4462"/>
                <a:lumOff val="2392"/>
                <a:alphaOff val="0"/>
                <a:lumMod val="95000"/>
              </a:schemeClr>
            </a:gs>
            <a:gs pos="100000">
              <a:schemeClr val="accent4">
                <a:hueOff val="-395116"/>
                <a:satOff val="4462"/>
                <a:lumOff val="2392"/>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Подоходный налог –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1</a:t>
          </a:r>
          <a:r>
            <a:rPr lang="en-US" sz="1800" b="1" kern="1200" dirty="0" smtClean="0">
              <a:effectLst>
                <a:outerShdw blurRad="38100" dist="38100" dir="2700000" algn="tl">
                  <a:srgbClr val="000000">
                    <a:alpha val="43137"/>
                  </a:srgbClr>
                </a:outerShdw>
              </a:effectLst>
            </a:rPr>
            <a:t>7</a:t>
          </a:r>
          <a:r>
            <a:rPr lang="ru-RU" sz="1800" b="1" kern="1200" dirty="0" smtClean="0">
              <a:effectLst>
                <a:outerShdw blurRad="38100" dist="38100" dir="2700000" algn="tl">
                  <a:srgbClr val="000000">
                    <a:alpha val="43137"/>
                  </a:srgbClr>
                </a:outerShdw>
              </a:effectLst>
            </a:rPr>
            <a:t> </a:t>
          </a:r>
          <a:r>
            <a:rPr lang="en-US" sz="1800" b="1" kern="1200" dirty="0" smtClean="0">
              <a:effectLst>
                <a:outerShdw blurRad="38100" dist="38100" dir="2700000" algn="tl">
                  <a:srgbClr val="000000">
                    <a:alpha val="43137"/>
                  </a:srgbClr>
                </a:outerShdw>
              </a:effectLst>
            </a:rPr>
            <a:t>650</a:t>
          </a:r>
          <a:r>
            <a:rPr lang="ru-RU" sz="1800" b="1" kern="1200" dirty="0" smtClean="0">
              <a:effectLst>
                <a:outerShdw blurRad="38100" dist="38100" dir="2700000" algn="tl">
                  <a:srgbClr val="000000">
                    <a:alpha val="43137"/>
                  </a:srgbClr>
                </a:outerShdw>
              </a:effectLst>
            </a:rPr>
            <a:t>,</a:t>
          </a:r>
          <a:r>
            <a:rPr lang="en-US" sz="1800" b="1" kern="1200" dirty="0" smtClean="0">
              <a:effectLst>
                <a:outerShdw blurRad="38100" dist="38100" dir="2700000" algn="tl">
                  <a:srgbClr val="000000">
                    <a:alpha val="43137"/>
                  </a:srgbClr>
                </a:outerShdw>
              </a:effectLst>
            </a:rPr>
            <a:t>3</a:t>
          </a:r>
          <a:r>
            <a:rPr lang="ru-RU" sz="1800" b="1" kern="1200" dirty="0" smtClean="0">
              <a:effectLst>
                <a:outerShdw blurRad="38100" dist="38100" dir="2700000" algn="tl">
                  <a:srgbClr val="000000">
                    <a:alpha val="43137"/>
                  </a:srgbClr>
                </a:outerShdw>
              </a:effectLst>
            </a:rPr>
            <a:t>; 4</a:t>
          </a:r>
          <a:r>
            <a:rPr lang="en-US" sz="1800" b="1" kern="1200" dirty="0" smtClean="0">
              <a:effectLst>
                <a:outerShdw blurRad="38100" dist="38100" dir="2700000" algn="tl">
                  <a:srgbClr val="000000">
                    <a:alpha val="43137"/>
                  </a:srgbClr>
                </a:outerShdw>
              </a:effectLst>
            </a:rPr>
            <a:t>8,4</a:t>
          </a:r>
          <a:r>
            <a:rPr lang="ru-RU" sz="1800" b="1" kern="1200" dirty="0" smtClean="0">
              <a:effectLst>
                <a:outerShdw blurRad="38100" dist="38100" dir="2700000" algn="tl">
                  <a:srgbClr val="000000">
                    <a:alpha val="43137"/>
                  </a:srgbClr>
                </a:outerShdw>
              </a:effectLst>
            </a:rPr>
            <a:t> %</a:t>
          </a:r>
          <a:endParaRPr lang="ru-RU" sz="1800" b="1" kern="1200" dirty="0">
            <a:effectLst>
              <a:outerShdw blurRad="38100" dist="38100" dir="2700000" algn="tl">
                <a:srgbClr val="000000">
                  <a:alpha val="43137"/>
                </a:srgbClr>
              </a:outerShdw>
            </a:effectLst>
          </a:endParaRPr>
        </a:p>
      </dsp:txBody>
      <dsp:txXfrm>
        <a:off x="2768801" y="519261"/>
        <a:ext cx="2066304" cy="907802"/>
      </dsp:txXfrm>
    </dsp:sp>
    <dsp:sp modelId="{3116DC13-C571-4A09-80FA-2A0F9B3E84D7}">
      <dsp:nvSpPr>
        <dsp:cNvPr id="0" name=""/>
        <dsp:cNvSpPr/>
      </dsp:nvSpPr>
      <dsp:spPr>
        <a:xfrm>
          <a:off x="2823600" y="331249"/>
          <a:ext cx="4383291" cy="1283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ru-RU" sz="6500" kern="1200" dirty="0"/>
        </a:p>
      </dsp:txBody>
      <dsp:txXfrm>
        <a:off x="2823600" y="331249"/>
        <a:ext cx="4383291" cy="1283826"/>
      </dsp:txXfrm>
    </dsp:sp>
    <dsp:sp modelId="{2D1EA0FB-5A63-49F7-8C7F-66EB50230DB9}">
      <dsp:nvSpPr>
        <dsp:cNvPr id="0" name=""/>
        <dsp:cNvSpPr/>
      </dsp:nvSpPr>
      <dsp:spPr>
        <a:xfrm>
          <a:off x="5616627" y="796790"/>
          <a:ext cx="2727668" cy="1075417"/>
        </a:xfrm>
        <a:prstGeom prst="ellipse">
          <a:avLst/>
        </a:prstGeom>
        <a:gradFill rotWithShape="0">
          <a:gsLst>
            <a:gs pos="0">
              <a:schemeClr val="accent4">
                <a:hueOff val="-790233"/>
                <a:satOff val="8924"/>
                <a:lumOff val="4784"/>
                <a:alphaOff val="0"/>
                <a:lumMod val="95000"/>
              </a:schemeClr>
            </a:gs>
            <a:gs pos="100000">
              <a:schemeClr val="accent4">
                <a:hueOff val="-790233"/>
                <a:satOff val="8924"/>
                <a:lumOff val="4784"/>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НДС – </a:t>
          </a:r>
          <a:r>
            <a:rPr lang="en-US" sz="1800" b="1" kern="1200" dirty="0" smtClean="0">
              <a:effectLst>
                <a:outerShdw blurRad="38100" dist="38100" dir="2700000" algn="tl">
                  <a:srgbClr val="000000">
                    <a:alpha val="43137"/>
                  </a:srgbClr>
                </a:outerShdw>
              </a:effectLst>
            </a:rPr>
            <a:t>4</a:t>
          </a:r>
          <a:r>
            <a:rPr lang="ru-RU" sz="1800" b="1" kern="1200" dirty="0" smtClean="0">
              <a:effectLst>
                <a:outerShdw blurRad="38100" dist="38100" dir="2700000" algn="tl">
                  <a:srgbClr val="000000">
                    <a:alpha val="43137"/>
                  </a:srgbClr>
                </a:outerShdw>
              </a:effectLst>
            </a:rPr>
            <a:t> </a:t>
          </a:r>
          <a:r>
            <a:rPr lang="en-US" sz="1800" b="1" kern="1200" dirty="0" smtClean="0">
              <a:effectLst>
                <a:outerShdw blurRad="38100" dist="38100" dir="2700000" algn="tl">
                  <a:srgbClr val="000000">
                    <a:alpha val="43137"/>
                  </a:srgbClr>
                </a:outerShdw>
              </a:effectLst>
            </a:rPr>
            <a:t>1</a:t>
          </a:r>
          <a:r>
            <a:rPr lang="ru-RU" sz="1800" b="1" kern="1200" dirty="0" smtClean="0">
              <a:effectLst>
                <a:outerShdw blurRad="38100" dist="38100" dir="2700000" algn="tl">
                  <a:srgbClr val="000000">
                    <a:alpha val="43137"/>
                  </a:srgbClr>
                </a:outerShdw>
              </a:effectLst>
            </a:rPr>
            <a:t>7</a:t>
          </a:r>
          <a:r>
            <a:rPr lang="en-US" sz="1800" b="1" kern="1200" dirty="0" smtClean="0">
              <a:effectLst>
                <a:outerShdw blurRad="38100" dist="38100" dir="2700000" algn="tl">
                  <a:srgbClr val="000000">
                    <a:alpha val="43137"/>
                  </a:srgbClr>
                </a:outerShdw>
              </a:effectLst>
            </a:rPr>
            <a:t>0</a:t>
          </a:r>
          <a:r>
            <a:rPr lang="ru-RU" sz="1800" b="1" kern="1200" dirty="0" smtClean="0">
              <a:effectLst>
                <a:outerShdw blurRad="38100" dist="38100" dir="2700000" algn="tl">
                  <a:srgbClr val="000000">
                    <a:alpha val="43137"/>
                  </a:srgbClr>
                </a:outerShdw>
              </a:effectLst>
            </a:rPr>
            <a:t>,</a:t>
          </a:r>
          <a:r>
            <a:rPr lang="en-US" sz="1800" b="1" kern="1200" dirty="0" smtClean="0">
              <a:effectLst>
                <a:outerShdw blurRad="38100" dist="38100" dir="2700000" algn="tl">
                  <a:srgbClr val="000000">
                    <a:alpha val="43137"/>
                  </a:srgbClr>
                </a:outerShdw>
              </a:effectLst>
            </a:rPr>
            <a:t>3</a:t>
          </a:r>
          <a:r>
            <a:rPr lang="ru-RU" sz="1800" b="1" kern="1200" dirty="0" smtClean="0">
              <a:effectLst>
                <a:outerShdw blurRad="38100" dist="38100" dir="2700000" algn="tl">
                  <a:srgbClr val="000000">
                    <a:alpha val="43137"/>
                  </a:srgbClr>
                </a:outerShdw>
              </a:effectLst>
            </a:rPr>
            <a:t>; </a:t>
          </a:r>
        </a:p>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11,</a:t>
          </a:r>
          <a:r>
            <a:rPr lang="en-US" sz="1800" b="1" kern="1200" dirty="0" smtClean="0">
              <a:effectLst>
                <a:outerShdw blurRad="38100" dist="38100" dir="2700000" algn="tl">
                  <a:srgbClr val="000000">
                    <a:alpha val="43137"/>
                  </a:srgbClr>
                </a:outerShdw>
              </a:effectLst>
            </a:rPr>
            <a:t>4</a:t>
          </a:r>
          <a:r>
            <a:rPr lang="ru-RU" sz="1800" b="1" kern="1200" dirty="0" smtClean="0">
              <a:effectLst>
                <a:outerShdw blurRad="38100" dist="38100" dir="2700000" algn="tl">
                  <a:srgbClr val="000000">
                    <a:alpha val="43137"/>
                  </a:srgbClr>
                </a:outerShdw>
              </a:effectLst>
            </a:rPr>
            <a:t> %</a:t>
          </a:r>
          <a:endParaRPr lang="ru-RU" sz="1800" b="1" kern="1200" dirty="0">
            <a:effectLst>
              <a:outerShdw blurRad="38100" dist="38100" dir="2700000" algn="tl">
                <a:srgbClr val="000000">
                  <a:alpha val="43137"/>
                </a:srgbClr>
              </a:outerShdw>
            </a:effectLst>
          </a:endParaRPr>
        </a:p>
      </dsp:txBody>
      <dsp:txXfrm>
        <a:off x="6016085" y="954281"/>
        <a:ext cx="1928752" cy="760435"/>
      </dsp:txXfrm>
    </dsp:sp>
    <dsp:sp modelId="{375527E2-B993-4364-B2D7-663AFC7A0880}">
      <dsp:nvSpPr>
        <dsp:cNvPr id="0" name=""/>
        <dsp:cNvSpPr/>
      </dsp:nvSpPr>
      <dsp:spPr>
        <a:xfrm>
          <a:off x="5714773" y="1988839"/>
          <a:ext cx="2854178" cy="1142886"/>
        </a:xfrm>
        <a:prstGeom prst="ellipse">
          <a:avLst/>
        </a:prstGeom>
        <a:gradFill rotWithShape="0">
          <a:gsLst>
            <a:gs pos="0">
              <a:schemeClr val="accent4">
                <a:hueOff val="-1185349"/>
                <a:satOff val="13385"/>
                <a:lumOff val="7176"/>
                <a:alphaOff val="0"/>
                <a:lumMod val="95000"/>
              </a:schemeClr>
            </a:gs>
            <a:gs pos="100000">
              <a:schemeClr val="accent4">
                <a:hueOff val="-1185349"/>
                <a:satOff val="13385"/>
                <a:lumOff val="7176"/>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Налоги на собственность – </a:t>
          </a:r>
        </a:p>
        <a:p>
          <a:pPr lvl="0" algn="ctr"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301</a:t>
          </a:r>
          <a:r>
            <a:rPr lang="ru-RU" sz="1800" b="1" kern="1200" dirty="0" smtClean="0">
              <a:effectLst>
                <a:outerShdw blurRad="38100" dist="38100" dir="2700000" algn="tl">
                  <a:srgbClr val="000000">
                    <a:alpha val="43137"/>
                  </a:srgbClr>
                </a:outerShdw>
              </a:effectLst>
            </a:rPr>
            <a:t>,</a:t>
          </a:r>
          <a:r>
            <a:rPr lang="en-US" sz="1800" b="1" kern="1200" dirty="0" smtClean="0">
              <a:effectLst>
                <a:outerShdw blurRad="38100" dist="38100" dir="2700000" algn="tl">
                  <a:srgbClr val="000000">
                    <a:alpha val="43137"/>
                  </a:srgbClr>
                </a:outerShdw>
              </a:effectLst>
            </a:rPr>
            <a:t>7</a:t>
          </a:r>
          <a:r>
            <a:rPr lang="ru-RU" sz="1800" b="1" kern="1200" dirty="0" smtClean="0">
              <a:effectLst>
                <a:outerShdw blurRad="38100" dist="38100" dir="2700000" algn="tl">
                  <a:srgbClr val="000000">
                    <a:alpha val="43137"/>
                  </a:srgbClr>
                </a:outerShdw>
              </a:effectLst>
            </a:rPr>
            <a:t>; </a:t>
          </a:r>
          <a:r>
            <a:rPr lang="en-US" sz="1800" b="1" kern="1200" dirty="0" smtClean="0">
              <a:effectLst>
                <a:outerShdw blurRad="38100" dist="38100" dir="2700000" algn="tl">
                  <a:srgbClr val="000000">
                    <a:alpha val="43137"/>
                  </a:srgbClr>
                </a:outerShdw>
              </a:effectLst>
            </a:rPr>
            <a:t>0</a:t>
          </a:r>
          <a:r>
            <a:rPr lang="ru-RU" sz="1800" b="1" kern="1200" dirty="0" smtClean="0">
              <a:effectLst>
                <a:outerShdw blurRad="38100" dist="38100" dir="2700000" algn="tl">
                  <a:srgbClr val="000000">
                    <a:alpha val="43137"/>
                  </a:srgbClr>
                </a:outerShdw>
              </a:effectLst>
            </a:rPr>
            <a:t>,</a:t>
          </a:r>
          <a:r>
            <a:rPr lang="en-US" sz="1800" b="1" kern="1200" dirty="0" smtClean="0">
              <a:effectLst>
                <a:outerShdw blurRad="38100" dist="38100" dir="2700000" algn="tl">
                  <a:srgbClr val="000000">
                    <a:alpha val="43137"/>
                  </a:srgbClr>
                </a:outerShdw>
              </a:effectLst>
            </a:rPr>
            <a:t>8</a:t>
          </a:r>
          <a:r>
            <a:rPr lang="ru-RU" sz="1800" b="1" kern="1200" dirty="0" smtClean="0">
              <a:effectLst>
                <a:outerShdw blurRad="38100" dist="38100" dir="2700000" algn="tl">
                  <a:srgbClr val="000000">
                    <a:alpha val="43137"/>
                  </a:srgbClr>
                </a:outerShdw>
              </a:effectLst>
            </a:rPr>
            <a:t> %</a:t>
          </a:r>
          <a:endParaRPr lang="ru-RU" sz="1800" b="1" kern="1200" dirty="0">
            <a:effectLst>
              <a:outerShdw blurRad="38100" dist="38100" dir="2700000" algn="tl">
                <a:srgbClr val="000000">
                  <a:alpha val="43137"/>
                </a:srgbClr>
              </a:outerShdw>
            </a:effectLst>
          </a:endParaRPr>
        </a:p>
      </dsp:txBody>
      <dsp:txXfrm>
        <a:off x="6132758" y="2156211"/>
        <a:ext cx="2018208" cy="808142"/>
      </dsp:txXfrm>
    </dsp:sp>
    <dsp:sp modelId="{DFAE973B-EA77-4939-A7BF-56E00CA4CF05}">
      <dsp:nvSpPr>
        <dsp:cNvPr id="0" name=""/>
        <dsp:cNvSpPr/>
      </dsp:nvSpPr>
      <dsp:spPr>
        <a:xfrm>
          <a:off x="5143249" y="3284373"/>
          <a:ext cx="2899968" cy="1341444"/>
        </a:xfrm>
        <a:prstGeom prst="ellipse">
          <a:avLst/>
        </a:prstGeom>
        <a:gradFill rotWithShape="0">
          <a:gsLst>
            <a:gs pos="0">
              <a:schemeClr val="accent4">
                <a:hueOff val="-1580466"/>
                <a:satOff val="17847"/>
                <a:lumOff val="9568"/>
                <a:alphaOff val="0"/>
                <a:lumMod val="95000"/>
              </a:schemeClr>
            </a:gs>
            <a:gs pos="100000">
              <a:schemeClr val="accent4">
                <a:hueOff val="-1580466"/>
                <a:satOff val="17847"/>
                <a:lumOff val="9568"/>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1" kern="1200" dirty="0" smtClean="0">
              <a:effectLst>
                <a:outerShdw blurRad="38100" dist="38100" dir="2700000" algn="tl">
                  <a:srgbClr val="000000">
                    <a:alpha val="43137"/>
                  </a:srgbClr>
                </a:outerShdw>
              </a:effectLst>
            </a:rPr>
            <a:t>Налог при упрощенной системе – </a:t>
          </a:r>
          <a:r>
            <a:rPr lang="en-US" sz="1600" b="1" kern="1200" dirty="0" smtClean="0">
              <a:effectLst>
                <a:outerShdw blurRad="38100" dist="38100" dir="2700000" algn="tl">
                  <a:srgbClr val="000000">
                    <a:alpha val="43137"/>
                  </a:srgbClr>
                </a:outerShdw>
              </a:effectLst>
            </a:rPr>
            <a:t>2</a:t>
          </a:r>
          <a:r>
            <a:rPr lang="ru-RU" sz="1600" b="1" kern="1200" dirty="0" smtClean="0">
              <a:effectLst>
                <a:outerShdw blurRad="38100" dist="38100" dir="2700000" algn="tl">
                  <a:srgbClr val="000000">
                    <a:alpha val="43137"/>
                  </a:srgbClr>
                </a:outerShdw>
              </a:effectLst>
            </a:rPr>
            <a:t> </a:t>
          </a:r>
          <a:r>
            <a:rPr lang="en-US" sz="1600" b="1" kern="1200" dirty="0" smtClean="0">
              <a:effectLst>
                <a:outerShdw blurRad="38100" dist="38100" dir="2700000" algn="tl">
                  <a:srgbClr val="000000">
                    <a:alpha val="43137"/>
                  </a:srgbClr>
                </a:outerShdw>
              </a:effectLst>
            </a:rPr>
            <a:t>243</a:t>
          </a:r>
          <a:r>
            <a:rPr lang="ru-RU" sz="1600" b="1" kern="1200" dirty="0" smtClean="0">
              <a:effectLst>
                <a:outerShdw blurRad="38100" dist="38100" dir="2700000" algn="tl">
                  <a:srgbClr val="000000">
                    <a:alpha val="43137"/>
                  </a:srgbClr>
                </a:outerShdw>
              </a:effectLst>
            </a:rPr>
            <a:t>,</a:t>
          </a:r>
          <a:r>
            <a:rPr lang="en-US" sz="1600" b="1" kern="1200" dirty="0" smtClean="0">
              <a:effectLst>
                <a:outerShdw blurRad="38100" dist="38100" dir="2700000" algn="tl">
                  <a:srgbClr val="000000">
                    <a:alpha val="43137"/>
                  </a:srgbClr>
                </a:outerShdw>
              </a:effectLst>
            </a:rPr>
            <a:t>3</a:t>
          </a:r>
          <a:r>
            <a:rPr lang="ru-RU" sz="1600" b="1" kern="1200" dirty="0" smtClean="0">
              <a:effectLst>
                <a:outerShdw blurRad="38100" dist="38100" dir="2700000" algn="tl">
                  <a:srgbClr val="000000">
                    <a:alpha val="43137"/>
                  </a:srgbClr>
                </a:outerShdw>
              </a:effectLst>
            </a:rPr>
            <a:t>; </a:t>
          </a:r>
          <a:r>
            <a:rPr lang="en-US" sz="1600" b="1" kern="1200" dirty="0" smtClean="0">
              <a:effectLst>
                <a:outerShdw blurRad="38100" dist="38100" dir="2700000" algn="tl">
                  <a:srgbClr val="000000">
                    <a:alpha val="43137"/>
                  </a:srgbClr>
                </a:outerShdw>
              </a:effectLst>
            </a:rPr>
            <a:t>6</a:t>
          </a:r>
          <a:r>
            <a:rPr lang="ru-RU" sz="1600" b="1" kern="1200" dirty="0" smtClean="0">
              <a:effectLst>
                <a:outerShdw blurRad="38100" dist="38100" dir="2700000" algn="tl">
                  <a:srgbClr val="000000">
                    <a:alpha val="43137"/>
                  </a:srgbClr>
                </a:outerShdw>
              </a:effectLst>
            </a:rPr>
            <a:t>,</a:t>
          </a:r>
          <a:r>
            <a:rPr lang="en-US" sz="1600" b="1" kern="1200" dirty="0" smtClean="0">
              <a:effectLst>
                <a:outerShdw blurRad="38100" dist="38100" dir="2700000" algn="tl">
                  <a:srgbClr val="000000">
                    <a:alpha val="43137"/>
                  </a:srgbClr>
                </a:outerShdw>
              </a:effectLst>
            </a:rPr>
            <a:t>2</a:t>
          </a:r>
          <a:r>
            <a:rPr lang="ru-RU" sz="1600" b="1" kern="1200" dirty="0" smtClean="0">
              <a:effectLst>
                <a:outerShdw blurRad="38100" dist="38100" dir="2700000" algn="tl">
                  <a:srgbClr val="000000">
                    <a:alpha val="43137"/>
                  </a:srgbClr>
                </a:outerShdw>
              </a:effectLst>
            </a:rPr>
            <a:t> %</a:t>
          </a:r>
          <a:endParaRPr lang="ru-RU" sz="1600" b="1" kern="1200" dirty="0">
            <a:effectLst>
              <a:outerShdw blurRad="38100" dist="38100" dir="2700000" algn="tl">
                <a:srgbClr val="000000">
                  <a:alpha val="43137"/>
                </a:srgbClr>
              </a:outerShdw>
            </a:effectLst>
          </a:endParaRPr>
        </a:p>
      </dsp:txBody>
      <dsp:txXfrm>
        <a:off x="5567939" y="3480823"/>
        <a:ext cx="2050588" cy="948544"/>
      </dsp:txXfrm>
    </dsp:sp>
    <dsp:sp modelId="{56797D02-27AC-4E24-AC90-2A6BA52F38DE}">
      <dsp:nvSpPr>
        <dsp:cNvPr id="0" name=""/>
        <dsp:cNvSpPr/>
      </dsp:nvSpPr>
      <dsp:spPr>
        <a:xfrm>
          <a:off x="2721186" y="4174566"/>
          <a:ext cx="2687237" cy="1270785"/>
        </a:xfrm>
        <a:prstGeom prst="ellipse">
          <a:avLst/>
        </a:prstGeom>
        <a:gradFill rotWithShape="0">
          <a:gsLst>
            <a:gs pos="0">
              <a:schemeClr val="accent4">
                <a:hueOff val="-1975582"/>
                <a:satOff val="22309"/>
                <a:lumOff val="11960"/>
                <a:alphaOff val="0"/>
                <a:lumMod val="95000"/>
              </a:schemeClr>
            </a:gs>
            <a:gs pos="100000">
              <a:schemeClr val="accent4">
                <a:hueOff val="-1975582"/>
                <a:satOff val="22309"/>
                <a:lumOff val="1196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effectLst>
                <a:outerShdw blurRad="38100" dist="38100" dir="2700000" algn="tl">
                  <a:srgbClr val="000000">
                    <a:alpha val="43137"/>
                  </a:srgbClr>
                </a:outerShdw>
              </a:effectLst>
            </a:rPr>
            <a:t>Единый налог – </a:t>
          </a:r>
        </a:p>
        <a:p>
          <a:pPr lvl="0" algn="ctr"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3</a:t>
          </a:r>
          <a:r>
            <a:rPr lang="ru-RU" sz="1800" b="1" kern="1200" dirty="0" smtClean="0">
              <a:effectLst>
                <a:outerShdw blurRad="38100" dist="38100" dir="2700000" algn="tl">
                  <a:srgbClr val="000000">
                    <a:alpha val="43137"/>
                  </a:srgbClr>
                </a:outerShdw>
              </a:effectLst>
            </a:rPr>
            <a:t> </a:t>
          </a:r>
          <a:r>
            <a:rPr lang="en-US" sz="1800" b="1" kern="1200" dirty="0" smtClean="0">
              <a:effectLst>
                <a:outerShdw blurRad="38100" dist="38100" dir="2700000" algn="tl">
                  <a:srgbClr val="000000">
                    <a:alpha val="43137"/>
                  </a:srgbClr>
                </a:outerShdw>
              </a:effectLst>
            </a:rPr>
            <a:t>414</a:t>
          </a:r>
          <a:r>
            <a:rPr lang="ru-RU" sz="1800" b="1" kern="1200" dirty="0" smtClean="0">
              <a:effectLst>
                <a:outerShdw blurRad="38100" dist="38100" dir="2700000" algn="tl">
                  <a:srgbClr val="000000">
                    <a:alpha val="43137"/>
                  </a:srgbClr>
                </a:outerShdw>
              </a:effectLst>
            </a:rPr>
            <a:t>,</a:t>
          </a:r>
          <a:r>
            <a:rPr lang="en-US" sz="1800" b="1" kern="1200" dirty="0" smtClean="0">
              <a:effectLst>
                <a:outerShdw blurRad="38100" dist="38100" dir="2700000" algn="tl">
                  <a:srgbClr val="000000">
                    <a:alpha val="43137"/>
                  </a:srgbClr>
                </a:outerShdw>
              </a:effectLst>
            </a:rPr>
            <a:t>3</a:t>
          </a:r>
          <a:r>
            <a:rPr lang="ru-RU" sz="1800" b="1" kern="1200" dirty="0" smtClean="0">
              <a:effectLst>
                <a:outerShdw blurRad="38100" dist="38100" dir="2700000" algn="tl">
                  <a:srgbClr val="000000">
                    <a:alpha val="43137"/>
                  </a:srgbClr>
                </a:outerShdw>
              </a:effectLst>
            </a:rPr>
            <a:t>; 9,</a:t>
          </a:r>
          <a:r>
            <a:rPr lang="en-US" sz="1800" b="1" kern="1200" dirty="0" smtClean="0">
              <a:effectLst>
                <a:outerShdw blurRad="38100" dist="38100" dir="2700000" algn="tl">
                  <a:srgbClr val="000000">
                    <a:alpha val="43137"/>
                  </a:srgbClr>
                </a:outerShdw>
              </a:effectLst>
            </a:rPr>
            <a:t>4</a:t>
          </a:r>
          <a:r>
            <a:rPr lang="ru-RU" sz="1800" b="1" kern="1200" dirty="0" smtClean="0">
              <a:effectLst>
                <a:outerShdw blurRad="38100" dist="38100" dir="2700000" algn="tl">
                  <a:srgbClr val="000000">
                    <a:alpha val="43137"/>
                  </a:srgbClr>
                </a:outerShdw>
              </a:effectLst>
            </a:rPr>
            <a:t> %</a:t>
          </a:r>
          <a:endParaRPr lang="ru-RU" sz="1800" b="1" kern="1200" dirty="0">
            <a:effectLst>
              <a:outerShdw blurRad="38100" dist="38100" dir="2700000" algn="tl">
                <a:srgbClr val="000000">
                  <a:alpha val="43137"/>
                </a:srgbClr>
              </a:outerShdw>
            </a:effectLst>
          </a:endParaRPr>
        </a:p>
      </dsp:txBody>
      <dsp:txXfrm>
        <a:off x="3114723" y="4360668"/>
        <a:ext cx="1900163" cy="8985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BEE67-738A-4189-BB69-6CC826FE5705}">
      <dsp:nvSpPr>
        <dsp:cNvPr id="0" name=""/>
        <dsp:cNvSpPr/>
      </dsp:nvSpPr>
      <dsp:spPr>
        <a:xfrm rot="5400000">
          <a:off x="5394804" y="-2258135"/>
          <a:ext cx="1060028" cy="557629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Налоговые доходы</a:t>
          </a:r>
          <a:endParaRPr lang="ru-RU" sz="1600" kern="1200" dirty="0"/>
        </a:p>
        <a:p>
          <a:pPr marL="171450" lvl="1" indent="-171450" algn="l" defTabSz="711200">
            <a:lnSpc>
              <a:spcPct val="90000"/>
            </a:lnSpc>
            <a:spcBef>
              <a:spcPct val="0"/>
            </a:spcBef>
            <a:spcAft>
              <a:spcPct val="15000"/>
            </a:spcAft>
            <a:buChar char="••"/>
          </a:pPr>
          <a:r>
            <a:rPr lang="ru-RU" sz="1600" kern="1200" dirty="0" smtClean="0"/>
            <a:t>Неналоговые доходы</a:t>
          </a:r>
          <a:endParaRPr lang="ru-RU" sz="1600" kern="1200" dirty="0"/>
        </a:p>
        <a:p>
          <a:pPr marL="171450" lvl="1" indent="-171450" algn="l" defTabSz="711200">
            <a:lnSpc>
              <a:spcPct val="90000"/>
            </a:lnSpc>
            <a:spcBef>
              <a:spcPct val="0"/>
            </a:spcBef>
            <a:spcAft>
              <a:spcPct val="15000"/>
            </a:spcAft>
            <a:buChar char="••"/>
          </a:pPr>
          <a:r>
            <a:rPr lang="ru-RU" sz="1600" kern="1200" dirty="0" smtClean="0"/>
            <a:t>Безвозмездные поступления (платежи от другого бюджета в форме межбюджетных трансфертов)</a:t>
          </a:r>
          <a:endParaRPr lang="ru-RU" sz="1600" kern="1200" dirty="0"/>
        </a:p>
      </dsp:txBody>
      <dsp:txXfrm rot="-5400000">
        <a:off x="3136669" y="51746"/>
        <a:ext cx="5524553" cy="956536"/>
      </dsp:txXfrm>
    </dsp:sp>
    <dsp:sp modelId="{425E035B-3C04-438D-AC5E-2E9B06A3BABB}">
      <dsp:nvSpPr>
        <dsp:cNvPr id="0" name=""/>
        <dsp:cNvSpPr/>
      </dsp:nvSpPr>
      <dsp:spPr>
        <a:xfrm>
          <a:off x="0" y="169"/>
          <a:ext cx="3136668" cy="118612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ДОХОДЫ</a:t>
          </a:r>
          <a:endParaRPr lang="ru-RU" sz="2800" kern="1200" dirty="0">
            <a:solidFill>
              <a:srgbClr val="FF0000"/>
            </a:solidFill>
          </a:endParaRPr>
        </a:p>
      </dsp:txBody>
      <dsp:txXfrm>
        <a:off x="57902" y="58071"/>
        <a:ext cx="3020864" cy="1070323"/>
      </dsp:txXfrm>
    </dsp:sp>
    <dsp:sp modelId="{A9D6E545-DB18-4B4C-98D6-4EE401B90BF8}">
      <dsp:nvSpPr>
        <dsp:cNvPr id="0" name=""/>
        <dsp:cNvSpPr/>
      </dsp:nvSpPr>
      <dsp:spPr>
        <a:xfrm rot="5400000">
          <a:off x="4632538" y="-253329"/>
          <a:ext cx="2554046" cy="555191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Общегосударственная деятельность</a:t>
          </a:r>
          <a:endParaRPr lang="ru-RU" sz="1600" kern="1200" dirty="0"/>
        </a:p>
        <a:p>
          <a:pPr marL="171450" lvl="1" indent="-171450" algn="l" defTabSz="711200">
            <a:lnSpc>
              <a:spcPct val="90000"/>
            </a:lnSpc>
            <a:spcBef>
              <a:spcPct val="0"/>
            </a:spcBef>
            <a:spcAft>
              <a:spcPct val="15000"/>
            </a:spcAft>
            <a:buChar char="••"/>
          </a:pPr>
          <a:r>
            <a:rPr lang="ru-RU" sz="1600" kern="1200" dirty="0" smtClean="0"/>
            <a:t>Национальная экономика</a:t>
          </a:r>
          <a:endParaRPr lang="ru-RU" sz="1600" kern="1200" dirty="0"/>
        </a:p>
        <a:p>
          <a:pPr marL="171450" lvl="1" indent="-171450" algn="l" defTabSz="711200">
            <a:lnSpc>
              <a:spcPct val="90000"/>
            </a:lnSpc>
            <a:spcBef>
              <a:spcPct val="0"/>
            </a:spcBef>
            <a:spcAft>
              <a:spcPct val="15000"/>
            </a:spcAft>
            <a:buChar char="••"/>
          </a:pPr>
          <a:r>
            <a:rPr lang="ru-RU" sz="1600" kern="1200" dirty="0" smtClean="0"/>
            <a:t>Охрана окружающей среды</a:t>
          </a:r>
          <a:endParaRPr lang="ru-RU" sz="1600" kern="1200" dirty="0"/>
        </a:p>
        <a:p>
          <a:pPr marL="171450" lvl="1" indent="-171450" algn="l" defTabSz="711200">
            <a:lnSpc>
              <a:spcPct val="90000"/>
            </a:lnSpc>
            <a:spcBef>
              <a:spcPct val="0"/>
            </a:spcBef>
            <a:spcAft>
              <a:spcPct val="15000"/>
            </a:spcAft>
            <a:buChar char="••"/>
          </a:pPr>
          <a:r>
            <a:rPr lang="ru-RU" sz="1600" kern="1200" dirty="0" smtClean="0"/>
            <a:t>Жилищно-коммунальные услуги и жилищное строительство</a:t>
          </a:r>
          <a:endParaRPr lang="ru-RU" sz="1600" kern="1200" dirty="0"/>
        </a:p>
        <a:p>
          <a:pPr marL="171450" lvl="1" indent="-171450" algn="l" defTabSz="711200">
            <a:lnSpc>
              <a:spcPct val="90000"/>
            </a:lnSpc>
            <a:spcBef>
              <a:spcPct val="0"/>
            </a:spcBef>
            <a:spcAft>
              <a:spcPct val="15000"/>
            </a:spcAft>
            <a:buChar char="••"/>
          </a:pPr>
          <a:r>
            <a:rPr lang="ru-RU" sz="1600" kern="1200" dirty="0" smtClean="0"/>
            <a:t>Физическая культура, спорт, культура и средства массовой информации</a:t>
          </a:r>
          <a:endParaRPr lang="ru-RU" sz="1600" kern="1200" dirty="0"/>
        </a:p>
        <a:p>
          <a:pPr marL="171450" lvl="1" indent="-171450" algn="l" defTabSz="711200">
            <a:lnSpc>
              <a:spcPct val="90000"/>
            </a:lnSpc>
            <a:spcBef>
              <a:spcPct val="0"/>
            </a:spcBef>
            <a:spcAft>
              <a:spcPct val="15000"/>
            </a:spcAft>
            <a:buChar char="••"/>
          </a:pPr>
          <a:r>
            <a:rPr lang="ru-RU" sz="1600" kern="1200" dirty="0" smtClean="0"/>
            <a:t>Образование</a:t>
          </a:r>
          <a:endParaRPr lang="ru-RU" sz="1600" kern="1200" dirty="0"/>
        </a:p>
        <a:p>
          <a:pPr marL="171450" lvl="1" indent="-171450" algn="l" defTabSz="711200">
            <a:lnSpc>
              <a:spcPct val="90000"/>
            </a:lnSpc>
            <a:spcBef>
              <a:spcPct val="0"/>
            </a:spcBef>
            <a:spcAft>
              <a:spcPct val="15000"/>
            </a:spcAft>
            <a:buChar char="••"/>
          </a:pPr>
          <a:r>
            <a:rPr lang="ru-RU" sz="1600" kern="1200" dirty="0" smtClean="0"/>
            <a:t>Социальная политика</a:t>
          </a:r>
          <a:endParaRPr lang="ru-RU" sz="1600" kern="1200" dirty="0"/>
        </a:p>
        <a:p>
          <a:pPr marL="114300" lvl="1" indent="-114300" algn="l" defTabSz="622300">
            <a:lnSpc>
              <a:spcPct val="90000"/>
            </a:lnSpc>
            <a:spcBef>
              <a:spcPct val="0"/>
            </a:spcBef>
            <a:spcAft>
              <a:spcPct val="15000"/>
            </a:spcAft>
            <a:buChar char="••"/>
          </a:pPr>
          <a:endParaRPr lang="ru-RU" sz="1400" kern="1200" dirty="0"/>
        </a:p>
        <a:p>
          <a:pPr marL="114300" lvl="1" indent="-114300" algn="l" defTabSz="622300">
            <a:lnSpc>
              <a:spcPct val="90000"/>
            </a:lnSpc>
            <a:spcBef>
              <a:spcPct val="0"/>
            </a:spcBef>
            <a:spcAft>
              <a:spcPct val="15000"/>
            </a:spcAft>
            <a:buChar char="••"/>
          </a:pPr>
          <a:endParaRPr lang="ru-RU" sz="1400" kern="1200" dirty="0"/>
        </a:p>
      </dsp:txBody>
      <dsp:txXfrm rot="-5400000">
        <a:off x="3133605" y="1370282"/>
        <a:ext cx="5427235" cy="2304690"/>
      </dsp:txXfrm>
    </dsp:sp>
    <dsp:sp modelId="{0450A32C-A3E3-4A61-A559-7659F12E9D83}">
      <dsp:nvSpPr>
        <dsp:cNvPr id="0" name=""/>
        <dsp:cNvSpPr/>
      </dsp:nvSpPr>
      <dsp:spPr>
        <a:xfrm>
          <a:off x="0" y="1929563"/>
          <a:ext cx="3133605" cy="118612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РАСХОДЫ</a:t>
          </a:r>
          <a:endParaRPr lang="ru-RU" sz="2800" kern="1200" dirty="0">
            <a:solidFill>
              <a:srgbClr val="FF0000"/>
            </a:solidFill>
          </a:endParaRPr>
        </a:p>
      </dsp:txBody>
      <dsp:txXfrm>
        <a:off x="57902" y="1987465"/>
        <a:ext cx="3017801" cy="1070323"/>
      </dsp:txXfrm>
    </dsp:sp>
    <dsp:sp modelId="{A45A5B8D-D35F-40F4-88C2-279AB45292BB}">
      <dsp:nvSpPr>
        <dsp:cNvPr id="0" name=""/>
        <dsp:cNvSpPr/>
      </dsp:nvSpPr>
      <dsp:spPr>
        <a:xfrm rot="5400000">
          <a:off x="5203677" y="2055745"/>
          <a:ext cx="1644684" cy="536392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Операции по гарантиям местных исполнительных и распорядительных органов</a:t>
          </a:r>
          <a:endParaRPr lang="ru-RU" sz="1600" kern="1200" dirty="0"/>
        </a:p>
        <a:p>
          <a:pPr marL="171450" lvl="1" indent="-171450" algn="l" defTabSz="711200">
            <a:lnSpc>
              <a:spcPct val="90000"/>
            </a:lnSpc>
            <a:spcBef>
              <a:spcPct val="0"/>
            </a:spcBef>
            <a:spcAft>
              <a:spcPct val="15000"/>
            </a:spcAft>
            <a:buChar char="••"/>
          </a:pPr>
          <a:r>
            <a:rPr lang="ru-RU" sz="1600" kern="1200" dirty="0" smtClean="0"/>
            <a:t>Предоставление и возврат бюджетных кредитов и ссуд</a:t>
          </a:r>
          <a:endParaRPr lang="ru-RU" sz="1600" kern="1200" dirty="0"/>
        </a:p>
        <a:p>
          <a:pPr marL="171450" lvl="1" indent="-171450" algn="l" defTabSz="711200">
            <a:lnSpc>
              <a:spcPct val="90000"/>
            </a:lnSpc>
            <a:spcBef>
              <a:spcPct val="0"/>
            </a:spcBef>
            <a:spcAft>
              <a:spcPct val="15000"/>
            </a:spcAft>
            <a:buChar char="••"/>
          </a:pPr>
          <a:r>
            <a:rPr lang="ru-RU" sz="1600" kern="1200" dirty="0" smtClean="0"/>
            <a:t>Ценные бумаги, эмитируемые местными исполнительными и распорядительными органами</a:t>
          </a:r>
          <a:endParaRPr lang="ru-RU" sz="1600" kern="1200" dirty="0"/>
        </a:p>
        <a:p>
          <a:pPr marL="171450" lvl="1" indent="-171450" algn="l" defTabSz="800100">
            <a:lnSpc>
              <a:spcPct val="90000"/>
            </a:lnSpc>
            <a:spcBef>
              <a:spcPct val="0"/>
            </a:spcBef>
            <a:spcAft>
              <a:spcPct val="15000"/>
            </a:spcAft>
            <a:buChar char="••"/>
          </a:pPr>
          <a:endParaRPr lang="ru-RU" sz="1800" kern="1200" dirty="0"/>
        </a:p>
      </dsp:txBody>
      <dsp:txXfrm rot="-5400000">
        <a:off x="3344060" y="3995650"/>
        <a:ext cx="5283633" cy="1484110"/>
      </dsp:txXfrm>
    </dsp:sp>
    <dsp:sp modelId="{4896565C-472C-4376-8106-7A67D4C4703C}">
      <dsp:nvSpPr>
        <dsp:cNvPr id="0" name=""/>
        <dsp:cNvSpPr/>
      </dsp:nvSpPr>
      <dsp:spPr>
        <a:xfrm>
          <a:off x="0" y="3859126"/>
          <a:ext cx="3344059" cy="175749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solidFill>
                <a:srgbClr val="FF0000"/>
              </a:solidFill>
            </a:rPr>
            <a:t>Источники</a:t>
          </a:r>
          <a:r>
            <a:rPr lang="ru-RU" sz="2800" kern="1200" dirty="0" smtClean="0"/>
            <a:t> </a:t>
          </a:r>
          <a:r>
            <a:rPr lang="ru-RU" sz="2800" kern="1200" dirty="0" smtClean="0">
              <a:solidFill>
                <a:srgbClr val="FF0000"/>
              </a:solidFill>
            </a:rPr>
            <a:t>финансирования дефицита бюджета</a:t>
          </a:r>
          <a:endParaRPr lang="ru-RU" sz="2800" kern="1200" dirty="0">
            <a:solidFill>
              <a:srgbClr val="FF0000"/>
            </a:solidFill>
          </a:endParaRPr>
        </a:p>
      </dsp:txBody>
      <dsp:txXfrm>
        <a:off x="85794" y="3944920"/>
        <a:ext cx="3172471" cy="15859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7FB27-E6E9-4197-B78D-8923C5058265}">
      <dsp:nvSpPr>
        <dsp:cNvPr id="0" name=""/>
        <dsp:cNvSpPr/>
      </dsp:nvSpPr>
      <dsp:spPr>
        <a:xfrm rot="5400000">
          <a:off x="4749298" y="-1717613"/>
          <a:ext cx="1948127"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принципу «Один Совет – один бюджет»: в каждой </a:t>
          </a:r>
          <a:r>
            <a:rPr lang="ru-RU" sz="1600" kern="1200" dirty="0" smtClean="0"/>
            <a:t>административно-территориальной единице местный Совет депутатов имеет в своем распоряжении местный бюджет, средства которого он самостоятельно и независимо использует для выполнения возложенных на него задач и функций</a:t>
          </a:r>
          <a:endParaRPr lang="ru-RU" sz="1600" kern="1200" dirty="0"/>
        </a:p>
      </dsp:txBody>
      <dsp:txXfrm rot="-5400000">
        <a:off x="3030015" y="96770"/>
        <a:ext cx="5291593" cy="1757927"/>
      </dsp:txXfrm>
    </dsp:sp>
    <dsp:sp modelId="{07A2E5E1-A5DA-4EB5-871A-AF84CD128498}">
      <dsp:nvSpPr>
        <dsp:cNvPr id="0" name=""/>
        <dsp:cNvSpPr/>
      </dsp:nvSpPr>
      <dsp:spPr>
        <a:xfrm>
          <a:off x="0" y="308595"/>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Образуются</a:t>
          </a:r>
          <a:endParaRPr lang="ru-RU" sz="2400" kern="1200" dirty="0">
            <a:solidFill>
              <a:srgbClr val="FF0000"/>
            </a:solidFill>
          </a:endParaRPr>
        </a:p>
      </dsp:txBody>
      <dsp:txXfrm>
        <a:off x="65134" y="373729"/>
        <a:ext cx="2899747" cy="1204007"/>
      </dsp:txXfrm>
    </dsp:sp>
    <dsp:sp modelId="{BE176A71-13E9-4564-A6B9-FEF760422249}">
      <dsp:nvSpPr>
        <dsp:cNvPr id="0" name=""/>
        <dsp:cNvSpPr/>
      </dsp:nvSpPr>
      <dsp:spPr>
        <a:xfrm rot="5400000">
          <a:off x="5393258" y="-12331"/>
          <a:ext cx="671396" cy="5391959"/>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kern="1200" dirty="0" smtClean="0"/>
            <a:t>По нормативам и правилам, установленным Бюджетным кодексом</a:t>
          </a:r>
          <a:endParaRPr lang="ru-RU" sz="2000" kern="1200" dirty="0"/>
        </a:p>
      </dsp:txBody>
      <dsp:txXfrm rot="-5400000">
        <a:off x="3032977" y="2380726"/>
        <a:ext cx="5359184" cy="605846"/>
      </dsp:txXfrm>
    </dsp:sp>
    <dsp:sp modelId="{9A08E0AA-5E06-4836-BD87-D6CD8C86137B}">
      <dsp:nvSpPr>
        <dsp:cNvPr id="0" name=""/>
        <dsp:cNvSpPr/>
      </dsp:nvSpPr>
      <dsp:spPr>
        <a:xfrm>
          <a:off x="0" y="2016510"/>
          <a:ext cx="3032976"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Распределяются</a:t>
          </a:r>
          <a:endParaRPr lang="ru-RU" sz="2400" kern="1200" dirty="0">
            <a:solidFill>
              <a:srgbClr val="FF0000"/>
            </a:solidFill>
          </a:endParaRPr>
        </a:p>
      </dsp:txBody>
      <dsp:txXfrm>
        <a:off x="65134" y="2081644"/>
        <a:ext cx="2902708" cy="1204007"/>
      </dsp:txXfrm>
    </dsp:sp>
    <dsp:sp modelId="{3D898675-8681-4939-B2C2-0EA0C897D703}">
      <dsp:nvSpPr>
        <dsp:cNvPr id="0" name=""/>
        <dsp:cNvSpPr/>
      </dsp:nvSpPr>
      <dsp:spPr>
        <a:xfrm rot="5400000">
          <a:off x="4516621" y="1930892"/>
          <a:ext cx="2413479" cy="5386693"/>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t>Ежегодно : дотации, субвенции, иные межбюджетные трансферты</a:t>
          </a: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ru-RU" sz="1800" kern="1200" dirty="0" smtClean="0"/>
            <a:t>На постоянной основе: подоходный налог, налог на прибыль, налоги на собственность, налог на добавленную собственность, другие налоговые доходы</a:t>
          </a:r>
          <a:endParaRPr lang="ru-RU" sz="1800" kern="1200" dirty="0"/>
        </a:p>
      </dsp:txBody>
      <dsp:txXfrm rot="-5400000">
        <a:off x="3030014" y="3535315"/>
        <a:ext cx="5268877" cy="2177847"/>
      </dsp:txXfrm>
    </dsp:sp>
    <dsp:sp modelId="{0A2B4F7D-733E-43E7-A5FA-27A5839D6D5A}">
      <dsp:nvSpPr>
        <dsp:cNvPr id="0" name=""/>
        <dsp:cNvSpPr/>
      </dsp:nvSpPr>
      <dsp:spPr>
        <a:xfrm>
          <a:off x="0" y="3957101"/>
          <a:ext cx="3030015" cy="133427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ru-RU" sz="2400" kern="1200" dirty="0" smtClean="0">
              <a:solidFill>
                <a:srgbClr val="FF0000"/>
              </a:solidFill>
            </a:rPr>
            <a:t>Устанавливаются</a:t>
          </a:r>
          <a:endParaRPr lang="ru-RU" sz="2400" kern="1200" dirty="0">
            <a:solidFill>
              <a:srgbClr val="FF0000"/>
            </a:solidFill>
          </a:endParaRPr>
        </a:p>
      </dsp:txBody>
      <dsp:txXfrm>
        <a:off x="65134" y="4022235"/>
        <a:ext cx="2899747" cy="12040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A43A4-E2CD-43C9-B306-94A422C13044}">
      <dsp:nvSpPr>
        <dsp:cNvPr id="0" name=""/>
        <dsp:cNvSpPr/>
      </dsp:nvSpPr>
      <dsp:spPr>
        <a:xfrm rot="5400000">
          <a:off x="5085006" y="-1888682"/>
          <a:ext cx="128789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baseline="0" dirty="0" err="1" smtClean="0"/>
            <a:t>Вымнянский</a:t>
          </a:r>
          <a:r>
            <a:rPr lang="ru-RU" sz="2000" b="1" kern="1200" dirty="0" smtClean="0"/>
            <a:t>, </a:t>
          </a:r>
          <a:r>
            <a:rPr lang="ru-RU" sz="2000" b="1" kern="1200" dirty="0" err="1" smtClean="0"/>
            <a:t>Зароновский</a:t>
          </a:r>
          <a:r>
            <a:rPr lang="ru-RU" sz="2000" b="1" kern="1200" dirty="0" smtClean="0"/>
            <a:t>, </a:t>
          </a:r>
          <a:r>
            <a:rPr lang="ru-RU" sz="2000" b="1" kern="1200" dirty="0" err="1" smtClean="0"/>
            <a:t>Куринский</a:t>
          </a:r>
          <a:r>
            <a:rPr lang="ru-RU" sz="2000" b="1" kern="1200" dirty="0" smtClean="0"/>
            <a:t>, Туловский</a:t>
          </a:r>
          <a:endParaRPr lang="ru-RU" sz="2000" b="1" kern="1200" dirty="0"/>
        </a:p>
      </dsp:txBody>
      <dsp:txXfrm rot="-5400000">
        <a:off x="3032976" y="226218"/>
        <a:ext cx="5329089" cy="1162159"/>
      </dsp:txXfrm>
    </dsp:sp>
    <dsp:sp modelId="{990A3732-8EDB-4514-A991-93355AC667DE}">
      <dsp:nvSpPr>
        <dsp:cNvPr id="0" name=""/>
        <dsp:cNvSpPr/>
      </dsp:nvSpPr>
      <dsp:spPr>
        <a:xfrm>
          <a:off x="0" y="2360"/>
          <a:ext cx="3032976" cy="1609874"/>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ru-RU" sz="4700" kern="1200" dirty="0" smtClean="0">
              <a:solidFill>
                <a:srgbClr val="FFC000"/>
              </a:solidFill>
            </a:rPr>
            <a:t>до 11%</a:t>
          </a:r>
          <a:endParaRPr lang="ru-RU" sz="4700" kern="1200" dirty="0">
            <a:solidFill>
              <a:srgbClr val="FFC000"/>
            </a:solidFill>
          </a:endParaRPr>
        </a:p>
      </dsp:txBody>
      <dsp:txXfrm>
        <a:off x="78588" y="80948"/>
        <a:ext cx="2875800" cy="1452698"/>
      </dsp:txXfrm>
    </dsp:sp>
    <dsp:sp modelId="{25CB1E34-1424-4EDF-8D28-5915C45BFEB7}">
      <dsp:nvSpPr>
        <dsp:cNvPr id="0" name=""/>
        <dsp:cNvSpPr/>
      </dsp:nvSpPr>
      <dsp:spPr>
        <a:xfrm rot="5400000">
          <a:off x="5085006" y="-198313"/>
          <a:ext cx="1287899"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smtClean="0"/>
            <a:t>Бабиничский, </a:t>
          </a:r>
          <a:r>
            <a:rPr lang="ru-RU" sz="2000" b="1" kern="1200" dirty="0" err="1" smtClean="0"/>
            <a:t>Новкинский</a:t>
          </a:r>
          <a:r>
            <a:rPr lang="ru-RU" sz="2000" b="1" kern="1200" dirty="0" smtClean="0"/>
            <a:t>, Октябрьский, </a:t>
          </a:r>
          <a:r>
            <a:rPr lang="ru-RU" sz="2000" b="1" kern="1200" dirty="0" err="1" smtClean="0"/>
            <a:t>Летчанский</a:t>
          </a:r>
          <a:r>
            <a:rPr lang="ru-RU" sz="2000" b="1" kern="1200" dirty="0" smtClean="0"/>
            <a:t>, </a:t>
          </a:r>
          <a:r>
            <a:rPr lang="ru-RU" sz="2000" b="1" kern="1200" dirty="0" err="1" smtClean="0"/>
            <a:t>Мазоловский</a:t>
          </a:r>
          <a:endParaRPr lang="ru-RU" sz="2000" b="1" kern="1200" dirty="0"/>
        </a:p>
      </dsp:txBody>
      <dsp:txXfrm rot="-5400000">
        <a:off x="3032976" y="1916587"/>
        <a:ext cx="5329089" cy="1162159"/>
      </dsp:txXfrm>
    </dsp:sp>
    <dsp:sp modelId="{DB07B859-D486-4C81-9A36-0BC2BBDF267A}">
      <dsp:nvSpPr>
        <dsp:cNvPr id="0" name=""/>
        <dsp:cNvSpPr/>
      </dsp:nvSpPr>
      <dsp:spPr>
        <a:xfrm>
          <a:off x="0" y="1702918"/>
          <a:ext cx="3032976" cy="1609874"/>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ru-RU" sz="4700" kern="1200" dirty="0" smtClean="0">
              <a:solidFill>
                <a:srgbClr val="FFC000"/>
              </a:solidFill>
            </a:rPr>
            <a:t>от 11 до 20 %</a:t>
          </a:r>
          <a:endParaRPr lang="ru-RU" sz="4700" kern="1200" dirty="0">
            <a:solidFill>
              <a:srgbClr val="FFC000"/>
            </a:solidFill>
          </a:endParaRPr>
        </a:p>
      </dsp:txBody>
      <dsp:txXfrm>
        <a:off x="78588" y="1781506"/>
        <a:ext cx="2875800" cy="1452698"/>
      </dsp:txXfrm>
    </dsp:sp>
    <dsp:sp modelId="{BEBDA1F2-3468-41CD-B3AD-9BECF53970F8}">
      <dsp:nvSpPr>
        <dsp:cNvPr id="0" name=""/>
        <dsp:cNvSpPr/>
      </dsp:nvSpPr>
      <dsp:spPr>
        <a:xfrm rot="5400000">
          <a:off x="4824141" y="1428817"/>
          <a:ext cx="1814895" cy="538669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5" dist="22984"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err="1" smtClean="0"/>
            <a:t>Вороновский</a:t>
          </a:r>
          <a:r>
            <a:rPr lang="ru-RU" sz="2000" b="1" kern="1200" dirty="0" smtClean="0"/>
            <a:t>, </a:t>
          </a:r>
          <a:r>
            <a:rPr lang="ru-RU" sz="2000" b="1" kern="1200" dirty="0" err="1" smtClean="0"/>
            <a:t>Задубровский</a:t>
          </a:r>
          <a:r>
            <a:rPr lang="ru-RU" sz="2000" b="1" kern="1200" dirty="0" smtClean="0"/>
            <a:t>, Запольский, </a:t>
          </a:r>
          <a:r>
            <a:rPr lang="ru-RU" sz="2000" b="1" kern="1200" dirty="0" err="1" smtClean="0"/>
            <a:t>Суражский</a:t>
          </a:r>
          <a:r>
            <a:rPr lang="ru-RU" sz="2000" b="1" kern="1200" dirty="0" smtClean="0"/>
            <a:t>, </a:t>
          </a:r>
          <a:r>
            <a:rPr lang="ru-RU" sz="2000" b="1" kern="1200" dirty="0" err="1" smtClean="0"/>
            <a:t>Шапечинский</a:t>
          </a:r>
          <a:r>
            <a:rPr lang="ru-RU" sz="2000" b="1" kern="1200" dirty="0" smtClean="0"/>
            <a:t>, </a:t>
          </a:r>
          <a:r>
            <a:rPr lang="ru-RU" sz="2000" b="1" kern="1200" dirty="0" err="1" smtClean="0"/>
            <a:t>Яновичский</a:t>
          </a:r>
          <a:endParaRPr lang="ru-RU" sz="2000" b="1" kern="1200" dirty="0"/>
        </a:p>
      </dsp:txBody>
      <dsp:txXfrm rot="-5400000">
        <a:off x="3038242" y="3303312"/>
        <a:ext cx="5298097" cy="1637703"/>
      </dsp:txXfrm>
    </dsp:sp>
    <dsp:sp modelId="{608A9A4F-9B28-45E9-8A7D-974A96C20728}">
      <dsp:nvSpPr>
        <dsp:cNvPr id="0" name=""/>
        <dsp:cNvSpPr/>
      </dsp:nvSpPr>
      <dsp:spPr>
        <a:xfrm>
          <a:off x="0" y="3485607"/>
          <a:ext cx="3030015" cy="1609874"/>
        </a:xfrm>
        <a:prstGeom prst="roundRect">
          <a:avLst/>
        </a:prstGeom>
        <a:gradFill rotWithShape="0">
          <a:gsLst>
            <a:gs pos="0">
              <a:schemeClr val="accent1">
                <a:hueOff val="0"/>
                <a:satOff val="0"/>
                <a:lumOff val="0"/>
                <a:alphaOff val="0"/>
                <a:lumMod val="95000"/>
              </a:schemeClr>
            </a:gs>
            <a:gs pos="100000">
              <a:schemeClr val="accen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ru-RU" sz="4700" kern="1200" dirty="0" smtClean="0">
              <a:solidFill>
                <a:srgbClr val="FFC000"/>
              </a:solidFill>
            </a:rPr>
            <a:t>от 21 до 30 %</a:t>
          </a:r>
          <a:endParaRPr lang="ru-RU" sz="4700" kern="1200" dirty="0">
            <a:solidFill>
              <a:srgbClr val="FFC000"/>
            </a:solidFill>
          </a:endParaRPr>
        </a:p>
      </dsp:txBody>
      <dsp:txXfrm>
        <a:off x="78588" y="3564195"/>
        <a:ext cx="2872839" cy="14526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E9B21-6EE5-4955-ADCE-87526441BB68}">
      <dsp:nvSpPr>
        <dsp:cNvPr id="0" name=""/>
        <dsp:cNvSpPr/>
      </dsp:nvSpPr>
      <dsp:spPr>
        <a:xfrm>
          <a:off x="3686000" y="4362074"/>
          <a:ext cx="1412974" cy="1412974"/>
        </a:xfrm>
        <a:prstGeom prst="ellipse">
          <a:avLst/>
        </a:prstGeom>
        <a:solidFill>
          <a:schemeClr val="accent6"/>
        </a:solidFill>
        <a:ln w="25400" cap="flat" cmpd="sng" algn="ctr">
          <a:solidFill>
            <a:schemeClr val="lt1"/>
          </a:solidFill>
          <a:prstDash val="solid"/>
        </a:ln>
        <a:effectLst>
          <a:outerShdw blurRad="63500" dist="50800" dir="5400000" sx="98000" sy="98000" rotWithShape="0">
            <a:srgbClr val="000000">
              <a:alpha val="20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ru-RU" sz="900" kern="1200" dirty="0" smtClean="0">
              <a:solidFill>
                <a:schemeClr val="tx1"/>
              </a:solidFill>
            </a:rPr>
            <a:t>Государственные программы – </a:t>
          </a:r>
        </a:p>
        <a:p>
          <a:pPr lvl="0" algn="ctr" defTabSz="400050">
            <a:lnSpc>
              <a:spcPct val="90000"/>
            </a:lnSpc>
            <a:spcBef>
              <a:spcPct val="0"/>
            </a:spcBef>
            <a:spcAft>
              <a:spcPct val="35000"/>
            </a:spcAft>
          </a:pPr>
          <a:r>
            <a:rPr lang="ru-RU" sz="900" kern="1200" dirty="0" smtClean="0">
              <a:solidFill>
                <a:schemeClr val="tx1"/>
              </a:solidFill>
            </a:rPr>
            <a:t>32 639,8  тыс. рублей (87,7% расходов бюджета)</a:t>
          </a:r>
          <a:endParaRPr lang="ru-RU" sz="900" kern="1200" dirty="0">
            <a:solidFill>
              <a:schemeClr val="tx1"/>
            </a:solidFill>
          </a:endParaRPr>
        </a:p>
      </dsp:txBody>
      <dsp:txXfrm>
        <a:off x="3892925" y="4568999"/>
        <a:ext cx="999124" cy="999124"/>
      </dsp:txXfrm>
    </dsp:sp>
    <dsp:sp modelId="{EC8CFB5B-FA6B-464F-8386-11B36109F00B}">
      <dsp:nvSpPr>
        <dsp:cNvPr id="0" name=""/>
        <dsp:cNvSpPr/>
      </dsp:nvSpPr>
      <dsp:spPr>
        <a:xfrm rot="10828551">
          <a:off x="664268" y="4848106"/>
          <a:ext cx="2855612" cy="40269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4E24AF-BA6C-45BC-A5FD-B91E27F4C285}">
      <dsp:nvSpPr>
        <dsp:cNvPr id="0" name=""/>
        <dsp:cNvSpPr/>
      </dsp:nvSpPr>
      <dsp:spPr>
        <a:xfrm>
          <a:off x="169776" y="4641964"/>
          <a:ext cx="989081" cy="791265"/>
        </a:xfrm>
        <a:prstGeom prst="roundRect">
          <a:avLst>
            <a:gd name="adj" fmla="val 10000"/>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о социальной защите и содействии занятости населения на 2016-2020 годы, 1 086,7 тыс. руб.</a:t>
          </a:r>
          <a:endParaRPr lang="ru-RU" sz="600" kern="1200" dirty="0">
            <a:solidFill>
              <a:schemeClr val="tx1"/>
            </a:solidFill>
          </a:endParaRPr>
        </a:p>
      </dsp:txBody>
      <dsp:txXfrm>
        <a:off x="192951" y="4665139"/>
        <a:ext cx="942731" cy="744915"/>
      </dsp:txXfrm>
    </dsp:sp>
    <dsp:sp modelId="{EB773FAE-B761-4C58-85C7-1243D7BC1F7B}">
      <dsp:nvSpPr>
        <dsp:cNvPr id="0" name=""/>
        <dsp:cNvSpPr/>
      </dsp:nvSpPr>
      <dsp:spPr>
        <a:xfrm rot="11849534">
          <a:off x="550763" y="4140016"/>
          <a:ext cx="3068521" cy="40269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63CAED-C2C0-4E4A-8DEA-5E17ACD5070E}">
      <dsp:nvSpPr>
        <dsp:cNvPr id="0" name=""/>
        <dsp:cNvSpPr/>
      </dsp:nvSpPr>
      <dsp:spPr>
        <a:xfrm>
          <a:off x="127170" y="3484569"/>
          <a:ext cx="989081" cy="791265"/>
        </a:xfrm>
        <a:prstGeom prst="roundRect">
          <a:avLst>
            <a:gd name="adj" fmla="val 10000"/>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«Образование и молодежная политика» на 2016-2020 годы, </a:t>
          </a:r>
        </a:p>
        <a:p>
          <a:pPr lvl="0" algn="ctr" defTabSz="266700">
            <a:lnSpc>
              <a:spcPct val="90000"/>
            </a:lnSpc>
            <a:spcBef>
              <a:spcPct val="0"/>
            </a:spcBef>
            <a:spcAft>
              <a:spcPct val="35000"/>
            </a:spcAft>
          </a:pPr>
          <a:r>
            <a:rPr lang="ru-RU" sz="600" kern="1200" dirty="0" smtClean="0">
              <a:solidFill>
                <a:schemeClr val="tx1"/>
              </a:solidFill>
            </a:rPr>
            <a:t>22 172,0 тыс. руб.</a:t>
          </a:r>
          <a:endParaRPr lang="ru-RU" sz="600" kern="1200" dirty="0">
            <a:solidFill>
              <a:schemeClr val="tx1"/>
            </a:solidFill>
          </a:endParaRPr>
        </a:p>
      </dsp:txBody>
      <dsp:txXfrm>
        <a:off x="150345" y="3507744"/>
        <a:ext cx="942731" cy="744915"/>
      </dsp:txXfrm>
    </dsp:sp>
    <dsp:sp modelId="{EFBC9CD4-230E-44A2-81DA-75F3FC97ABD8}">
      <dsp:nvSpPr>
        <dsp:cNvPr id="0" name=""/>
        <dsp:cNvSpPr/>
      </dsp:nvSpPr>
      <dsp:spPr>
        <a:xfrm rot="12978134">
          <a:off x="972978" y="3457300"/>
          <a:ext cx="3000607" cy="40269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D1067C-A193-42E5-BE4D-275E91EBEE29}">
      <dsp:nvSpPr>
        <dsp:cNvPr id="0" name=""/>
        <dsp:cNvSpPr/>
      </dsp:nvSpPr>
      <dsp:spPr>
        <a:xfrm>
          <a:off x="769638" y="2374769"/>
          <a:ext cx="989081" cy="791265"/>
        </a:xfrm>
        <a:prstGeom prst="roundRect">
          <a:avLst>
            <a:gd name="adj" fmla="val 10000"/>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развития </a:t>
          </a:r>
          <a:r>
            <a:rPr lang="ru-RU" sz="600" kern="1200" dirty="0" err="1" smtClean="0">
              <a:solidFill>
                <a:schemeClr val="tx1"/>
              </a:solidFill>
            </a:rPr>
            <a:t>ааграрного</a:t>
          </a:r>
          <a:r>
            <a:rPr lang="ru-RU" sz="600" kern="1200" dirty="0" smtClean="0">
              <a:solidFill>
                <a:schemeClr val="tx1"/>
              </a:solidFill>
            </a:rPr>
            <a:t> бизнеса на 2016-2020 годы, 1 769,6 тыс. руб</a:t>
          </a:r>
          <a:r>
            <a:rPr lang="ru-RU" sz="600" kern="1200" dirty="0" smtClean="0"/>
            <a:t>.</a:t>
          </a:r>
          <a:endParaRPr lang="ru-RU" sz="600" kern="1200" dirty="0"/>
        </a:p>
      </dsp:txBody>
      <dsp:txXfrm>
        <a:off x="792813" y="2397944"/>
        <a:ext cx="942731" cy="744915"/>
      </dsp:txXfrm>
    </dsp:sp>
    <dsp:sp modelId="{030D5166-9A9E-4C2C-88F0-CFA4D70A48FD}">
      <dsp:nvSpPr>
        <dsp:cNvPr id="0" name=""/>
        <dsp:cNvSpPr/>
      </dsp:nvSpPr>
      <dsp:spPr>
        <a:xfrm rot="14040000">
          <a:off x="1481837" y="2934827"/>
          <a:ext cx="3013380" cy="40269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2E55DF-B202-4728-AF83-8BB75C249746}">
      <dsp:nvSpPr>
        <dsp:cNvPr id="0" name=""/>
        <dsp:cNvSpPr/>
      </dsp:nvSpPr>
      <dsp:spPr>
        <a:xfrm>
          <a:off x="1608376" y="1521605"/>
          <a:ext cx="989081" cy="791265"/>
        </a:xfrm>
        <a:prstGeom prst="roundRect">
          <a:avLst>
            <a:gd name="adj" fmla="val 10000"/>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«Здоровье народа и демографическая безопасность Республики Беларусь» на 2016-2020 годы, 25,0 тыс. руб.</a:t>
          </a:r>
        </a:p>
      </dsp:txBody>
      <dsp:txXfrm>
        <a:off x="1631551" y="1544780"/>
        <a:ext cx="942731" cy="744915"/>
      </dsp:txXfrm>
    </dsp:sp>
    <dsp:sp modelId="{BB22123E-9B0D-4DAD-A256-5D4FD83B5F3B}">
      <dsp:nvSpPr>
        <dsp:cNvPr id="0" name=""/>
        <dsp:cNvSpPr/>
      </dsp:nvSpPr>
      <dsp:spPr>
        <a:xfrm rot="15120000">
          <a:off x="2147692" y="2595557"/>
          <a:ext cx="3013380" cy="40269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AE2C3D-A047-4561-AAC6-6E1FAF020FB7}">
      <dsp:nvSpPr>
        <dsp:cNvPr id="0" name=""/>
        <dsp:cNvSpPr/>
      </dsp:nvSpPr>
      <dsp:spPr>
        <a:xfrm>
          <a:off x="2694248" y="968326"/>
          <a:ext cx="989081" cy="791265"/>
        </a:xfrm>
        <a:prstGeom prst="roundRect">
          <a:avLst>
            <a:gd name="adj" fmla="val 10000"/>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«Охрана окружающей среды и устойчивое использование природных ресурсов» на 2016-2020 годы, </a:t>
          </a:r>
        </a:p>
        <a:p>
          <a:pPr lvl="0" algn="ctr" defTabSz="266700">
            <a:lnSpc>
              <a:spcPct val="90000"/>
            </a:lnSpc>
            <a:spcBef>
              <a:spcPct val="0"/>
            </a:spcBef>
            <a:spcAft>
              <a:spcPct val="35000"/>
            </a:spcAft>
          </a:pPr>
          <a:r>
            <a:rPr lang="ru-RU" sz="600" kern="1200" dirty="0" smtClean="0">
              <a:solidFill>
                <a:schemeClr val="tx1"/>
              </a:solidFill>
            </a:rPr>
            <a:t>130,0 тыс. руб</a:t>
          </a:r>
          <a:r>
            <a:rPr lang="ru-RU" sz="600" kern="1200" dirty="0" smtClean="0"/>
            <a:t>.</a:t>
          </a:r>
          <a:endParaRPr lang="ru-RU" sz="600" kern="1200" dirty="0"/>
        </a:p>
      </dsp:txBody>
      <dsp:txXfrm>
        <a:off x="2717423" y="991501"/>
        <a:ext cx="942731" cy="744915"/>
      </dsp:txXfrm>
    </dsp:sp>
    <dsp:sp modelId="{8A8AF58A-E189-4DBB-9C49-728F839349B6}">
      <dsp:nvSpPr>
        <dsp:cNvPr id="0" name=""/>
        <dsp:cNvSpPr/>
      </dsp:nvSpPr>
      <dsp:spPr>
        <a:xfrm rot="16200000">
          <a:off x="2885797" y="2478653"/>
          <a:ext cx="3013380" cy="40269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CAEF06-2085-4300-8C90-07613156231C}">
      <dsp:nvSpPr>
        <dsp:cNvPr id="0" name=""/>
        <dsp:cNvSpPr/>
      </dsp:nvSpPr>
      <dsp:spPr>
        <a:xfrm>
          <a:off x="3897947" y="777679"/>
          <a:ext cx="989081" cy="791265"/>
        </a:xfrm>
        <a:prstGeom prst="roundRect">
          <a:avLst>
            <a:gd name="adj" fmla="val 10000"/>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«Культура Беларуси» на 2016-2020 годы, 2 231,9 тыс. руб.</a:t>
          </a:r>
          <a:endParaRPr lang="ru-RU" sz="600" kern="1200" dirty="0">
            <a:solidFill>
              <a:schemeClr val="tx1"/>
            </a:solidFill>
          </a:endParaRPr>
        </a:p>
      </dsp:txBody>
      <dsp:txXfrm>
        <a:off x="3921122" y="800854"/>
        <a:ext cx="942731" cy="744915"/>
      </dsp:txXfrm>
    </dsp:sp>
    <dsp:sp modelId="{55B7CEF1-2338-4AD7-810E-0FB470708B73}">
      <dsp:nvSpPr>
        <dsp:cNvPr id="0" name=""/>
        <dsp:cNvSpPr/>
      </dsp:nvSpPr>
      <dsp:spPr>
        <a:xfrm rot="17280000">
          <a:off x="3623903" y="2595557"/>
          <a:ext cx="3013380" cy="40269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632BE8-E0DD-463E-8A7E-BFE036B23549}">
      <dsp:nvSpPr>
        <dsp:cNvPr id="0" name=""/>
        <dsp:cNvSpPr/>
      </dsp:nvSpPr>
      <dsp:spPr>
        <a:xfrm>
          <a:off x="5101645" y="968326"/>
          <a:ext cx="989081" cy="791265"/>
        </a:xfrm>
        <a:prstGeom prst="roundRect">
          <a:avLst>
            <a:gd name="adj" fmla="val 10000"/>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развития физической культуры и спорта в Республике Беларусь на 2016-2020 годы, 288,7 тыс. руб</a:t>
          </a:r>
          <a:r>
            <a:rPr lang="ru-RU" sz="600" kern="1200" dirty="0" smtClean="0"/>
            <a:t>.</a:t>
          </a:r>
          <a:endParaRPr lang="ru-RU" sz="600" kern="1200" dirty="0"/>
        </a:p>
      </dsp:txBody>
      <dsp:txXfrm>
        <a:off x="5124820" y="991501"/>
        <a:ext cx="942731" cy="744915"/>
      </dsp:txXfrm>
    </dsp:sp>
    <dsp:sp modelId="{F051211B-A2CF-482D-A2A1-ED233153618C}">
      <dsp:nvSpPr>
        <dsp:cNvPr id="0" name=""/>
        <dsp:cNvSpPr/>
      </dsp:nvSpPr>
      <dsp:spPr>
        <a:xfrm rot="18360000">
          <a:off x="4289757" y="2934827"/>
          <a:ext cx="3013380" cy="40269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248525-37F4-4B1B-BAF7-21169DDC1CDE}">
      <dsp:nvSpPr>
        <dsp:cNvPr id="0" name=""/>
        <dsp:cNvSpPr/>
      </dsp:nvSpPr>
      <dsp:spPr>
        <a:xfrm>
          <a:off x="6187517" y="1521605"/>
          <a:ext cx="989081" cy="791265"/>
        </a:xfrm>
        <a:prstGeom prst="roundRect">
          <a:avLst>
            <a:gd name="adj" fmla="val 10000"/>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«Комфортное жилье и благоприятная среда» на 2016-2020 годы, 4 868,1 тыс. руб.</a:t>
          </a:r>
          <a:endParaRPr lang="ru-RU" sz="600" kern="1200" dirty="0">
            <a:solidFill>
              <a:schemeClr val="tx1"/>
            </a:solidFill>
          </a:endParaRPr>
        </a:p>
      </dsp:txBody>
      <dsp:txXfrm>
        <a:off x="6210692" y="1544780"/>
        <a:ext cx="942731" cy="744915"/>
      </dsp:txXfrm>
    </dsp:sp>
    <dsp:sp modelId="{BF1FC45A-936E-4CD3-880D-24CC7BF6AD05}">
      <dsp:nvSpPr>
        <dsp:cNvPr id="0" name=""/>
        <dsp:cNvSpPr/>
      </dsp:nvSpPr>
      <dsp:spPr>
        <a:xfrm rot="19464781">
          <a:off x="4826595" y="3465524"/>
          <a:ext cx="3049380" cy="40269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00FBC0-0C4F-4AF3-9566-44959A9497A2}">
      <dsp:nvSpPr>
        <dsp:cNvPr id="0" name=""/>
        <dsp:cNvSpPr/>
      </dsp:nvSpPr>
      <dsp:spPr>
        <a:xfrm>
          <a:off x="7096673" y="2383965"/>
          <a:ext cx="989081" cy="791265"/>
        </a:xfrm>
        <a:prstGeom prst="roundRect">
          <a:avLst>
            <a:gd name="adj" fmla="val 10000"/>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«Строительство жилья» на 2016-2020 годы, </a:t>
          </a:r>
        </a:p>
        <a:p>
          <a:pPr lvl="0" algn="ctr" defTabSz="266700">
            <a:lnSpc>
              <a:spcPct val="90000"/>
            </a:lnSpc>
            <a:spcBef>
              <a:spcPct val="0"/>
            </a:spcBef>
            <a:spcAft>
              <a:spcPct val="35000"/>
            </a:spcAft>
          </a:pPr>
          <a:r>
            <a:rPr lang="ru-RU" sz="600" kern="1200" dirty="0" smtClean="0">
              <a:solidFill>
                <a:schemeClr val="tx1"/>
              </a:solidFill>
            </a:rPr>
            <a:t>22,7 тыс. руб.</a:t>
          </a:r>
          <a:endParaRPr lang="ru-RU" sz="600" kern="1200" dirty="0">
            <a:solidFill>
              <a:schemeClr val="tx1"/>
            </a:solidFill>
          </a:endParaRPr>
        </a:p>
      </dsp:txBody>
      <dsp:txXfrm>
        <a:off x="7119848" y="2407140"/>
        <a:ext cx="942731" cy="744915"/>
      </dsp:txXfrm>
    </dsp:sp>
    <dsp:sp modelId="{4393BBA7-A160-47B0-9426-F15F569A77B8}">
      <dsp:nvSpPr>
        <dsp:cNvPr id="0" name=""/>
        <dsp:cNvSpPr/>
      </dsp:nvSpPr>
      <dsp:spPr>
        <a:xfrm rot="20520000">
          <a:off x="5157452" y="4129107"/>
          <a:ext cx="3013380" cy="40269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38569A-396F-499E-A203-AD495391BDAC}">
      <dsp:nvSpPr>
        <dsp:cNvPr id="0" name=""/>
        <dsp:cNvSpPr/>
      </dsp:nvSpPr>
      <dsp:spPr>
        <a:xfrm>
          <a:off x="7602549" y="3469230"/>
          <a:ext cx="989081" cy="791265"/>
        </a:xfrm>
        <a:prstGeom prst="roundRect">
          <a:avLst>
            <a:gd name="adj" fmla="val 10000"/>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solidFill>
                <a:schemeClr val="tx1"/>
              </a:solidFill>
            </a:rPr>
            <a:t>Государственная программа на 2015-2020 годы по увековечиванию погибших при защите Отечества и сохранению памяти о жертвах войн</a:t>
          </a:r>
        </a:p>
        <a:p>
          <a:pPr lvl="0" algn="ctr" defTabSz="266700">
            <a:lnSpc>
              <a:spcPct val="90000"/>
            </a:lnSpc>
            <a:spcBef>
              <a:spcPct val="0"/>
            </a:spcBef>
            <a:spcAft>
              <a:spcPct val="35000"/>
            </a:spcAft>
          </a:pPr>
          <a:r>
            <a:rPr lang="ru-RU" sz="600" kern="1200" dirty="0" smtClean="0">
              <a:solidFill>
                <a:schemeClr val="tx1"/>
              </a:solidFill>
            </a:rPr>
            <a:t>4 686,2 тыс. рублей</a:t>
          </a:r>
          <a:endParaRPr lang="ru-RU" sz="600" kern="1200" dirty="0">
            <a:solidFill>
              <a:schemeClr val="tx1"/>
            </a:solidFill>
          </a:endParaRPr>
        </a:p>
      </dsp:txBody>
      <dsp:txXfrm>
        <a:off x="7625724" y="3492405"/>
        <a:ext cx="942731" cy="744915"/>
      </dsp:txXfrm>
    </dsp:sp>
    <dsp:sp modelId="{DA9A05CA-99CF-4E31-AFF4-113E41FB154B}">
      <dsp:nvSpPr>
        <dsp:cNvPr id="0" name=""/>
        <dsp:cNvSpPr/>
      </dsp:nvSpPr>
      <dsp:spPr>
        <a:xfrm>
          <a:off x="5274357" y="4867212"/>
          <a:ext cx="3013380" cy="40269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7C5B49-CD87-4245-97EA-FF26F5378BC8}">
      <dsp:nvSpPr>
        <dsp:cNvPr id="0" name=""/>
        <dsp:cNvSpPr/>
      </dsp:nvSpPr>
      <dsp:spPr>
        <a:xfrm>
          <a:off x="7793196" y="4672928"/>
          <a:ext cx="989081" cy="791265"/>
        </a:xfrm>
        <a:prstGeom prst="roundRect">
          <a:avLst>
            <a:gd name="adj" fmla="val 10000"/>
          </a:avLst>
        </a:prstGeom>
        <a:gradFill rotWithShape="1">
          <a:gsLst>
            <a:gs pos="28000">
              <a:schemeClr val="accent5">
                <a:tint val="18000"/>
                <a:satMod val="120000"/>
                <a:lumMod val="88000"/>
              </a:schemeClr>
            </a:gs>
            <a:gs pos="100000">
              <a:schemeClr val="accent5">
                <a:tint val="40000"/>
                <a:satMod val="100000"/>
                <a:lumMod val="78000"/>
              </a:schemeClr>
            </a:gs>
          </a:gsLst>
          <a:lin ang="5400000" scaled="0"/>
        </a:gradFill>
        <a:ln w="9525" cap="flat" cmpd="sng" algn="ctr">
          <a:solidFill>
            <a:schemeClr val="accent5"/>
          </a:solidFill>
          <a:prstDash val="solid"/>
        </a:ln>
        <a:effectLst>
          <a:outerShdw blurRad="63500" dist="50800" dir="5400000" sx="98000" sy="98000" rotWithShape="0">
            <a:srgbClr val="000000">
              <a:alpha val="2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ru-RU" sz="600" kern="1200" dirty="0" smtClean="0"/>
            <a:t>Государственная программа «Беларусь гостеприимная» на 2016-2020 годы</a:t>
          </a:r>
        </a:p>
        <a:p>
          <a:pPr lvl="0" algn="ctr" defTabSz="266700">
            <a:lnSpc>
              <a:spcPct val="90000"/>
            </a:lnSpc>
            <a:spcBef>
              <a:spcPct val="0"/>
            </a:spcBef>
            <a:spcAft>
              <a:spcPct val="35000"/>
            </a:spcAft>
          </a:pPr>
          <a:r>
            <a:rPr lang="ru-RU" sz="600" kern="1200" dirty="0" smtClean="0"/>
            <a:t>2,0 тыс. рублей</a:t>
          </a:r>
          <a:endParaRPr lang="ru-RU" sz="600" kern="1200" dirty="0"/>
        </a:p>
      </dsp:txBody>
      <dsp:txXfrm>
        <a:off x="7816371" y="4696103"/>
        <a:ext cx="942731" cy="74491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CC026A4C-A9C3-4421-B603-3A8139971BB5}" type="datetimeFigureOut">
              <a:rPr lang="ru-RU" smtClean="0"/>
              <a:t>31.01.2019</a:t>
            </a:fld>
            <a:endParaRPr lang="ru-RU"/>
          </a:p>
        </p:txBody>
      </p:sp>
      <p:sp>
        <p:nvSpPr>
          <p:cNvPr id="4" name="Нижний колонтитул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C56B1503-635F-431F-B031-350451BF1989}" type="slidenum">
              <a:rPr lang="ru-RU" smtClean="0"/>
              <a:t>‹#›</a:t>
            </a:fld>
            <a:endParaRPr lang="ru-RU"/>
          </a:p>
        </p:txBody>
      </p:sp>
    </p:spTree>
    <p:extLst>
      <p:ext uri="{BB962C8B-B14F-4D97-AF65-F5344CB8AC3E}">
        <p14:creationId xmlns:p14="http://schemas.microsoft.com/office/powerpoint/2010/main" val="736020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A383AEC-B316-4921-AAB0-98A63B476B05}" type="datetimeFigureOut">
              <a:rPr lang="ru-RU" smtClean="0"/>
              <a:t>31.01.2019</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7D393F4-A2E1-4C36-984E-692620E06547}" type="slidenum">
              <a:rPr lang="ru-RU" smtClean="0"/>
              <a:t>‹#›</a:t>
            </a:fld>
            <a:endParaRPr lang="ru-RU"/>
          </a:p>
        </p:txBody>
      </p:sp>
    </p:spTree>
    <p:extLst>
      <p:ext uri="{BB962C8B-B14F-4D97-AF65-F5344CB8AC3E}">
        <p14:creationId xmlns:p14="http://schemas.microsoft.com/office/powerpoint/2010/main" val="301929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7D393F4-A2E1-4C36-984E-692620E06547}" type="slidenum">
              <a:rPr lang="ru-RU" smtClean="0"/>
              <a:t>2</a:t>
            </a:fld>
            <a:endParaRPr lang="ru-RU"/>
          </a:p>
        </p:txBody>
      </p:sp>
    </p:spTree>
    <p:extLst>
      <p:ext uri="{BB962C8B-B14F-4D97-AF65-F5344CB8AC3E}">
        <p14:creationId xmlns:p14="http://schemas.microsoft.com/office/powerpoint/2010/main" val="1712025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31.01.2019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80C0867-2BEC-4316-9EBF-F2D7CFD5909E}" type="datetimeFigureOut">
              <a:rPr lang="ru-RU" smtClean="0"/>
              <a:t>31.01.2019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80C0867-2BEC-4316-9EBF-F2D7CFD5909E}" type="datetimeFigureOut">
              <a:rPr lang="ru-RU" smtClean="0"/>
              <a:t>31.01.2019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0C0867-2BEC-4316-9EBF-F2D7CFD5909E}" type="datetimeFigureOut">
              <a:rPr lang="ru-RU" smtClean="0"/>
              <a:t>31.01.2019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80C0867-2BEC-4316-9EBF-F2D7CFD5909E}" type="datetimeFigureOut">
              <a:rPr lang="ru-RU" smtClean="0"/>
              <a:t>31.01.2019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0C0867-2BEC-4316-9EBF-F2D7CFD5909E}" type="datetimeFigureOut">
              <a:rPr lang="ru-RU" smtClean="0"/>
              <a:t>31.01.2019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80C0867-2BEC-4316-9EBF-F2D7CFD5909E}" type="datetimeFigureOut">
              <a:rPr lang="ru-RU" smtClean="0"/>
              <a:t>31.01.2019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EAD18C1-3C86-414C-A393-6962187E2503}"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80C0867-2BEC-4316-9EBF-F2D7CFD5909E}" type="datetimeFigureOut">
              <a:rPr lang="ru-RU" smtClean="0"/>
              <a:t>31.01.2019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C0867-2BEC-4316-9EBF-F2D7CFD5909E}" type="datetimeFigureOut">
              <a:rPr lang="ru-RU" smtClean="0"/>
              <a:t>31.01.2019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31.01.2019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80C0867-2BEC-4316-9EBF-F2D7CFD5909E}" type="datetimeFigureOut">
              <a:rPr lang="ru-RU" smtClean="0"/>
              <a:t>31.01.2019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AD18C1-3C86-414C-A393-6962187E2503}"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80C0867-2BEC-4316-9EBF-F2D7CFD5909E}" type="datetimeFigureOut">
              <a:rPr lang="ru-RU" smtClean="0"/>
              <a:t>31.01.2019</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EAD18C1-3C86-414C-A393-6962187E250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24744"/>
            <a:ext cx="7992888" cy="4608512"/>
          </a:xfrm>
        </p:spPr>
        <p:txBody>
          <a:bodyPr/>
          <a:lstStyle/>
          <a:p>
            <a:pPr algn="ctr"/>
            <a:r>
              <a:rPr lang="ru-RU" sz="8800" dirty="0" smtClean="0">
                <a:solidFill>
                  <a:schemeClr val="accent3">
                    <a:lumMod val="75000"/>
                  </a:schemeClr>
                </a:solidFill>
              </a:rPr>
              <a:t>БЮДЖЕТ ДЛЯ ГРАЖДАН</a:t>
            </a:r>
            <a:endParaRPr lang="ru-RU" sz="8800" dirty="0">
              <a:solidFill>
                <a:schemeClr val="accent3">
                  <a:lumMod val="75000"/>
                </a:schemeClr>
              </a:solidFill>
            </a:endParaRPr>
          </a:p>
        </p:txBody>
      </p:sp>
    </p:spTree>
    <p:extLst>
      <p:ext uri="{BB962C8B-B14F-4D97-AF65-F5344CB8AC3E}">
        <p14:creationId xmlns:p14="http://schemas.microsoft.com/office/powerpoint/2010/main" val="4037124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79512" y="404664"/>
            <a:ext cx="8784976" cy="864096"/>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800" smtClean="0">
                <a:solidFill>
                  <a:schemeClr val="accent6">
                    <a:lumMod val="75000"/>
                  </a:schemeClr>
                </a:solidFill>
              </a:rPr>
              <a:t>Уровень дотации в общем объеме доходов </a:t>
            </a:r>
            <a:br>
              <a:rPr lang="ru-RU" sz="2800" smtClean="0">
                <a:solidFill>
                  <a:schemeClr val="accent6">
                    <a:lumMod val="75000"/>
                  </a:schemeClr>
                </a:solidFill>
              </a:rPr>
            </a:br>
            <a:r>
              <a:rPr lang="ru-RU" sz="2800" smtClean="0">
                <a:solidFill>
                  <a:schemeClr val="accent6">
                    <a:lumMod val="75000"/>
                  </a:schemeClr>
                </a:solidFill>
              </a:rPr>
              <a:t>по бюджетам Витебского района</a:t>
            </a:r>
            <a:endParaRPr lang="ru-RU" sz="2800" dirty="0">
              <a:solidFill>
                <a:schemeClr val="accent6">
                  <a:lumMod val="75000"/>
                </a:schemeClr>
              </a:solidFill>
            </a:endParaRPr>
          </a:p>
        </p:txBody>
      </p:sp>
      <p:graphicFrame>
        <p:nvGraphicFramePr>
          <p:cNvPr id="4" name="Схема 3"/>
          <p:cNvGraphicFramePr/>
          <p:nvPr>
            <p:extLst>
              <p:ext uri="{D42A27DB-BD31-4B8C-83A1-F6EECF244321}">
                <p14:modId xmlns:p14="http://schemas.microsoft.com/office/powerpoint/2010/main" val="4227001910"/>
              </p:ext>
            </p:extLst>
          </p:nvPr>
        </p:nvGraphicFramePr>
        <p:xfrm>
          <a:off x="323528" y="1397000"/>
          <a:ext cx="8424936"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3054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4184635161"/>
              </p:ext>
            </p:extLst>
          </p:nvPr>
        </p:nvGraphicFramePr>
        <p:xfrm>
          <a:off x="1043608" y="692695"/>
          <a:ext cx="7086477" cy="5642605"/>
        </p:xfrm>
        <a:graphic>
          <a:graphicData uri="http://schemas.openxmlformats.org/drawingml/2006/table">
            <a:tbl>
              <a:tblPr>
                <a:tableStyleId>{5C22544A-7EE6-4342-B048-85BDC9FD1C3A}</a:tableStyleId>
              </a:tblPr>
              <a:tblGrid>
                <a:gridCol w="4846374"/>
                <a:gridCol w="2240103"/>
              </a:tblGrid>
              <a:tr h="795135">
                <a:tc gridSpan="2">
                  <a:txBody>
                    <a:bodyPr/>
                    <a:lstStyle/>
                    <a:p>
                      <a:pPr algn="ctr" fontAlgn="b"/>
                      <a:r>
                        <a:rPr lang="ru-RU" sz="1600" u="none" strike="noStrike" dirty="0">
                          <a:effectLst/>
                        </a:rPr>
                        <a:t>Долговые обязательства Витебского районного исполнительного комитета на </a:t>
                      </a:r>
                      <a:r>
                        <a:rPr lang="ru-RU" sz="1600" u="none" strike="noStrike" dirty="0" smtClean="0">
                          <a:effectLst/>
                        </a:rPr>
                        <a:t>01.01.2019</a:t>
                      </a:r>
                      <a:endParaRPr lang="ru-RU" sz="1600" b="1" i="0" u="none" strike="noStrike" dirty="0">
                        <a:solidFill>
                          <a:srgbClr val="000000"/>
                        </a:solidFill>
                        <a:effectLst/>
                        <a:latin typeface="Times New Roman"/>
                      </a:endParaRPr>
                    </a:p>
                  </a:txBody>
                  <a:tcPr marL="5144" marR="5144" marT="5144" marB="0" anchor="b"/>
                </a:tc>
                <a:tc hMerge="1">
                  <a:txBody>
                    <a:bodyPr/>
                    <a:lstStyle/>
                    <a:p>
                      <a:endParaRPr lang="ru-RU"/>
                    </a:p>
                  </a:txBody>
                  <a:tcPr/>
                </a:tc>
              </a:tr>
              <a:tr h="211341">
                <a:tc>
                  <a:txBody>
                    <a:bodyPr/>
                    <a:lstStyle/>
                    <a:p>
                      <a:pPr algn="ctr" fontAlgn="b"/>
                      <a:endParaRPr lang="ru-RU" sz="1600" b="1" i="0" u="none" strike="noStrike" dirty="0">
                        <a:solidFill>
                          <a:srgbClr val="000000"/>
                        </a:solidFill>
                        <a:effectLst/>
                        <a:latin typeface="Times New Roman"/>
                      </a:endParaRPr>
                    </a:p>
                  </a:txBody>
                  <a:tcPr marL="5144" marR="5144" marT="5144" marB="0" anchor="b"/>
                </a:tc>
                <a:tc>
                  <a:txBody>
                    <a:bodyPr/>
                    <a:lstStyle/>
                    <a:p>
                      <a:pPr algn="ctr" fontAlgn="b"/>
                      <a:endParaRPr lang="ru-RU" sz="1600" b="1" i="0" u="none" strike="noStrike">
                        <a:solidFill>
                          <a:srgbClr val="000000"/>
                        </a:solidFill>
                        <a:effectLst/>
                        <a:latin typeface="Times New Roman"/>
                      </a:endParaRPr>
                    </a:p>
                  </a:txBody>
                  <a:tcPr marL="5144" marR="5144" marT="5144" marB="0" anchor="b"/>
                </a:tc>
              </a:tr>
              <a:tr h="573643">
                <a:tc>
                  <a:txBody>
                    <a:bodyPr/>
                    <a:lstStyle/>
                    <a:p>
                      <a:pPr algn="ctr" fontAlgn="ctr"/>
                      <a:r>
                        <a:rPr lang="ru-RU" sz="1600" u="none" strike="noStrike" dirty="0">
                          <a:effectLst/>
                        </a:rPr>
                        <a:t>Долговые обязательства</a:t>
                      </a:r>
                      <a:endParaRPr lang="ru-RU" sz="1600" b="1" i="0" u="none" strike="noStrike" dirty="0">
                        <a:solidFill>
                          <a:srgbClr val="000000"/>
                        </a:solidFill>
                        <a:effectLst/>
                        <a:latin typeface="Times New Roman"/>
                      </a:endParaRPr>
                    </a:p>
                  </a:txBody>
                  <a:tcPr marL="5144" marR="5144" marT="5144" marB="0" anchor="ctr"/>
                </a:tc>
                <a:tc>
                  <a:txBody>
                    <a:bodyPr/>
                    <a:lstStyle/>
                    <a:p>
                      <a:pPr algn="ctr" fontAlgn="ctr"/>
                      <a:r>
                        <a:rPr lang="ru-RU" sz="1600" u="none" strike="noStrike" dirty="0">
                          <a:effectLst/>
                        </a:rPr>
                        <a:t>Сумма, </a:t>
                      </a:r>
                      <a:br>
                        <a:rPr lang="ru-RU" sz="1600" u="none" strike="noStrike" dirty="0">
                          <a:effectLst/>
                        </a:rPr>
                      </a:br>
                      <a:r>
                        <a:rPr lang="ru-RU" sz="1600" u="none" strike="noStrike" dirty="0">
                          <a:effectLst/>
                        </a:rPr>
                        <a:t>тыс. рублей</a:t>
                      </a:r>
                      <a:endParaRPr lang="ru-RU" sz="1600" b="1" i="0" u="none" strike="noStrike" dirty="0">
                        <a:solidFill>
                          <a:srgbClr val="000000"/>
                        </a:solidFill>
                        <a:effectLst/>
                        <a:latin typeface="Times New Roman"/>
                      </a:endParaRPr>
                    </a:p>
                  </a:txBody>
                  <a:tcPr marL="5144" marR="5144" marT="5144" marB="0" anchor="ctr"/>
                </a:tc>
              </a:tr>
              <a:tr h="1066774">
                <a:tc>
                  <a:txBody>
                    <a:bodyPr/>
                    <a:lstStyle/>
                    <a:p>
                      <a:pPr algn="l" fontAlgn="b"/>
                      <a:r>
                        <a:rPr lang="ru-RU" sz="1600" u="none" strike="noStrike">
                          <a:effectLst/>
                        </a:rPr>
                        <a:t>Ценные бумаги, размещенные местными исполнительными и распорядительными органами на внутреннем финансовом рынке</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ru-RU" sz="1600" u="none" strike="noStrike" dirty="0">
                          <a:effectLst/>
                        </a:rPr>
                        <a:t>1 377,6</a:t>
                      </a:r>
                      <a:endParaRPr lang="ru-RU" sz="1600" b="0" i="0" u="none" strike="noStrike" dirty="0">
                        <a:solidFill>
                          <a:srgbClr val="000000"/>
                        </a:solidFill>
                        <a:effectLst/>
                        <a:latin typeface="Times New Roman"/>
                      </a:endParaRPr>
                    </a:p>
                  </a:txBody>
                  <a:tcPr marL="5144" marR="5144" marT="5144" marB="0" anchor="b"/>
                </a:tc>
              </a:tr>
              <a:tr h="1081347">
                <a:tc>
                  <a:txBody>
                    <a:bodyPr/>
                    <a:lstStyle/>
                    <a:p>
                      <a:pPr algn="l" fontAlgn="b"/>
                      <a:r>
                        <a:rPr lang="ru-RU" sz="1600" u="none" strike="noStrike" dirty="0">
                          <a:effectLst/>
                        </a:rPr>
                        <a:t>Обязательства, подлежащие исполнению по выданным гарантиям местных исполнительных и распорядительных органов</a:t>
                      </a:r>
                      <a:endParaRPr lang="ru-RU" sz="1600" b="0" i="0" u="none" strike="noStrike" dirty="0">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0,0</a:t>
                      </a:r>
                      <a:endParaRPr lang="ru-RU" sz="1600" b="0" i="0" u="none" strike="noStrike" dirty="0">
                        <a:solidFill>
                          <a:srgbClr val="000000"/>
                        </a:solidFill>
                        <a:effectLst/>
                        <a:latin typeface="Times New Roman"/>
                      </a:endParaRPr>
                    </a:p>
                  </a:txBody>
                  <a:tcPr marL="5144" marR="5144" marT="5144" marB="0" anchor="b"/>
                </a:tc>
              </a:tr>
              <a:tr h="241534">
                <a:tc>
                  <a:txBody>
                    <a:bodyPr/>
                    <a:lstStyle/>
                    <a:p>
                      <a:pPr algn="l" fontAlgn="b"/>
                      <a:r>
                        <a:rPr lang="ru-RU" sz="1600" u="none" strike="noStrike">
                          <a:effectLst/>
                        </a:rPr>
                        <a:t>Бюджетные кредиты</a:t>
                      </a:r>
                      <a:endParaRPr lang="ru-RU" sz="1600" b="0" i="0" u="none" strike="noStrike">
                        <a:solidFill>
                          <a:srgbClr val="000000"/>
                        </a:solidFill>
                        <a:effectLst/>
                        <a:latin typeface="Times New Roman"/>
                      </a:endParaRPr>
                    </a:p>
                  </a:txBody>
                  <a:tcPr marL="5144" marR="5144" marT="5144" marB="0" anchor="b"/>
                </a:tc>
                <a:tc>
                  <a:txBody>
                    <a:bodyPr/>
                    <a:lstStyle/>
                    <a:p>
                      <a:pPr algn="r" fontAlgn="b"/>
                      <a:r>
                        <a:rPr lang="ru-RU" sz="1600" u="none" strike="noStrike" dirty="0">
                          <a:effectLst/>
                        </a:rPr>
                        <a:t>0,0</a:t>
                      </a:r>
                      <a:endParaRPr lang="ru-RU" sz="1600" b="0" i="0" u="none" strike="noStrike" dirty="0">
                        <a:solidFill>
                          <a:srgbClr val="000000"/>
                        </a:solidFill>
                        <a:effectLst/>
                        <a:latin typeface="Times New Roman"/>
                      </a:endParaRPr>
                    </a:p>
                  </a:txBody>
                  <a:tcPr marL="5144" marR="5144" marT="5144" marB="0" anchor="b"/>
                </a:tc>
              </a:tr>
              <a:tr h="634026">
                <a:tc>
                  <a:txBody>
                    <a:bodyPr/>
                    <a:lstStyle/>
                    <a:p>
                      <a:pPr algn="l" fontAlgn="b"/>
                      <a:r>
                        <a:rPr lang="ru-RU" sz="1600" u="none" strike="noStrike" dirty="0">
                          <a:effectLst/>
                        </a:rPr>
                        <a:t>Долг органов местного управления и самоуправления</a:t>
                      </a:r>
                      <a:endParaRPr lang="ru-RU" sz="1600" b="1" i="1" u="none" strike="noStrike" dirty="0">
                        <a:solidFill>
                          <a:srgbClr val="000000"/>
                        </a:solidFill>
                        <a:effectLst/>
                        <a:latin typeface="Times New Roman"/>
                      </a:endParaRPr>
                    </a:p>
                  </a:txBody>
                  <a:tcPr marL="5144" marR="5144" marT="5144" marB="0" anchor="b"/>
                </a:tc>
                <a:tc>
                  <a:txBody>
                    <a:bodyPr/>
                    <a:lstStyle/>
                    <a:p>
                      <a:pPr algn="r" fontAlgn="b"/>
                      <a:r>
                        <a:rPr lang="ru-RU" sz="1600" u="none" strike="noStrike" dirty="0">
                          <a:effectLst/>
                        </a:rPr>
                        <a:t>1 </a:t>
                      </a:r>
                      <a:r>
                        <a:rPr lang="ru-RU" sz="1600" u="none" strike="noStrike" dirty="0" smtClean="0">
                          <a:effectLst/>
                        </a:rPr>
                        <a:t>377,6</a:t>
                      </a:r>
                      <a:endParaRPr lang="ru-RU" sz="1600" b="1" i="1" u="none" strike="noStrike" dirty="0">
                        <a:solidFill>
                          <a:srgbClr val="000000"/>
                        </a:solidFill>
                        <a:effectLst/>
                        <a:latin typeface="Times New Roman"/>
                      </a:endParaRPr>
                    </a:p>
                  </a:txBody>
                  <a:tcPr marL="5144" marR="5144" marT="5144" marB="0" anchor="b"/>
                </a:tc>
              </a:tr>
              <a:tr h="744728">
                <a:tc>
                  <a:txBody>
                    <a:bodyPr/>
                    <a:lstStyle/>
                    <a:p>
                      <a:pPr algn="l" fontAlgn="b"/>
                      <a:r>
                        <a:rPr lang="ru-RU" sz="1600" u="none" strike="noStrike">
                          <a:effectLst/>
                        </a:rPr>
                        <a:t>Долг, гарантированный органами местного управления и самоуправления</a:t>
                      </a:r>
                      <a:endParaRPr lang="ru-RU" sz="1600" b="1" i="1" u="none" strike="noStrike">
                        <a:solidFill>
                          <a:srgbClr val="000000"/>
                        </a:solidFill>
                        <a:effectLst/>
                        <a:latin typeface="Times New Roman"/>
                      </a:endParaRPr>
                    </a:p>
                  </a:txBody>
                  <a:tcPr marL="5144" marR="5144" marT="5144" marB="0" anchor="b"/>
                </a:tc>
                <a:tc>
                  <a:txBody>
                    <a:bodyPr/>
                    <a:lstStyle/>
                    <a:p>
                      <a:pPr algn="r" fontAlgn="b"/>
                      <a:r>
                        <a:rPr lang="ru-RU" sz="1600" b="1" i="1" u="none" strike="noStrike" dirty="0" smtClean="0">
                          <a:solidFill>
                            <a:srgbClr val="000000"/>
                          </a:solidFill>
                          <a:effectLst/>
                          <a:latin typeface="Times New Roman"/>
                        </a:rPr>
                        <a:t>1 825,1</a:t>
                      </a:r>
                      <a:endParaRPr lang="ru-RU" sz="1600" b="1" i="1" u="none" strike="noStrike" dirty="0">
                        <a:solidFill>
                          <a:srgbClr val="000000"/>
                        </a:solidFill>
                        <a:effectLst/>
                        <a:latin typeface="Times New Roman"/>
                      </a:endParaRPr>
                    </a:p>
                  </a:txBody>
                  <a:tcPr marL="5144" marR="5144" marT="5144" marB="0" anchor="b"/>
                </a:tc>
              </a:tr>
              <a:tr h="233482">
                <a:tc>
                  <a:txBody>
                    <a:bodyPr/>
                    <a:lstStyle/>
                    <a:p>
                      <a:pPr algn="l" fontAlgn="b"/>
                      <a:r>
                        <a:rPr lang="ru-RU" sz="1600" u="none" strike="noStrike">
                          <a:effectLst/>
                        </a:rPr>
                        <a:t>Итого долговых обязательств</a:t>
                      </a:r>
                      <a:endParaRPr lang="ru-RU" sz="1600" b="1" i="0" u="none" strike="noStrike">
                        <a:solidFill>
                          <a:srgbClr val="000000"/>
                        </a:solidFill>
                        <a:effectLst/>
                        <a:latin typeface="Times New Roman"/>
                      </a:endParaRPr>
                    </a:p>
                  </a:txBody>
                  <a:tcPr marL="5144" marR="5144" marT="5144" marB="0" anchor="b"/>
                </a:tc>
                <a:tc>
                  <a:txBody>
                    <a:bodyPr/>
                    <a:lstStyle/>
                    <a:p>
                      <a:pPr algn="r" fontAlgn="b"/>
                      <a:r>
                        <a:rPr lang="ru-RU" sz="1600" u="none" strike="noStrike" dirty="0" smtClean="0">
                          <a:effectLst/>
                        </a:rPr>
                        <a:t>3 202,7</a:t>
                      </a:r>
                      <a:endParaRPr lang="ru-RU" sz="1600" b="1" i="0" u="none" strike="noStrike" dirty="0">
                        <a:solidFill>
                          <a:srgbClr val="000000"/>
                        </a:solidFill>
                        <a:effectLst/>
                        <a:latin typeface="Times New Roman"/>
                      </a:endParaRPr>
                    </a:p>
                  </a:txBody>
                  <a:tcPr marL="5144" marR="5144" marT="5144" marB="0" anchor="b"/>
                </a:tc>
              </a:tr>
            </a:tbl>
          </a:graphicData>
        </a:graphic>
      </p:graphicFrame>
    </p:spTree>
    <p:extLst>
      <p:ext uri="{BB962C8B-B14F-4D97-AF65-F5344CB8AC3E}">
        <p14:creationId xmlns:p14="http://schemas.microsoft.com/office/powerpoint/2010/main" val="1629674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1" y="404664"/>
            <a:ext cx="7694240" cy="6048672"/>
          </a:xfrm>
        </p:spPr>
        <p:txBody>
          <a:bodyPr/>
          <a:lstStyle/>
          <a:p>
            <a:pPr indent="0" algn="l">
              <a:spcAft>
                <a:spcPts val="0"/>
              </a:spcAft>
              <a:buNone/>
            </a:pPr>
            <a:r>
              <a:rPr lang="ru-RU" sz="1400" dirty="0" smtClean="0">
                <a:effectLst/>
                <a:latin typeface="Times New Roman"/>
                <a:ea typeface="Times New Roman"/>
              </a:rPr>
              <a:t>	</a:t>
            </a:r>
            <a:r>
              <a:rPr lang="ru-RU" sz="1300" dirty="0" smtClean="0">
                <a:effectLst/>
                <a:latin typeface="Times New Roman"/>
                <a:ea typeface="Times New Roman"/>
              </a:rPr>
              <a:t>Бюджет </a:t>
            </a:r>
            <a:r>
              <a:rPr lang="ru-RU" sz="1300" dirty="0">
                <a:effectLst/>
                <a:latin typeface="Times New Roman"/>
                <a:ea typeface="Times New Roman"/>
              </a:rPr>
              <a:t>Витебского района на </a:t>
            </a:r>
            <a:r>
              <a:rPr lang="ru-RU" sz="1300" dirty="0" smtClean="0">
                <a:effectLst/>
                <a:latin typeface="Times New Roman"/>
                <a:ea typeface="Times New Roman"/>
              </a:rPr>
              <a:t>2019 </a:t>
            </a:r>
            <a:r>
              <a:rPr lang="ru-RU" sz="1300" dirty="0">
                <a:effectLst/>
                <a:latin typeface="Times New Roman"/>
                <a:ea typeface="Times New Roman"/>
              </a:rPr>
              <a:t>год утвержден по доходам в сумме </a:t>
            </a:r>
            <a:r>
              <a:rPr lang="ru-RU" sz="1300" dirty="0" smtClean="0">
                <a:effectLst/>
                <a:latin typeface="Times New Roman"/>
                <a:ea typeface="Times New Roman"/>
              </a:rPr>
              <a:t>37</a:t>
            </a:r>
            <a:r>
              <a:rPr lang="en-US" sz="1300" dirty="0">
                <a:effectLst/>
                <a:latin typeface="Times New Roman"/>
                <a:ea typeface="Times New Roman"/>
              </a:rPr>
              <a:t> </a:t>
            </a:r>
            <a:r>
              <a:rPr lang="ru-RU" sz="1300" dirty="0" smtClean="0">
                <a:effectLst/>
                <a:latin typeface="Times New Roman"/>
                <a:ea typeface="Times New Roman"/>
              </a:rPr>
              <a:t>325,0 тыс. рублей</a:t>
            </a:r>
            <a:r>
              <a:rPr lang="ru-RU" sz="1300" dirty="0">
                <a:effectLst/>
                <a:latin typeface="Times New Roman"/>
                <a:ea typeface="Times New Roman"/>
              </a:rPr>
              <a:t>, по расходам – </a:t>
            </a:r>
            <a:r>
              <a:rPr lang="ru-RU" sz="1300" dirty="0" smtClean="0">
                <a:effectLst/>
                <a:latin typeface="Times New Roman"/>
                <a:ea typeface="Times New Roman"/>
              </a:rPr>
              <a:t>37</a:t>
            </a:r>
            <a:r>
              <a:rPr lang="en-US" sz="1300" dirty="0">
                <a:effectLst/>
                <a:latin typeface="Times New Roman"/>
                <a:ea typeface="Times New Roman"/>
              </a:rPr>
              <a:t> </a:t>
            </a:r>
            <a:r>
              <a:rPr lang="ru-RU" sz="1300" dirty="0" smtClean="0">
                <a:effectLst/>
                <a:latin typeface="Times New Roman"/>
                <a:ea typeface="Times New Roman"/>
              </a:rPr>
              <a:t>325,0 тыс. рублей.</a:t>
            </a:r>
            <a:r>
              <a:rPr lang="ru-RU" sz="1300" dirty="0">
                <a:effectLst/>
                <a:latin typeface="Times New Roman"/>
                <a:ea typeface="Times New Roman"/>
              </a:rPr>
              <a:t/>
            </a:r>
            <a:br>
              <a:rPr lang="ru-RU" sz="1300" dirty="0">
                <a:effectLst/>
                <a:latin typeface="Times New Roman"/>
                <a:ea typeface="Times New Roman"/>
              </a:rPr>
            </a:br>
            <a:r>
              <a:rPr lang="ru-RU" sz="1300" dirty="0" smtClean="0">
                <a:effectLst/>
                <a:latin typeface="Times New Roman"/>
                <a:ea typeface="Times New Roman"/>
              </a:rPr>
              <a:t>  	Установлены направления использования источников  внутреннего финансирования</a:t>
            </a:r>
            <a:r>
              <a:rPr lang="ru-RU" sz="1300" dirty="0">
                <a:effectLst/>
                <a:latin typeface="Times New Roman"/>
                <a:ea typeface="Times New Roman"/>
              </a:rPr>
              <a:t>: возврат бюджетных ссуд и займов в сумме </a:t>
            </a:r>
            <a:r>
              <a:rPr lang="ru-RU" sz="1300" dirty="0" smtClean="0">
                <a:effectLst/>
                <a:latin typeface="Times New Roman"/>
                <a:ea typeface="Times New Roman"/>
              </a:rPr>
              <a:t>100,0 тыс. рублей, возврат исполненных ранее гарантий в сумме 140,8 тыс. рублей, погашение основного долга по облигациям в сумме 240,8 тыс. рублей. </a:t>
            </a:r>
            <a:br>
              <a:rPr lang="ru-RU" sz="1300" dirty="0" smtClean="0">
                <a:effectLst/>
                <a:latin typeface="Times New Roman"/>
                <a:ea typeface="Times New Roman"/>
              </a:rPr>
            </a:br>
            <a:r>
              <a:rPr lang="ru-RU" sz="1300" dirty="0">
                <a:effectLst/>
                <a:latin typeface="Times New Roman"/>
                <a:ea typeface="Times New Roman"/>
              </a:rPr>
              <a:t>	</a:t>
            </a:r>
            <a:r>
              <a:rPr lang="ru-RU" sz="1300" dirty="0" smtClean="0">
                <a:effectLst/>
                <a:latin typeface="Times New Roman"/>
                <a:ea typeface="Times New Roman"/>
              </a:rPr>
              <a:t>Районный </a:t>
            </a:r>
            <a:r>
              <a:rPr lang="ru-RU" sz="1300" dirty="0">
                <a:effectLst/>
                <a:latin typeface="Times New Roman"/>
                <a:ea typeface="Times New Roman"/>
              </a:rPr>
              <a:t>бюджет на </a:t>
            </a:r>
            <a:r>
              <a:rPr lang="ru-RU" sz="1300" dirty="0" smtClean="0">
                <a:effectLst/>
                <a:latin typeface="Times New Roman"/>
                <a:ea typeface="Times New Roman"/>
              </a:rPr>
              <a:t>2019 </a:t>
            </a:r>
            <a:r>
              <a:rPr lang="ru-RU" sz="1300" dirty="0">
                <a:effectLst/>
                <a:latin typeface="Times New Roman"/>
                <a:ea typeface="Times New Roman"/>
              </a:rPr>
              <a:t>год рассмотрен и утвержден в установленном порядке. </a:t>
            </a:r>
            <a:r>
              <a:rPr lang="ru-RU" sz="1300" dirty="0" smtClean="0">
                <a:effectLst/>
                <a:latin typeface="Times New Roman"/>
                <a:ea typeface="Times New Roman"/>
              </a:rPr>
              <a:t>15 </a:t>
            </a:r>
            <a:r>
              <a:rPr lang="ru-RU" sz="1300" dirty="0">
                <a:effectLst/>
                <a:latin typeface="Times New Roman"/>
                <a:ea typeface="Times New Roman"/>
              </a:rPr>
              <a:t>бюджетов сельсоветов из 16 бюджетов, входящих в состав консолидированного бюджета района, являются дотационными. Средний </a:t>
            </a:r>
            <a:r>
              <a:rPr lang="ru-RU" sz="1300" dirty="0" smtClean="0">
                <a:effectLst/>
                <a:latin typeface="Times New Roman"/>
                <a:ea typeface="Times New Roman"/>
              </a:rPr>
              <a:t> уровень </a:t>
            </a:r>
            <a:r>
              <a:rPr lang="ru-RU" sz="1300" dirty="0" err="1" smtClean="0">
                <a:effectLst/>
                <a:latin typeface="Times New Roman"/>
                <a:ea typeface="Times New Roman"/>
              </a:rPr>
              <a:t>дотационности</a:t>
            </a:r>
            <a:r>
              <a:rPr lang="ru-RU" sz="1300" dirty="0" smtClean="0">
                <a:effectLst/>
                <a:latin typeface="Times New Roman"/>
                <a:ea typeface="Times New Roman"/>
              </a:rPr>
              <a:t> по </a:t>
            </a:r>
            <a:r>
              <a:rPr lang="ru-RU" sz="1300" dirty="0">
                <a:effectLst/>
                <a:latin typeface="Times New Roman"/>
                <a:ea typeface="Times New Roman"/>
              </a:rPr>
              <a:t>району составляет </a:t>
            </a:r>
            <a:r>
              <a:rPr lang="ru-RU" sz="1300" dirty="0" smtClean="0">
                <a:effectLst/>
                <a:latin typeface="Times New Roman"/>
                <a:ea typeface="Times New Roman"/>
              </a:rPr>
              <a:t>26,4 </a:t>
            </a:r>
            <a:r>
              <a:rPr lang="ru-RU" sz="1300" dirty="0">
                <a:effectLst/>
                <a:latin typeface="Times New Roman"/>
                <a:ea typeface="Times New Roman"/>
              </a:rPr>
              <a:t>процента. Кроме того </a:t>
            </a:r>
            <a:r>
              <a:rPr lang="ru-RU" sz="1300" dirty="0" err="1" smtClean="0">
                <a:effectLst/>
                <a:latin typeface="Times New Roman"/>
                <a:ea typeface="Times New Roman"/>
              </a:rPr>
              <a:t>Летчанскому</a:t>
            </a:r>
            <a:r>
              <a:rPr lang="ru-RU" sz="1300" dirty="0" smtClean="0">
                <a:effectLst/>
                <a:latin typeface="Times New Roman"/>
                <a:ea typeface="Times New Roman"/>
              </a:rPr>
              <a:t> </a:t>
            </a:r>
            <a:r>
              <a:rPr lang="ru-RU" sz="1300" dirty="0" smtClean="0">
                <a:effectLst/>
                <a:latin typeface="Times New Roman"/>
                <a:ea typeface="Times New Roman"/>
              </a:rPr>
              <a:t>и </a:t>
            </a:r>
            <a:r>
              <a:rPr lang="ru-RU" sz="1300" dirty="0" err="1" smtClean="0">
                <a:effectLst/>
                <a:latin typeface="Times New Roman"/>
                <a:ea typeface="Times New Roman"/>
              </a:rPr>
              <a:t>Мазоловскому</a:t>
            </a:r>
            <a:r>
              <a:rPr lang="ru-RU" sz="1300" dirty="0" smtClean="0">
                <a:effectLst/>
                <a:latin typeface="Times New Roman"/>
                <a:ea typeface="Times New Roman"/>
              </a:rPr>
              <a:t> сельсоветам </a:t>
            </a:r>
            <a:r>
              <a:rPr lang="ru-RU" sz="1300" dirty="0">
                <a:effectLst/>
                <a:latin typeface="Times New Roman"/>
                <a:ea typeface="Times New Roman"/>
              </a:rPr>
              <a:t>предусмотрены иные межбюджетные трансферты, передаваемые из районного бюджета, на расходы по благоустройству </a:t>
            </a:r>
            <a:r>
              <a:rPr lang="ru-RU" sz="1300" dirty="0" smtClean="0">
                <a:effectLst/>
                <a:latin typeface="Times New Roman"/>
                <a:ea typeface="Times New Roman"/>
              </a:rPr>
              <a:t>населенных пунктов. </a:t>
            </a:r>
            <a:br>
              <a:rPr lang="ru-RU" sz="1300" dirty="0" smtClean="0">
                <a:effectLst/>
                <a:latin typeface="Times New Roman"/>
                <a:ea typeface="Times New Roman"/>
              </a:rPr>
            </a:br>
            <a:r>
              <a:rPr lang="ru-RU" sz="1300" dirty="0">
                <a:effectLst/>
                <a:latin typeface="Times New Roman"/>
                <a:ea typeface="Times New Roman"/>
              </a:rPr>
              <a:t>	</a:t>
            </a:r>
            <a:r>
              <a:rPr lang="ru-RU" sz="1300" dirty="0" smtClean="0">
                <a:effectLst/>
                <a:latin typeface="Times New Roman"/>
                <a:ea typeface="Times New Roman"/>
              </a:rPr>
              <a:t>В </a:t>
            </a:r>
            <a:r>
              <a:rPr lang="ru-RU" sz="1300" dirty="0" smtClean="0">
                <a:effectLst/>
                <a:latin typeface="Times New Roman"/>
                <a:ea typeface="Times New Roman"/>
              </a:rPr>
              <a:t>2019 </a:t>
            </a:r>
            <a:r>
              <a:rPr lang="ru-RU" sz="1300" dirty="0">
                <a:effectLst/>
                <a:latin typeface="Times New Roman"/>
                <a:ea typeface="Times New Roman"/>
              </a:rPr>
              <a:t>году сохраняется социальная направленность бюджета. На социальную сферу планируется направить </a:t>
            </a:r>
            <a:r>
              <a:rPr lang="ru-RU" sz="1300" dirty="0" smtClean="0">
                <a:effectLst/>
                <a:latin typeface="Times New Roman"/>
                <a:ea typeface="Times New Roman"/>
              </a:rPr>
              <a:t>26</a:t>
            </a:r>
            <a:r>
              <a:rPr lang="ru-RU" sz="1300" dirty="0">
                <a:effectLst/>
                <a:latin typeface="Times New Roman"/>
                <a:ea typeface="Times New Roman"/>
              </a:rPr>
              <a:t> </a:t>
            </a:r>
            <a:r>
              <a:rPr lang="ru-RU" sz="1300" dirty="0" smtClean="0">
                <a:effectLst/>
                <a:latin typeface="Times New Roman"/>
                <a:ea typeface="Times New Roman"/>
              </a:rPr>
              <a:t>024,2 </a:t>
            </a:r>
            <a:r>
              <a:rPr lang="ru-RU" sz="1300" dirty="0">
                <a:effectLst/>
                <a:latin typeface="Times New Roman"/>
                <a:ea typeface="Times New Roman"/>
              </a:rPr>
              <a:t>тыс. рублей или </a:t>
            </a:r>
            <a:r>
              <a:rPr lang="ru-RU" sz="1300" dirty="0" smtClean="0">
                <a:effectLst/>
                <a:latin typeface="Times New Roman"/>
                <a:ea typeface="Times New Roman"/>
              </a:rPr>
              <a:t>69,7 процента </a:t>
            </a:r>
            <a:r>
              <a:rPr lang="ru-RU" sz="1300" dirty="0">
                <a:effectLst/>
                <a:latin typeface="Times New Roman"/>
                <a:ea typeface="Times New Roman"/>
              </a:rPr>
              <a:t>от общего объема расходов бюджета района.</a:t>
            </a:r>
            <a:br>
              <a:rPr lang="ru-RU" sz="1300" dirty="0">
                <a:effectLst/>
                <a:latin typeface="Times New Roman"/>
                <a:ea typeface="Times New Roman"/>
              </a:rPr>
            </a:br>
            <a:r>
              <a:rPr lang="ru-RU" sz="1300" dirty="0" smtClean="0">
                <a:effectLst/>
                <a:latin typeface="Times New Roman"/>
                <a:ea typeface="Times New Roman"/>
              </a:rPr>
              <a:t>	На </a:t>
            </a:r>
            <a:r>
              <a:rPr lang="ru-RU" sz="1300" dirty="0">
                <a:effectLst/>
                <a:latin typeface="Times New Roman"/>
                <a:ea typeface="Times New Roman"/>
              </a:rPr>
              <a:t>отрасль физическая культура, спорт, культура, средства массовой информации планируется направить 2 </a:t>
            </a:r>
            <a:r>
              <a:rPr lang="ru-RU" sz="1300" dirty="0" smtClean="0">
                <a:effectLst/>
                <a:latin typeface="Times New Roman"/>
                <a:ea typeface="Times New Roman"/>
              </a:rPr>
              <a:t>675,0 </a:t>
            </a:r>
            <a:r>
              <a:rPr lang="ru-RU" sz="1300" dirty="0">
                <a:effectLst/>
                <a:latin typeface="Times New Roman"/>
                <a:ea typeface="Times New Roman"/>
              </a:rPr>
              <a:t>тыс. рублей </a:t>
            </a:r>
            <a:r>
              <a:rPr lang="ru-RU" sz="1300" dirty="0" smtClean="0">
                <a:effectLst/>
                <a:latin typeface="Times New Roman"/>
                <a:ea typeface="Times New Roman"/>
              </a:rPr>
              <a:t>(7,2 </a:t>
            </a:r>
            <a:r>
              <a:rPr lang="ru-RU" sz="1300" dirty="0">
                <a:effectLst/>
                <a:latin typeface="Times New Roman"/>
                <a:ea typeface="Times New Roman"/>
              </a:rPr>
              <a:t>процента), на образование – </a:t>
            </a:r>
            <a:r>
              <a:rPr lang="ru-RU" sz="1300" dirty="0" smtClean="0">
                <a:effectLst/>
                <a:latin typeface="Times New Roman"/>
                <a:ea typeface="Times New Roman"/>
              </a:rPr>
              <a:t>21 587,0</a:t>
            </a:r>
            <a:r>
              <a:rPr lang="ru-RU" sz="1300" dirty="0" smtClean="0">
                <a:solidFill>
                  <a:srgbClr val="FFFFFF"/>
                </a:solidFill>
                <a:effectLst/>
                <a:latin typeface="Times New Roman"/>
                <a:ea typeface="Times New Roman"/>
              </a:rPr>
              <a:t>.</a:t>
            </a:r>
            <a:r>
              <a:rPr lang="ru-RU" sz="1300" dirty="0" smtClean="0">
                <a:effectLst/>
                <a:latin typeface="Times New Roman"/>
                <a:ea typeface="Times New Roman"/>
              </a:rPr>
              <a:t>тыс</a:t>
            </a:r>
            <a:r>
              <a:rPr lang="ru-RU" sz="1300" dirty="0">
                <a:effectLst/>
                <a:latin typeface="Times New Roman"/>
                <a:ea typeface="Times New Roman"/>
              </a:rPr>
              <a:t>. рублей (</a:t>
            </a:r>
            <a:r>
              <a:rPr lang="ru-RU" sz="1300" dirty="0" smtClean="0">
                <a:effectLst/>
                <a:latin typeface="Times New Roman"/>
                <a:ea typeface="Times New Roman"/>
              </a:rPr>
              <a:t>57,8 </a:t>
            </a:r>
            <a:r>
              <a:rPr lang="ru-RU" sz="1300" dirty="0">
                <a:effectLst/>
                <a:latin typeface="Times New Roman"/>
                <a:ea typeface="Times New Roman"/>
              </a:rPr>
              <a:t>процента), </a:t>
            </a:r>
            <a:r>
              <a:rPr lang="ru-RU" sz="1300" dirty="0" smtClean="0">
                <a:effectLst/>
                <a:latin typeface="Times New Roman"/>
                <a:ea typeface="Times New Roman"/>
              </a:rPr>
              <a:t>социа</a:t>
            </a:r>
            <a:r>
              <a:rPr lang="ru-RU" sz="1300" dirty="0">
                <a:effectLst/>
                <a:latin typeface="Times New Roman"/>
                <a:ea typeface="Times New Roman"/>
              </a:rPr>
              <a:t>льная политика – 1 </a:t>
            </a:r>
            <a:r>
              <a:rPr lang="ru-RU" sz="1300" dirty="0" smtClean="0">
                <a:effectLst/>
                <a:latin typeface="Times New Roman"/>
                <a:ea typeface="Times New Roman"/>
              </a:rPr>
              <a:t>762,2 </a:t>
            </a:r>
            <a:r>
              <a:rPr lang="ru-RU" sz="1300" dirty="0">
                <a:effectLst/>
                <a:latin typeface="Times New Roman"/>
                <a:ea typeface="Times New Roman"/>
              </a:rPr>
              <a:t>тыс. рублей (</a:t>
            </a:r>
            <a:r>
              <a:rPr lang="ru-RU" sz="1300" dirty="0" smtClean="0">
                <a:effectLst/>
                <a:latin typeface="Times New Roman"/>
                <a:ea typeface="Times New Roman"/>
              </a:rPr>
              <a:t>4,7 </a:t>
            </a:r>
            <a:r>
              <a:rPr lang="ru-RU" sz="1300" dirty="0">
                <a:effectLst/>
                <a:latin typeface="Times New Roman"/>
                <a:ea typeface="Times New Roman"/>
              </a:rPr>
              <a:t>процента). </a:t>
            </a:r>
            <a:r>
              <a:rPr lang="ru-RU" sz="1300" dirty="0" smtClean="0">
                <a:effectLst/>
                <a:latin typeface="Times New Roman"/>
                <a:ea typeface="Times New Roman"/>
              </a:rPr>
              <a:t> </a:t>
            </a:r>
            <a:br>
              <a:rPr lang="ru-RU" sz="1300" dirty="0" smtClean="0">
                <a:effectLst/>
                <a:latin typeface="Times New Roman"/>
                <a:ea typeface="Times New Roman"/>
              </a:rPr>
            </a:br>
            <a:r>
              <a:rPr lang="ru-RU" sz="1300" dirty="0" smtClean="0">
                <a:effectLst/>
                <a:latin typeface="Times New Roman"/>
                <a:ea typeface="Times New Roman"/>
              </a:rPr>
              <a:t>          В </a:t>
            </a:r>
            <a:r>
              <a:rPr lang="ru-RU" sz="1300" dirty="0">
                <a:effectLst/>
                <a:latin typeface="Times New Roman"/>
                <a:ea typeface="Times New Roman"/>
              </a:rPr>
              <a:t>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a:t>
            </a:r>
            <a:r>
              <a:rPr lang="ru-RU" sz="1300" dirty="0" smtClean="0">
                <a:effectLst/>
                <a:latin typeface="Times New Roman"/>
                <a:ea typeface="Times New Roman"/>
              </a:rPr>
              <a:t>управления и самоуправления.  Данные </a:t>
            </a:r>
            <a:r>
              <a:rPr lang="ru-RU" sz="1300" dirty="0">
                <a:effectLst/>
                <a:latin typeface="Times New Roman"/>
                <a:ea typeface="Times New Roman"/>
              </a:rPr>
              <a:t>расходы в общем объеме бюджета составят </a:t>
            </a:r>
            <a:r>
              <a:rPr lang="ru-RU" sz="1300" dirty="0" smtClean="0">
                <a:effectLst/>
                <a:latin typeface="Times New Roman"/>
                <a:ea typeface="Times New Roman"/>
              </a:rPr>
              <a:t>30</a:t>
            </a:r>
            <a:r>
              <a:rPr lang="ru-RU" sz="1300" dirty="0">
                <a:effectLst/>
                <a:latin typeface="Times New Roman"/>
                <a:ea typeface="Times New Roman"/>
              </a:rPr>
              <a:t> </a:t>
            </a:r>
            <a:r>
              <a:rPr lang="ru-RU" sz="1300" dirty="0" smtClean="0">
                <a:effectLst/>
                <a:latin typeface="Times New Roman"/>
                <a:ea typeface="Times New Roman"/>
              </a:rPr>
              <a:t>754,6 тыс. рублей или 82,4 процента.</a:t>
            </a:r>
            <a:r>
              <a:rPr lang="en-US" sz="1300" dirty="0" smtClean="0">
                <a:effectLst/>
                <a:latin typeface="Times New Roman"/>
                <a:ea typeface="Times New Roman"/>
              </a:rPr>
              <a:t/>
            </a:r>
            <a:br>
              <a:rPr lang="en-US" sz="1300" dirty="0" smtClean="0">
                <a:effectLst/>
                <a:latin typeface="Times New Roman"/>
                <a:ea typeface="Times New Roman"/>
              </a:rPr>
            </a:br>
            <a:r>
              <a:rPr lang="ru-RU" sz="900" dirty="0">
                <a:effectLst/>
                <a:latin typeface="Times New Roman"/>
                <a:ea typeface="Times New Roman"/>
              </a:rPr>
              <a:t/>
            </a:r>
            <a:br>
              <a:rPr lang="ru-RU" sz="900" dirty="0">
                <a:effectLst/>
                <a:latin typeface="Times New Roman"/>
                <a:ea typeface="Times New Roman"/>
              </a:rPr>
            </a:br>
            <a:endParaRPr lang="ru-RU" sz="1100" dirty="0">
              <a:effectLst/>
              <a:latin typeface="Times New Roman"/>
              <a:ea typeface="Times New Roman"/>
            </a:endParaRPr>
          </a:p>
        </p:txBody>
      </p:sp>
    </p:spTree>
    <p:extLst>
      <p:ext uri="{BB962C8B-B14F-4D97-AF65-F5344CB8AC3E}">
        <p14:creationId xmlns:p14="http://schemas.microsoft.com/office/powerpoint/2010/main" val="3054113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Схема 10"/>
          <p:cNvGraphicFramePr/>
          <p:nvPr>
            <p:extLst>
              <p:ext uri="{D42A27DB-BD31-4B8C-83A1-F6EECF244321}">
                <p14:modId xmlns:p14="http://schemas.microsoft.com/office/powerpoint/2010/main" val="18446360"/>
              </p:ext>
            </p:extLst>
          </p:nvPr>
        </p:nvGraphicFramePr>
        <p:xfrm>
          <a:off x="251520" y="188640"/>
          <a:ext cx="8784976"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6736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332656"/>
            <a:ext cx="6512511" cy="1143000"/>
          </a:xfrm>
        </p:spPr>
        <p:txBody>
          <a:bodyPr/>
          <a:lstStyle/>
          <a:p>
            <a:pPr algn="ctr"/>
            <a:r>
              <a:rPr lang="ru-RU" sz="2000" dirty="0" smtClean="0"/>
              <a:t>Структура расходов консолидированного бюджета на 2019 год по функциональной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1237080131"/>
              </p:ext>
            </p:extLst>
          </p:nvPr>
        </p:nvGraphicFramePr>
        <p:xfrm>
          <a:off x="467544" y="1397000"/>
          <a:ext cx="8280920" cy="5200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4175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6512511" cy="1143000"/>
          </a:xfrm>
        </p:spPr>
        <p:txBody>
          <a:bodyPr/>
          <a:lstStyle/>
          <a:p>
            <a:pPr algn="ctr"/>
            <a:r>
              <a:rPr lang="ru-RU" sz="2000" dirty="0" smtClean="0"/>
              <a:t>Структура расходов консолидированного бюджета на 2019 год по экономической классификации (в процентах)</a:t>
            </a:r>
            <a:endParaRPr lang="ru-RU" sz="2000" dirty="0"/>
          </a:p>
        </p:txBody>
      </p:sp>
      <p:graphicFrame>
        <p:nvGraphicFramePr>
          <p:cNvPr id="3" name="Диаграмма 2"/>
          <p:cNvGraphicFramePr/>
          <p:nvPr>
            <p:extLst>
              <p:ext uri="{D42A27DB-BD31-4B8C-83A1-F6EECF244321}">
                <p14:modId xmlns:p14="http://schemas.microsoft.com/office/powerpoint/2010/main" val="1941598506"/>
              </p:ext>
            </p:extLst>
          </p:nvPr>
        </p:nvGraphicFramePr>
        <p:xfrm>
          <a:off x="323528" y="1268760"/>
          <a:ext cx="8280920"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248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Доходы консолидированного бюджета Витебского района на 201</a:t>
            </a:r>
            <a:r>
              <a:rPr lang="en-US" sz="2800" dirty="0" smtClean="0">
                <a:solidFill>
                  <a:schemeClr val="accent1">
                    <a:lumMod val="75000"/>
                  </a:schemeClr>
                </a:solidFill>
              </a:rPr>
              <a:t>9</a:t>
            </a:r>
            <a:r>
              <a:rPr lang="ru-RU" sz="2800" dirty="0" smtClean="0">
                <a:solidFill>
                  <a:schemeClr val="accent1">
                    <a:lumMod val="75000"/>
                  </a:schemeClr>
                </a:solidFill>
              </a:rPr>
              <a:t> год, </a:t>
            </a:r>
            <a:br>
              <a:rPr lang="ru-RU" sz="2800" dirty="0" smtClean="0">
                <a:solidFill>
                  <a:schemeClr val="accent1">
                    <a:lumMod val="75000"/>
                  </a:schemeClr>
                </a:solidFill>
              </a:rPr>
            </a:br>
            <a:r>
              <a:rPr lang="ru-RU" sz="2800" dirty="0" smtClean="0">
                <a:solidFill>
                  <a:schemeClr val="accent1">
                    <a:lumMod val="75000"/>
                  </a:schemeClr>
                </a:solidFill>
              </a:rPr>
              <a:t>тыс. рублей</a:t>
            </a:r>
            <a:endParaRPr lang="ru-RU" sz="2800" dirty="0">
              <a:solidFill>
                <a:schemeClr val="accent1">
                  <a:lumMod val="75000"/>
                </a:schemeClr>
              </a:solidFill>
            </a:endParaRPr>
          </a:p>
        </p:txBody>
      </p:sp>
      <p:graphicFrame>
        <p:nvGraphicFramePr>
          <p:cNvPr id="4" name="Схема 3"/>
          <p:cNvGraphicFramePr/>
          <p:nvPr>
            <p:extLst>
              <p:ext uri="{D42A27DB-BD31-4B8C-83A1-F6EECF244321}">
                <p14:modId xmlns:p14="http://schemas.microsoft.com/office/powerpoint/2010/main" val="4044214342"/>
              </p:ext>
            </p:extLst>
          </p:nvPr>
        </p:nvGraphicFramePr>
        <p:xfrm>
          <a:off x="611560" y="1556792"/>
          <a:ext cx="8064896" cy="442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2360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0"/>
            <a:ext cx="8352928" cy="1793167"/>
          </a:xfrm>
        </p:spPr>
        <p:txBody>
          <a:bodyPr/>
          <a:lstStyle/>
          <a:p>
            <a:pPr algn="ctr"/>
            <a:r>
              <a:rPr lang="ru-RU" sz="2800" dirty="0" smtClean="0">
                <a:solidFill>
                  <a:schemeClr val="accent1">
                    <a:lumMod val="75000"/>
                  </a:schemeClr>
                </a:solidFill>
              </a:rPr>
              <a:t>Структура собственных доходов районного бюджета на 201</a:t>
            </a:r>
            <a:r>
              <a:rPr lang="en-US" sz="2800" dirty="0" smtClean="0">
                <a:solidFill>
                  <a:schemeClr val="accent1">
                    <a:lumMod val="75000"/>
                  </a:schemeClr>
                </a:solidFill>
              </a:rPr>
              <a:t>9</a:t>
            </a:r>
            <a:r>
              <a:rPr lang="ru-RU" sz="2800" dirty="0" smtClean="0">
                <a:solidFill>
                  <a:schemeClr val="accent1">
                    <a:lumMod val="75000"/>
                  </a:schemeClr>
                </a:solidFill>
              </a:rPr>
              <a:t> год,</a:t>
            </a:r>
            <a:br>
              <a:rPr lang="ru-RU" sz="2800" dirty="0" smtClean="0">
                <a:solidFill>
                  <a:schemeClr val="accent1">
                    <a:lumMod val="75000"/>
                  </a:schemeClr>
                </a:solidFill>
              </a:rPr>
            </a:br>
            <a:r>
              <a:rPr lang="ru-RU" sz="2800" dirty="0" smtClean="0">
                <a:solidFill>
                  <a:schemeClr val="accent1">
                    <a:lumMod val="75000"/>
                  </a:schemeClr>
                </a:solidFill>
              </a:rPr>
              <a:t> тыс. рублей</a:t>
            </a:r>
            <a:endParaRPr lang="ru-RU" sz="2800" dirty="0">
              <a:solidFill>
                <a:schemeClr val="accent1">
                  <a:lumMod val="75000"/>
                </a:schemeClr>
              </a:solidFill>
            </a:endParaRPr>
          </a:p>
        </p:txBody>
      </p:sp>
      <p:graphicFrame>
        <p:nvGraphicFramePr>
          <p:cNvPr id="5" name="Схема 4"/>
          <p:cNvGraphicFramePr/>
          <p:nvPr>
            <p:extLst>
              <p:ext uri="{D42A27DB-BD31-4B8C-83A1-F6EECF244321}">
                <p14:modId xmlns:p14="http://schemas.microsoft.com/office/powerpoint/2010/main" val="1368841248"/>
              </p:ext>
            </p:extLst>
          </p:nvPr>
        </p:nvGraphicFramePr>
        <p:xfrm>
          <a:off x="251520" y="1340768"/>
          <a:ext cx="8568952"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27584" y="3554973"/>
            <a:ext cx="2376264" cy="707886"/>
          </a:xfrm>
          <a:prstGeom prst="rect">
            <a:avLst/>
          </a:prstGeom>
          <a:noFill/>
        </p:spPr>
        <p:txBody>
          <a:bodyPr wrap="square" rtlCol="0">
            <a:spAutoFit/>
          </a:bodyPr>
          <a:lstStyle/>
          <a:p>
            <a:r>
              <a:rPr lang="ru-RU" sz="4000" dirty="0" smtClean="0">
                <a:solidFill>
                  <a:srgbClr val="FF0000"/>
                </a:solidFill>
                <a:effectLst>
                  <a:outerShdw blurRad="38100" dist="38100" dir="2700000" algn="tl">
                    <a:srgbClr val="000000">
                      <a:alpha val="43137"/>
                    </a:srgbClr>
                  </a:outerShdw>
                </a:effectLst>
              </a:rPr>
              <a:t>3</a:t>
            </a:r>
            <a:r>
              <a:rPr lang="en-US" sz="4000" dirty="0" smtClean="0">
                <a:solidFill>
                  <a:srgbClr val="FF0000"/>
                </a:solidFill>
                <a:effectLst>
                  <a:outerShdw blurRad="38100" dist="38100" dir="2700000" algn="tl">
                    <a:srgbClr val="000000">
                      <a:alpha val="43137"/>
                    </a:srgbClr>
                  </a:outerShdw>
                </a:effectLst>
              </a:rPr>
              <a:t>6</a:t>
            </a:r>
            <a:r>
              <a:rPr lang="ru-RU" sz="4000" dirty="0" smtClean="0">
                <a:solidFill>
                  <a:srgbClr val="FF0000"/>
                </a:solidFill>
                <a:effectLst>
                  <a:outerShdw blurRad="38100" dist="38100" dir="2700000" algn="tl">
                    <a:srgbClr val="000000">
                      <a:alpha val="43137"/>
                    </a:srgbClr>
                  </a:outerShdw>
                </a:effectLst>
              </a:rPr>
              <a:t> </a:t>
            </a:r>
            <a:r>
              <a:rPr lang="en-US" sz="4000" dirty="0" smtClean="0">
                <a:solidFill>
                  <a:srgbClr val="FF0000"/>
                </a:solidFill>
                <a:effectLst>
                  <a:outerShdw blurRad="38100" dist="38100" dir="2700000" algn="tl">
                    <a:srgbClr val="000000">
                      <a:alpha val="43137"/>
                    </a:srgbClr>
                  </a:outerShdw>
                </a:effectLst>
              </a:rPr>
              <a:t>446</a:t>
            </a:r>
            <a:r>
              <a:rPr lang="ru-RU" sz="4000" dirty="0" smtClean="0">
                <a:solidFill>
                  <a:srgbClr val="FF0000"/>
                </a:solidFill>
                <a:effectLst>
                  <a:outerShdw blurRad="38100" dist="38100" dir="2700000" algn="tl">
                    <a:srgbClr val="000000">
                      <a:alpha val="43137"/>
                    </a:srgbClr>
                  </a:outerShdw>
                </a:effectLst>
              </a:rPr>
              <a:t>,</a:t>
            </a:r>
            <a:r>
              <a:rPr lang="en-US" sz="4000" dirty="0" smtClean="0">
                <a:solidFill>
                  <a:srgbClr val="FF0000"/>
                </a:solidFill>
                <a:effectLst>
                  <a:outerShdw blurRad="38100" dist="38100" dir="2700000" algn="tl">
                    <a:srgbClr val="000000">
                      <a:alpha val="43137"/>
                    </a:srgbClr>
                  </a:outerShdw>
                </a:effectLst>
              </a:rPr>
              <a:t>9</a:t>
            </a:r>
            <a:endParaRPr lang="ru-RU" sz="4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29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7848872" cy="1143000"/>
          </a:xfrm>
        </p:spPr>
        <p:txBody>
          <a:bodyPr/>
          <a:lstStyle/>
          <a:p>
            <a:r>
              <a:rPr lang="ru-RU" sz="3200" dirty="0" smtClean="0"/>
              <a:t>Расходы районного бюджета на 201</a:t>
            </a:r>
            <a:r>
              <a:rPr lang="en-US" sz="3200" dirty="0" smtClean="0"/>
              <a:t>9</a:t>
            </a:r>
            <a:r>
              <a:rPr lang="ru-RU" sz="3200" dirty="0" smtClean="0"/>
              <a:t> год, 3</a:t>
            </a:r>
            <a:r>
              <a:rPr lang="en-US" sz="3200" dirty="0" smtClean="0"/>
              <a:t>7</a:t>
            </a:r>
            <a:r>
              <a:rPr lang="ru-RU" sz="3200" dirty="0" smtClean="0"/>
              <a:t> </a:t>
            </a:r>
            <a:r>
              <a:rPr lang="en-US" sz="3200" dirty="0" smtClean="0"/>
              <a:t>325</a:t>
            </a:r>
            <a:r>
              <a:rPr lang="ru-RU" sz="3200" dirty="0" smtClean="0"/>
              <a:t>,</a:t>
            </a:r>
            <a:r>
              <a:rPr lang="en-US" sz="3200" dirty="0" smtClean="0"/>
              <a:t>0</a:t>
            </a:r>
            <a:r>
              <a:rPr lang="ru-RU" sz="3200" dirty="0" smtClean="0"/>
              <a:t> тыс. рублей</a:t>
            </a:r>
            <a:endParaRPr lang="ru-RU" sz="3200" dirty="0"/>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2408385082"/>
              </p:ext>
            </p:extLst>
          </p:nvPr>
        </p:nvGraphicFramePr>
        <p:xfrm>
          <a:off x="323528" y="1484784"/>
          <a:ext cx="8496944"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2194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sz="quarter" idx="13"/>
            <p:extLst>
              <p:ext uri="{D42A27DB-BD31-4B8C-83A1-F6EECF244321}">
                <p14:modId xmlns:p14="http://schemas.microsoft.com/office/powerpoint/2010/main" val="3889151318"/>
              </p:ext>
            </p:extLst>
          </p:nvPr>
        </p:nvGraphicFramePr>
        <p:xfrm>
          <a:off x="1547664" y="1268756"/>
          <a:ext cx="6768752" cy="5256595"/>
        </p:xfrm>
        <a:graphic>
          <a:graphicData uri="http://schemas.openxmlformats.org/drawingml/2006/table">
            <a:tbl>
              <a:tblPr firstRow="1" firstCol="1" bandRow="1">
                <a:tableStyleId>{5C22544A-7EE6-4342-B048-85BDC9FD1C3A}</a:tableStyleId>
              </a:tblPr>
              <a:tblGrid>
                <a:gridCol w="2280556"/>
                <a:gridCol w="2322917"/>
                <a:gridCol w="2165279"/>
              </a:tblGrid>
              <a:tr h="584067">
                <a:tc>
                  <a:txBody>
                    <a:bodyPr/>
                    <a:lstStyle/>
                    <a:p>
                      <a:pPr algn="ctr">
                        <a:spcAft>
                          <a:spcPts val="0"/>
                        </a:spcAft>
                      </a:pPr>
                      <a:r>
                        <a:rPr lang="ru-RU" sz="1300">
                          <a:effectLst/>
                        </a:rPr>
                        <a:t>Наименование сельсовета</a:t>
                      </a:r>
                      <a:endParaRPr lang="ru-RU" sz="1200">
                        <a:effectLst/>
                        <a:latin typeface="Times New Roman"/>
                        <a:ea typeface="Times New Roman"/>
                      </a:endParaRPr>
                    </a:p>
                  </a:txBody>
                  <a:tcPr marL="66828" marR="66828" marT="0" marB="0" anchor="ctr"/>
                </a:tc>
                <a:tc>
                  <a:txBody>
                    <a:bodyPr/>
                    <a:lstStyle/>
                    <a:p>
                      <a:pPr algn="ctr">
                        <a:spcAft>
                          <a:spcPts val="0"/>
                        </a:spcAft>
                      </a:pPr>
                      <a:r>
                        <a:rPr lang="ru-RU" sz="1300">
                          <a:effectLst/>
                        </a:rPr>
                        <a:t>Дотации</a:t>
                      </a:r>
                      <a:endParaRPr lang="ru-RU" sz="1200">
                        <a:effectLst/>
                        <a:latin typeface="Times New Roman"/>
                        <a:ea typeface="Times New Roman"/>
                      </a:endParaRPr>
                    </a:p>
                  </a:txBody>
                  <a:tcPr marL="66828" marR="66828" marT="0" marB="0" anchor="ctr"/>
                </a:tc>
                <a:tc>
                  <a:txBody>
                    <a:bodyPr/>
                    <a:lstStyle/>
                    <a:p>
                      <a:pPr algn="ctr">
                        <a:spcAft>
                          <a:spcPts val="0"/>
                        </a:spcAft>
                      </a:pPr>
                      <a:r>
                        <a:rPr lang="ru-RU" sz="1300">
                          <a:effectLst/>
                        </a:rPr>
                        <a:t>Иные межбюджетные трансферты</a:t>
                      </a:r>
                      <a:endParaRPr lang="ru-RU" sz="1200">
                        <a:effectLst/>
                        <a:latin typeface="Times New Roman"/>
                        <a:ea typeface="Times New Roman"/>
                      </a:endParaRPr>
                    </a:p>
                  </a:txBody>
                  <a:tcPr marL="66828" marR="66828" marT="0" marB="0" anchor="ctr"/>
                </a:tc>
              </a:tr>
              <a:tr h="292033">
                <a:tc>
                  <a:txBody>
                    <a:bodyPr/>
                    <a:lstStyle/>
                    <a:p>
                      <a:pPr>
                        <a:spcAft>
                          <a:spcPts val="0"/>
                        </a:spcAft>
                      </a:pPr>
                      <a:r>
                        <a:rPr lang="ru-RU" sz="1300">
                          <a:effectLst/>
                        </a:rPr>
                        <a:t>Бабиничский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27 506,00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Вороновский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29 753,00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Вымнянский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8 459,00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Задубровский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21 484,00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Запольский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20 791,00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Зароновский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6 228,00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Куринский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3 410,00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Летчанский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32 298,00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150 000,00</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Мазоловский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31 066,00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100 000,00</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Новкинский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27 668,00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Октябрьский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16 766,00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Суражский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25 092,00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Туловский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586,00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Шапечинский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31 275,00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Яновичский</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27 400,00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a:effectLst/>
                        </a:rPr>
                        <a:t> </a:t>
                      </a:r>
                      <a:endParaRPr lang="ru-RU" sz="1200">
                        <a:effectLst/>
                        <a:latin typeface="Times New Roman"/>
                        <a:ea typeface="Times New Roman"/>
                      </a:endParaRPr>
                    </a:p>
                  </a:txBody>
                  <a:tcPr marL="66828" marR="66828" marT="0" marB="0"/>
                </a:tc>
              </a:tr>
              <a:tr h="292033">
                <a:tc>
                  <a:txBody>
                    <a:bodyPr/>
                    <a:lstStyle/>
                    <a:p>
                      <a:pPr>
                        <a:spcAft>
                          <a:spcPts val="0"/>
                        </a:spcAft>
                      </a:pPr>
                      <a:r>
                        <a:rPr lang="ru-RU" sz="1300">
                          <a:effectLst/>
                        </a:rPr>
                        <a:t>ВСЕГО</a:t>
                      </a:r>
                      <a:endParaRPr lang="ru-RU" sz="1200">
                        <a:effectLst/>
                        <a:latin typeface="Times New Roman"/>
                        <a:ea typeface="Times New Roman"/>
                      </a:endParaRPr>
                    </a:p>
                  </a:txBody>
                  <a:tcPr marL="66828" marR="66828" marT="0" marB="0" anchor="b"/>
                </a:tc>
                <a:tc>
                  <a:txBody>
                    <a:bodyPr/>
                    <a:lstStyle/>
                    <a:p>
                      <a:pPr marR="651510" algn="r">
                        <a:spcAft>
                          <a:spcPts val="0"/>
                        </a:spcAft>
                      </a:pPr>
                      <a:r>
                        <a:rPr lang="ru-RU" sz="1300">
                          <a:effectLst/>
                        </a:rPr>
                        <a:t>309 782,00</a:t>
                      </a:r>
                      <a:endParaRPr lang="ru-RU" sz="1200">
                        <a:effectLst/>
                        <a:latin typeface="Times New Roman"/>
                        <a:ea typeface="Times New Roman"/>
                      </a:endParaRPr>
                    </a:p>
                  </a:txBody>
                  <a:tcPr marL="66828" marR="66828" marT="0" marB="0" anchor="b"/>
                </a:tc>
                <a:tc>
                  <a:txBody>
                    <a:bodyPr/>
                    <a:lstStyle/>
                    <a:p>
                      <a:pPr algn="ctr">
                        <a:lnSpc>
                          <a:spcPts val="1400"/>
                        </a:lnSpc>
                        <a:spcAft>
                          <a:spcPts val="0"/>
                        </a:spcAft>
                      </a:pPr>
                      <a:r>
                        <a:rPr lang="ru-RU" sz="1300" dirty="0">
                          <a:effectLst/>
                        </a:rPr>
                        <a:t>250 000,00</a:t>
                      </a:r>
                      <a:endParaRPr lang="ru-RU" sz="1200" dirty="0">
                        <a:effectLst/>
                        <a:latin typeface="Times New Roman"/>
                        <a:ea typeface="Times New Roman"/>
                      </a:endParaRPr>
                    </a:p>
                  </a:txBody>
                  <a:tcPr marL="66828" marR="66828" marT="0" marB="0"/>
                </a:tc>
              </a:tr>
            </a:tbl>
          </a:graphicData>
        </a:graphic>
      </p:graphicFrame>
      <p:sp>
        <p:nvSpPr>
          <p:cNvPr id="7" name="Rectangle 1"/>
          <p:cNvSpPr>
            <a:spLocks noChangeArrowheads="1"/>
          </p:cNvSpPr>
          <p:nvPr/>
        </p:nvSpPr>
        <p:spPr bwMode="auto">
          <a:xfrm>
            <a:off x="1327150" y="423074"/>
            <a:ext cx="6701234"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Межбюджетные трансферты, передаваемые бюджетам сельсоветов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из районного бюджета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(рублей)</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65970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sz="quarter" idx="13"/>
            <p:extLst>
              <p:ext uri="{D42A27DB-BD31-4B8C-83A1-F6EECF244321}">
                <p14:modId xmlns:p14="http://schemas.microsoft.com/office/powerpoint/2010/main" val="1274464659"/>
              </p:ext>
            </p:extLst>
          </p:nvPr>
        </p:nvGraphicFramePr>
        <p:xfrm>
          <a:off x="827585" y="1412776"/>
          <a:ext cx="7344816" cy="4666297"/>
        </p:xfrm>
        <a:graphic>
          <a:graphicData uri="http://schemas.openxmlformats.org/drawingml/2006/table">
            <a:tbl>
              <a:tblPr firstRow="1" firstCol="1" lastRow="1" lastCol="1" bandRow="1" bandCol="1">
                <a:tableStyleId>{5C22544A-7EE6-4342-B048-85BDC9FD1C3A}</a:tableStyleId>
              </a:tblPr>
              <a:tblGrid>
                <a:gridCol w="984262"/>
                <a:gridCol w="1026047"/>
                <a:gridCol w="1217946"/>
                <a:gridCol w="588081"/>
                <a:gridCol w="731489"/>
                <a:gridCol w="2796991"/>
              </a:tblGrid>
              <a:tr h="2088232">
                <a:tc>
                  <a:txBody>
                    <a:bodyPr/>
                    <a:lstStyle/>
                    <a:p>
                      <a:pPr>
                        <a:spcAft>
                          <a:spcPts val="0"/>
                        </a:spcAft>
                      </a:pPr>
                      <a:r>
                        <a:rPr lang="ru-RU" sz="800">
                          <a:effectLst/>
                        </a:rPr>
                        <a:t>Наименование</a:t>
                      </a:r>
                      <a:endParaRPr lang="ru-RU" sz="600">
                        <a:effectLst/>
                      </a:endParaRPr>
                    </a:p>
                    <a:p>
                      <a:pPr>
                        <a:spcAft>
                          <a:spcPts val="0"/>
                        </a:spcAft>
                      </a:pPr>
                      <a:r>
                        <a:rPr lang="ru-RU" sz="800">
                          <a:effectLst/>
                        </a:rPr>
                        <a:t>  сельсовета</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подоходного налога с физических лиц</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доходов от сдачи в аренду имущества, находящегося  в районной коммунальной собственности и переданного в оперативное управление </a:t>
                      </a:r>
                      <a:endParaRPr lang="ru-RU" sz="600">
                        <a:effectLst/>
                      </a:endParaRPr>
                    </a:p>
                    <a:p>
                      <a:pPr algn="ctr">
                        <a:spcAft>
                          <a:spcPts val="0"/>
                        </a:spcAft>
                      </a:pPr>
                      <a:r>
                        <a:rPr lang="ru-RU" sz="800">
                          <a:effectLst/>
                        </a:rPr>
                        <a:t>Советам депутатов первичного уровня</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курорт-</a:t>
                      </a:r>
                      <a:endParaRPr lang="ru-RU" sz="600">
                        <a:effectLst/>
                      </a:endParaRPr>
                    </a:p>
                    <a:p>
                      <a:pPr algn="ctr">
                        <a:spcAft>
                          <a:spcPts val="0"/>
                        </a:spcAft>
                      </a:pPr>
                      <a:r>
                        <a:rPr lang="ru-RU" sz="800">
                          <a:effectLst/>
                        </a:rPr>
                        <a:t>ного сбора</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налога за владение собаками</a:t>
                      </a:r>
                      <a:endParaRPr lang="ru-RU" sz="600">
                        <a:effectLst/>
                        <a:latin typeface="Arial"/>
                        <a:ea typeface="Times New Roman"/>
                      </a:endParaRPr>
                    </a:p>
                  </a:txBody>
                  <a:tcPr marL="44552" marR="44552" marT="0" marB="0" anchor="ctr"/>
                </a:tc>
                <a:tc>
                  <a:txBody>
                    <a:bodyPr/>
                    <a:lstStyle/>
                    <a:p>
                      <a:pPr algn="ctr">
                        <a:spcAft>
                          <a:spcPts val="0"/>
                        </a:spcAft>
                      </a:pPr>
                      <a:r>
                        <a:rPr lang="ru-RU" sz="800">
                          <a:effectLst/>
                        </a:rPr>
                        <a:t>От сбора с загото-</a:t>
                      </a:r>
                      <a:endParaRPr lang="ru-RU" sz="600">
                        <a:effectLst/>
                      </a:endParaRPr>
                    </a:p>
                    <a:p>
                      <a:pPr algn="ctr">
                        <a:spcAft>
                          <a:spcPts val="0"/>
                        </a:spcAft>
                      </a:pPr>
                      <a:r>
                        <a:rPr lang="ru-RU" sz="800">
                          <a:effectLst/>
                        </a:rPr>
                        <a:t>вителей</a:t>
                      </a:r>
                      <a:endParaRPr lang="ru-RU" sz="600">
                        <a:effectLst/>
                        <a:latin typeface="Arial"/>
                        <a:ea typeface="Times New Roman"/>
                      </a:endParaRPr>
                    </a:p>
                  </a:txBody>
                  <a:tcPr marL="44552" marR="44552" marT="0" marB="0" anchor="ctr"/>
                </a:tc>
              </a:tr>
              <a:tr h="171871">
                <a:tc>
                  <a:txBody>
                    <a:bodyPr/>
                    <a:lstStyle/>
                    <a:p>
                      <a:pPr>
                        <a:spcAft>
                          <a:spcPts val="0"/>
                        </a:spcAft>
                      </a:pPr>
                      <a:r>
                        <a:rPr lang="ru-RU" sz="800">
                          <a:effectLst/>
                        </a:rPr>
                        <a:t>Бабиничский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0,127</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Вороновский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0,081</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Вымнянский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0,358</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Задубровский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0358</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Запольский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0358</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Зароновский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0,358</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Куринский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0,358</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Летчанский </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0,073</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15</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Мазоловский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0,141</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Новкинский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0,130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Октябрьский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0,073</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Суражский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0,245</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Туловский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0,199</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Шапечинский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r>
              <a:tr h="171871">
                <a:tc>
                  <a:txBody>
                    <a:bodyPr/>
                    <a:lstStyle/>
                    <a:p>
                      <a:pPr>
                        <a:spcAft>
                          <a:spcPts val="0"/>
                        </a:spcAft>
                      </a:pPr>
                      <a:r>
                        <a:rPr lang="ru-RU" sz="800">
                          <a:effectLst/>
                        </a:rPr>
                        <a:t>Яновичский</a:t>
                      </a:r>
                      <a:endParaRPr lang="ru-RU" sz="600">
                        <a:effectLst/>
                        <a:latin typeface="Arial"/>
                        <a:ea typeface="Times New Roman"/>
                      </a:endParaRPr>
                    </a:p>
                  </a:txBody>
                  <a:tcPr marL="44552" marR="44552" marT="0" marB="0"/>
                </a:tc>
                <a:tc>
                  <a:txBody>
                    <a:bodyPr/>
                    <a:lstStyle/>
                    <a:p>
                      <a:pPr algn="ctr">
                        <a:spcAft>
                          <a:spcPts val="0"/>
                        </a:spcAft>
                      </a:pPr>
                      <a:r>
                        <a:rPr lang="ru-RU" sz="800">
                          <a:effectLst/>
                        </a:rPr>
                        <a:t>0,300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50</a:t>
                      </a:r>
                      <a:endParaRPr lang="ru-RU" sz="600">
                        <a:effectLst/>
                        <a:latin typeface="Arial"/>
                        <a:ea typeface="Times New Roman"/>
                      </a:endParaRPr>
                    </a:p>
                  </a:txBody>
                  <a:tcPr marL="44552" marR="44552" marT="0" marB="0"/>
                </a:tc>
                <a:tc>
                  <a:txBody>
                    <a:bodyPr/>
                    <a:lstStyle/>
                    <a:p>
                      <a:pPr algn="ctr">
                        <a:spcAft>
                          <a:spcPts val="0"/>
                        </a:spcAft>
                      </a:pPr>
                      <a:r>
                        <a:rPr lang="ru-RU" sz="800">
                          <a:effectLst/>
                        </a:rPr>
                        <a:t>100</a:t>
                      </a:r>
                      <a:endParaRPr lang="ru-RU" sz="600">
                        <a:effectLst/>
                        <a:latin typeface="Arial"/>
                        <a:ea typeface="Times New Roman"/>
                      </a:endParaRPr>
                    </a:p>
                  </a:txBody>
                  <a:tcPr marL="44552" marR="44552" marT="0" marB="0"/>
                </a:tc>
                <a:tc>
                  <a:txBody>
                    <a:bodyPr/>
                    <a:lstStyle/>
                    <a:p>
                      <a:pPr algn="ctr">
                        <a:spcAft>
                          <a:spcPts val="0"/>
                        </a:spcAft>
                      </a:pPr>
                      <a:r>
                        <a:rPr lang="ru-RU" sz="800" dirty="0">
                          <a:effectLst/>
                        </a:rPr>
                        <a:t>100</a:t>
                      </a:r>
                      <a:endParaRPr lang="ru-RU" sz="600" dirty="0">
                        <a:effectLst/>
                        <a:latin typeface="Arial"/>
                        <a:ea typeface="Times New Roman"/>
                      </a:endParaRPr>
                    </a:p>
                  </a:txBody>
                  <a:tcPr marL="44552" marR="44552" marT="0" marB="0"/>
                </a:tc>
              </a:tr>
            </a:tbl>
          </a:graphicData>
        </a:graphic>
      </p:graphicFrame>
      <p:sp>
        <p:nvSpPr>
          <p:cNvPr id="4" name="Rectangle 1"/>
          <p:cNvSpPr>
            <a:spLocks noChangeArrowheads="1"/>
          </p:cNvSpPr>
          <p:nvPr/>
        </p:nvSpPr>
        <p:spPr bwMode="auto">
          <a:xfrm>
            <a:off x="1331641" y="598801"/>
            <a:ext cx="5688632"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Нормативы отчислений в бюджеты сельсоветов </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(процентов)</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89961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352928" cy="936104"/>
          </a:xfrm>
        </p:spPr>
        <p:txBody>
          <a:bodyPr>
            <a:normAutofit fontScale="90000"/>
          </a:bodyPr>
          <a:lstStyle/>
          <a:p>
            <a:pPr algn="ctr"/>
            <a:r>
              <a:rPr lang="ru-RU" sz="2000" dirty="0" smtClean="0"/>
              <a:t>Структура бюджетов консолидированного бюджета Витебского района в разрезе бюджетов в 2019 году</a:t>
            </a:r>
            <a:br>
              <a:rPr lang="ru-RU" sz="2000" dirty="0" smtClean="0"/>
            </a:br>
            <a:endParaRPr lang="ru-RU" sz="2000" dirty="0"/>
          </a:p>
        </p:txBody>
      </p:sp>
      <p:graphicFrame>
        <p:nvGraphicFramePr>
          <p:cNvPr id="3" name="Диаграмма 2"/>
          <p:cNvGraphicFramePr/>
          <p:nvPr>
            <p:extLst>
              <p:ext uri="{D42A27DB-BD31-4B8C-83A1-F6EECF244321}">
                <p14:modId xmlns:p14="http://schemas.microsoft.com/office/powerpoint/2010/main" val="357467154"/>
              </p:ext>
            </p:extLst>
          </p:nvPr>
        </p:nvGraphicFramePr>
        <p:xfrm>
          <a:off x="251520" y="1397000"/>
          <a:ext cx="8568952" cy="51283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2092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04664"/>
            <a:ext cx="6512511" cy="792088"/>
          </a:xfrm>
        </p:spPr>
        <p:txBody>
          <a:bodyPr/>
          <a:lstStyle/>
          <a:p>
            <a:pPr algn="ctr"/>
            <a:r>
              <a:rPr lang="ru-RU" sz="2800" dirty="0" smtClean="0"/>
              <a:t>СТРУКТУРА БЮДЖЕТА</a:t>
            </a:r>
            <a:endParaRPr lang="ru-RU" sz="2800" dirty="0"/>
          </a:p>
        </p:txBody>
      </p:sp>
      <p:graphicFrame>
        <p:nvGraphicFramePr>
          <p:cNvPr id="3" name="Схема 2"/>
          <p:cNvGraphicFramePr/>
          <p:nvPr>
            <p:extLst>
              <p:ext uri="{D42A27DB-BD31-4B8C-83A1-F6EECF244321}">
                <p14:modId xmlns:p14="http://schemas.microsoft.com/office/powerpoint/2010/main" val="1070617530"/>
              </p:ext>
            </p:extLst>
          </p:nvPr>
        </p:nvGraphicFramePr>
        <p:xfrm>
          <a:off x="407332" y="1124744"/>
          <a:ext cx="871296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3473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16632"/>
            <a:ext cx="6512511" cy="936104"/>
          </a:xfrm>
        </p:spPr>
        <p:txBody>
          <a:bodyPr/>
          <a:lstStyle/>
          <a:p>
            <a:pPr algn="ctr"/>
            <a:r>
              <a:rPr lang="ru-RU" sz="2400" dirty="0" smtClean="0"/>
              <a:t>Доходы местных бюджетов</a:t>
            </a:r>
            <a:endParaRPr lang="ru-RU" sz="2400" dirty="0"/>
          </a:p>
        </p:txBody>
      </p:sp>
      <p:graphicFrame>
        <p:nvGraphicFramePr>
          <p:cNvPr id="3" name="Схема 2"/>
          <p:cNvGraphicFramePr/>
          <p:nvPr>
            <p:extLst>
              <p:ext uri="{D42A27DB-BD31-4B8C-83A1-F6EECF244321}">
                <p14:modId xmlns:p14="http://schemas.microsoft.com/office/powerpoint/2010/main" val="656979240"/>
              </p:ext>
            </p:extLst>
          </p:nvPr>
        </p:nvGraphicFramePr>
        <p:xfrm>
          <a:off x="395536" y="764704"/>
          <a:ext cx="8424936"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3067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1099</TotalTime>
  <Words>886</Words>
  <Application>Microsoft Office PowerPoint</Application>
  <PresentationFormat>Экран (4:3)</PresentationFormat>
  <Paragraphs>254</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Воздушный поток</vt:lpstr>
      <vt:lpstr>БЮДЖЕТ ДЛЯ ГРАЖДАН</vt:lpstr>
      <vt:lpstr>Доходы консолидированного бюджета Витебского района на 2019 год,  тыс. рублей</vt:lpstr>
      <vt:lpstr>Структура собственных доходов районного бюджета на 2019 год,  тыс. рублей</vt:lpstr>
      <vt:lpstr>Расходы районного бюджета на 2019 год, 37 325,0 тыс. рублей</vt:lpstr>
      <vt:lpstr>Презентация PowerPoint</vt:lpstr>
      <vt:lpstr>Презентация PowerPoint</vt:lpstr>
      <vt:lpstr>Структура бюджетов консолидированного бюджета Витебского района в разрезе бюджетов в 2019 году </vt:lpstr>
      <vt:lpstr>СТРУКТУРА БЮДЖЕТА</vt:lpstr>
      <vt:lpstr>Доходы местных бюджетов</vt:lpstr>
      <vt:lpstr>Презентация PowerPoint</vt:lpstr>
      <vt:lpstr>Презентация PowerPoint</vt:lpstr>
      <vt:lpstr> Бюджет Витебского района на 2019 год утвержден по доходам в сумме 37 325,0 тыс. рублей, по расходам – 37 325,0 тыс. рублей.    Установлены направления использования источников  внутреннего финансирования: возврат бюджетных ссуд и займов в сумме 100,0 тыс. рублей, возврат исполненных ранее гарантий в сумме 140,8 тыс. рублей, погашение основного долга по облигациям в сумме 240,8 тыс. рублей.   Районный бюджет на 2019 год рассмотрен и утвержден в установленном порядке. 15 бюджетов сельсоветов из 16 бюджетов, входящих в состав консолидированного бюджета района, являются дотационными. Средний  уровень дотационности по району составляет 26,4 процента. Кроме того Летчанскому и Мазоловскому сельсоветам предусмотрены иные межбюджетные трансферты, передаваемые из районного бюджета, на расходы по благоустройству населенных пунктов.   В 2019 году сохраняется социальная направленность бюджета. На социальную сферу планируется направить 26 024,2 тыс. рублей или 69,7 процента от общего объема расходов бюджета района.  На отрасль физическая культура, спорт, культура, средства массовой информации планируется направить 2 675,0 тыс. рублей (7,2 процента), на образование – 21 587,0.тыс. рублей (57,8 процента), социальная политика – 1 762,2 тыс. рублей (4,7 процента).             В соответствии с пунктом 4 статьи 94 Бюджетного кодекса в расчетных показателях обеспечено доведение объемов в части средств на финансирование бюджетных обязательств, обеспечивающих функционирование организаций бюджетной сферы (на выплату заработной платы с учетом взносов (отчислений) на социальное страхование, трансфертов населению, на оплату коммунальных услуг, продуктов питания, лекарственных средств и изделий медицинского назначения, субсидирование жилищно-коммунальных услуг, оказываемых населению, субсидии организациям, реализующим твердое топливо, топливные брикеты и дрова для населения по фиксированным розничным ценам), а также обслуживание долга органов местного управления и самоуправления.  Данные расходы в общем объеме бюджета составят 30 754,6 тыс. рублей или 82,4 процента.  </vt:lpstr>
      <vt:lpstr>Презентация PowerPoint</vt:lpstr>
      <vt:lpstr>Структура расходов консолидированного бюджета на 2019 год по функциональной классификации (в процентах)</vt:lpstr>
      <vt:lpstr>Структура расходов консолидированного бюджета на 2019 год по экономической классификации (в процентах)</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Доходы консолидированного бюджета Витебского района на 2018 год, тыс. рублей</dc:title>
  <dc:creator>user</dc:creator>
  <cp:lastModifiedBy>Ирина Вадимовна Маковеева</cp:lastModifiedBy>
  <cp:revision>62</cp:revision>
  <cp:lastPrinted>2017-12-26T07:10:36Z</cp:lastPrinted>
  <dcterms:created xsi:type="dcterms:W3CDTF">2017-12-26T05:17:42Z</dcterms:created>
  <dcterms:modified xsi:type="dcterms:W3CDTF">2019-01-31T12:51:59Z</dcterms:modified>
</cp:coreProperties>
</file>