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1" r:id="rId2"/>
    <p:sldId id="259" r:id="rId3"/>
    <p:sldId id="323" r:id="rId4"/>
    <p:sldId id="324" r:id="rId5"/>
    <p:sldId id="325" r:id="rId6"/>
    <p:sldId id="326" r:id="rId7"/>
    <p:sldId id="327" r:id="rId8"/>
    <p:sldId id="328" r:id="rId9"/>
    <p:sldId id="329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9" r:id="rId18"/>
    <p:sldId id="340" r:id="rId19"/>
    <p:sldId id="341" r:id="rId20"/>
    <p:sldId id="344" r:id="rId21"/>
    <p:sldId id="355" r:id="rId22"/>
    <p:sldId id="356" r:id="rId23"/>
    <p:sldId id="338" r:id="rId24"/>
    <p:sldId id="357" r:id="rId25"/>
  </p:sldIdLst>
  <p:sldSz cx="12192000" cy="6858000"/>
  <p:notesSz cx="6858000" cy="9144000"/>
  <p:defaultTextStyle>
    <a:defPPr lvl="0">
      <a:defRPr lang="ru-RU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89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290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893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866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996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134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512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57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80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18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782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006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rgbClr val="E9F1F9"/>
            </a:gs>
            <a:gs pos="18000">
              <a:srgbClr val="CCE0F2"/>
            </a:gs>
            <a:gs pos="0">
              <a:schemeClr val="accent1">
                <a:lumMod val="5000"/>
                <a:lumOff val="95000"/>
              </a:schemeClr>
            </a:gs>
            <a:gs pos="34000">
              <a:schemeClr val="accent1">
                <a:lumMod val="45000"/>
                <a:lumOff val="55000"/>
              </a:schemeClr>
            </a:gs>
            <a:gs pos="44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0DD69-D31B-4B40-99D7-ACAD7485DF74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46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758" y="1795382"/>
            <a:ext cx="5270740" cy="4917537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340" y="364567"/>
            <a:ext cx="1076571" cy="1285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3785561" y="5704322"/>
            <a:ext cx="3184584" cy="1153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Витебский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12268" y="1206920"/>
            <a:ext cx="8090140" cy="291826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Календарный график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вовлечению в хозяйственный оборот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неиспользуемого (неэффективно используемого) недвижимого имущества, находящегося в собственности Витебского района,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2024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год.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2800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4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05127"/>
              </p:ext>
            </p:extLst>
          </p:nvPr>
        </p:nvGraphicFramePr>
        <p:xfrm>
          <a:off x="7104934" y="982018"/>
          <a:ext cx="4946168" cy="5548179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142583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803585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133378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</a:t>
                      </a:r>
                    </a:p>
                    <a:p>
                      <a:pPr algn="ctr"/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магазина 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Яновичский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</a:t>
                      </a:r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Задетуни</a:t>
                      </a: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13388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Яновичский</a:t>
                      </a:r>
                      <a:r>
                        <a:rPr lang="ru-RU" b="1" dirty="0" smtClean="0"/>
                        <a:t>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80368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123,0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77420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150261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45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</a:t>
            </a:r>
            <a:r>
              <a:rPr lang="ru-RU" dirty="0" smtClean="0">
                <a:solidFill>
                  <a:schemeClr val="bg1"/>
                </a:solidFill>
              </a:rPr>
              <a:t>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3" t="1452" r="26257" b="12171"/>
          <a:stretch/>
        </p:blipFill>
        <p:spPr>
          <a:xfrm>
            <a:off x="207985" y="1071517"/>
            <a:ext cx="6796454" cy="553308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6823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964687"/>
              </p:ext>
            </p:extLst>
          </p:nvPr>
        </p:nvGraphicFramePr>
        <p:xfrm>
          <a:off x="7104934" y="982017"/>
          <a:ext cx="4946168" cy="5651695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142583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803585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114652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</a:t>
                      </a:r>
                    </a:p>
                    <a:p>
                      <a:pPr algn="ctr"/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магазина 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Мазоловский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Калиново</a:t>
                      </a: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21212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Мазоловский</a:t>
                      </a:r>
                      <a:r>
                        <a:rPr lang="ru-RU" b="1" dirty="0" smtClean="0"/>
                        <a:t> сельский исполнительный комитет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85913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106,8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82762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160628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15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</a:t>
            </a:r>
            <a:r>
              <a:rPr lang="ru-RU" dirty="0" smtClean="0">
                <a:solidFill>
                  <a:schemeClr val="bg1"/>
                </a:solidFill>
              </a:rPr>
              <a:t>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6" t="14273" r="1263" b="10235"/>
          <a:stretch/>
        </p:blipFill>
        <p:spPr>
          <a:xfrm>
            <a:off x="121721" y="995123"/>
            <a:ext cx="6799485" cy="563859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7779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301786"/>
              </p:ext>
            </p:extLst>
          </p:nvPr>
        </p:nvGraphicFramePr>
        <p:xfrm>
          <a:off x="7104934" y="982018"/>
          <a:ext cx="4946168" cy="5608564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142583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803585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1189942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шашлычной 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Мазоловский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с/с, 31 северо-западнее д. </a:t>
                      </a:r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Лужесно</a:t>
                      </a: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18883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Мазоловский</a:t>
                      </a:r>
                      <a:r>
                        <a:rPr lang="ru-RU" b="1" dirty="0" smtClean="0"/>
                        <a:t> сельский исполнительный комитет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84263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35,2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81172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157542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3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</a:t>
            </a:r>
            <a:r>
              <a:rPr lang="ru-RU" dirty="0" smtClean="0">
                <a:solidFill>
                  <a:schemeClr val="bg1"/>
                </a:solidFill>
              </a:rPr>
              <a:t>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6" r="15811" b="27284"/>
          <a:stretch>
            <a:fillRect/>
          </a:stretch>
        </p:blipFill>
        <p:spPr bwMode="auto">
          <a:xfrm>
            <a:off x="94697" y="982018"/>
            <a:ext cx="6904914" cy="53945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59766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821327"/>
              </p:ext>
            </p:extLst>
          </p:nvPr>
        </p:nvGraphicFramePr>
        <p:xfrm>
          <a:off x="7104934" y="982018"/>
          <a:ext cx="4946168" cy="4536144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142583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803585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838162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Здание сельской библиотеки-клуба</a:t>
                      </a:r>
                      <a:endParaRPr lang="ru-RU" sz="1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Шапечинский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Скрыдлево, ул. Центральная, 1А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81955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Сектор культуры Витебского райисполкома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8088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225,5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55958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65190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(снижение</a:t>
                      </a:r>
                      <a:r>
                        <a:rPr lang="ru-RU" b="1" baseline="0" dirty="0" smtClean="0"/>
                        <a:t> на 80 %) </a:t>
                      </a:r>
                      <a:r>
                        <a:rPr lang="ru-RU" b="1" dirty="0" smtClean="0"/>
                        <a:t>3123,57 рублей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08605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22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</a:t>
            </a:r>
            <a:r>
              <a:rPr lang="ru-RU" dirty="0" smtClean="0">
                <a:solidFill>
                  <a:schemeClr val="bg1"/>
                </a:solidFill>
              </a:rPr>
              <a:t>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2" r="8370" b="31626"/>
          <a:stretch/>
        </p:blipFill>
        <p:spPr>
          <a:xfrm>
            <a:off x="140676" y="1145522"/>
            <a:ext cx="6884377" cy="536078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2379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112406"/>
              </p:ext>
            </p:extLst>
          </p:nvPr>
        </p:nvGraphicFramePr>
        <p:xfrm>
          <a:off x="7104934" y="982018"/>
          <a:ext cx="4946168" cy="4462903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142583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803585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807867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Здание сельской библиотеки-клуба 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Куринский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Островские, ул. </a:t>
                      </a:r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Заслонова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11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80711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Сектор культуры Витебского райисполкома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7207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496,4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55109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62834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(снижение</a:t>
                      </a:r>
                      <a:r>
                        <a:rPr lang="ru-RU" b="1" baseline="0" dirty="0" smtClean="0"/>
                        <a:t> на 80 %) </a:t>
                      </a:r>
                      <a:r>
                        <a:rPr lang="ru-RU" b="1" dirty="0" smtClean="0"/>
                        <a:t>39679,51 рублей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06957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43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</a:t>
            </a:r>
            <a:r>
              <a:rPr lang="ru-RU" dirty="0" smtClean="0">
                <a:solidFill>
                  <a:schemeClr val="bg1"/>
                </a:solidFill>
              </a:rPr>
              <a:t>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2" r="13036" b="16727"/>
          <a:stretch/>
        </p:blipFill>
        <p:spPr>
          <a:xfrm>
            <a:off x="207985" y="1090911"/>
            <a:ext cx="6769910" cy="547916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9123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940837"/>
              </p:ext>
            </p:extLst>
          </p:nvPr>
        </p:nvGraphicFramePr>
        <p:xfrm>
          <a:off x="7104934" y="982018"/>
          <a:ext cx="4946168" cy="4673707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142583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803585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976178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Здание сельского клуба-библиотеки 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Задубровский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Задубровье, ул. Молодежная, 18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81813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Сектор культуры Витебского райисполкома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7988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365,5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558613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65672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(снижение</a:t>
                      </a:r>
                      <a:r>
                        <a:rPr lang="ru-RU" b="1" baseline="0" dirty="0" smtClean="0"/>
                        <a:t> на 80 %) </a:t>
                      </a:r>
                      <a:r>
                        <a:rPr lang="ru-RU" b="1" dirty="0" smtClean="0"/>
                        <a:t>11681,01 рублей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08417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36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</a:t>
            </a:r>
            <a:r>
              <a:rPr lang="ru-RU" dirty="0" smtClean="0">
                <a:solidFill>
                  <a:schemeClr val="bg1"/>
                </a:solidFill>
              </a:rPr>
              <a:t>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 t="10126" r="5577" b="14855"/>
          <a:stretch/>
        </p:blipFill>
        <p:spPr>
          <a:xfrm>
            <a:off x="60385" y="1198741"/>
            <a:ext cx="6966102" cy="526350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848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777391"/>
              </p:ext>
            </p:extLst>
          </p:nvPr>
        </p:nvGraphicFramePr>
        <p:xfrm>
          <a:off x="7104934" y="982016"/>
          <a:ext cx="4946168" cy="4364032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289232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656936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855627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Здание дома социальных услуг 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Суражский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Рябово,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 Садовая, д.1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66548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ТЦСОН</a:t>
                      </a:r>
                    </a:p>
                    <a:p>
                      <a:r>
                        <a:rPr lang="ru-RU" b="1" dirty="0" smtClean="0"/>
                        <a:t>Витебского района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60589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62,5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58367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 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5205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</a:t>
                      </a:r>
                      <a:r>
                        <a:rPr lang="ru-RU" b="1" dirty="0" err="1" smtClean="0"/>
                        <a:t>б.в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13281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44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</a:t>
            </a:r>
            <a:r>
              <a:rPr lang="ru-RU" dirty="0" smtClean="0">
                <a:solidFill>
                  <a:schemeClr val="bg1"/>
                </a:solidFill>
              </a:rPr>
              <a:t>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1" t="15976" r="11645" b="31389"/>
          <a:stretch/>
        </p:blipFill>
        <p:spPr>
          <a:xfrm>
            <a:off x="207985" y="1544494"/>
            <a:ext cx="6792236" cy="457200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1412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71510"/>
              </p:ext>
            </p:extLst>
          </p:nvPr>
        </p:nvGraphicFramePr>
        <p:xfrm>
          <a:off x="7104934" y="672860"/>
          <a:ext cx="4946168" cy="584871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289232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656936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15820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Частично неиспользуемое административное здание 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Куринский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с/с,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Курино, </a:t>
                      </a:r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ул.Центральная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33А</a:t>
                      </a: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21697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Куринский</a:t>
                      </a:r>
                      <a:r>
                        <a:rPr lang="ru-RU" b="1" dirty="0" smtClean="0"/>
                        <a:t>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85187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801,9</a:t>
                      </a:r>
                      <a:r>
                        <a:rPr lang="ru-RU" b="1" baseline="0" dirty="0" smtClean="0"/>
                        <a:t>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 (не используется 540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.)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74733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Аренда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1450463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29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</a:t>
            </a:r>
            <a:r>
              <a:rPr lang="ru-RU" dirty="0" smtClean="0">
                <a:solidFill>
                  <a:schemeClr val="bg1"/>
                </a:solidFill>
              </a:rPr>
              <a:t>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7" t="22429"/>
          <a:stretch/>
        </p:blipFill>
        <p:spPr>
          <a:xfrm>
            <a:off x="133412" y="1190806"/>
            <a:ext cx="6786383" cy="548640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9123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042922"/>
              </p:ext>
            </p:extLst>
          </p:nvPr>
        </p:nvGraphicFramePr>
        <p:xfrm>
          <a:off x="7104934" y="672860"/>
          <a:ext cx="4946168" cy="4664785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289232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656936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87971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Здание </a:t>
                      </a:r>
                      <a:r>
                        <a:rPr lang="ru-RU" sz="1800" b="1" dirty="0" smtClean="0"/>
                        <a:t> ветлечебницы и</a:t>
                      </a:r>
                      <a:endParaRPr lang="ru-RU" sz="1800" b="1" dirty="0" smtClean="0"/>
                    </a:p>
                    <a:p>
                      <a:pPr algn="ctr"/>
                      <a:r>
                        <a:rPr lang="ru-RU" sz="1800" b="1" dirty="0" smtClean="0"/>
                        <a:t>гаража 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Запольский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Заполье, </a:t>
                      </a:r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ул.Советская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</a:t>
                      </a:r>
                      <a:endParaRPr lang="ru-RU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87971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ГЛПУ «Витебская районная ветеринарная станция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8291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64,0/67,1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56153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60170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-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08984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59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</a:t>
            </a:r>
            <a:r>
              <a:rPr lang="ru-RU" dirty="0" smtClean="0">
                <a:solidFill>
                  <a:schemeClr val="bg1"/>
                </a:solidFill>
              </a:rPr>
              <a:t>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0" y="1069580"/>
            <a:ext cx="6742536" cy="50569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" t="21725" r="6506" b="34642"/>
          <a:stretch/>
        </p:blipFill>
        <p:spPr>
          <a:xfrm>
            <a:off x="4343822" y="4271231"/>
            <a:ext cx="2525354" cy="185525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395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701778"/>
              </p:ext>
            </p:extLst>
          </p:nvPr>
        </p:nvGraphicFramePr>
        <p:xfrm>
          <a:off x="7104934" y="672860"/>
          <a:ext cx="4946168" cy="4751277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289232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656936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97001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Здание фельдшерско-акушерского пункта 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Шапечинский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с/с, </a:t>
                      </a:r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д.Скрыдлево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ул. Центральная, 32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97001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Шапечинский</a:t>
                      </a:r>
                      <a:r>
                        <a:rPr lang="ru-RU" b="1" dirty="0" smtClean="0"/>
                        <a:t>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61836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65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59568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44109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</a:t>
                      </a:r>
                      <a:r>
                        <a:rPr lang="ru-RU" b="1" dirty="0" err="1" smtClean="0"/>
                        <a:t>б.в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15612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59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</a:t>
            </a:r>
            <a:r>
              <a:rPr lang="ru-RU" dirty="0" smtClean="0">
                <a:solidFill>
                  <a:schemeClr val="bg1"/>
                </a:solidFill>
              </a:rPr>
              <a:t>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7" t="10535" r="12487" b="25601"/>
          <a:stretch/>
        </p:blipFill>
        <p:spPr>
          <a:xfrm>
            <a:off x="747348" y="872780"/>
            <a:ext cx="5997260" cy="5572478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8807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7" b="32084"/>
          <a:stretch/>
        </p:blipFill>
        <p:spPr>
          <a:xfrm>
            <a:off x="80867" y="877115"/>
            <a:ext cx="6880648" cy="556592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159487"/>
              </p:ext>
            </p:extLst>
          </p:nvPr>
        </p:nvGraphicFramePr>
        <p:xfrm>
          <a:off x="7122187" y="775966"/>
          <a:ext cx="4946168" cy="4647534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473084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473084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963361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Здание </a:t>
                      </a:r>
                    </a:p>
                    <a:p>
                      <a:pPr algn="ctr"/>
                      <a:r>
                        <a:rPr lang="ru-RU" b="1" dirty="0" smtClean="0"/>
                        <a:t>детского сада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err="1" smtClean="0"/>
                        <a:t>Бабиничский</a:t>
                      </a:r>
                      <a:r>
                        <a:rPr lang="ru-RU" b="1" dirty="0" smtClean="0"/>
                        <a:t> с/с, д. </a:t>
                      </a:r>
                      <a:r>
                        <a:rPr lang="ru-RU" b="1" dirty="0" err="1" smtClean="0"/>
                        <a:t>Полудетки</a:t>
                      </a:r>
                      <a:r>
                        <a:rPr lang="ru-RU" b="1" dirty="0" smtClean="0"/>
                        <a:t>, ул. Школьная, 3</a:t>
                      </a:r>
                      <a:endParaRPr lang="ru-RU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225783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Отдел по образованию Витебского райисполкома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6970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588,2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553793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err="1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42027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</a:t>
                      </a:r>
                      <a:r>
                        <a:rPr lang="ru-RU" b="1" dirty="0" err="1" smtClean="0"/>
                        <a:t>б.в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91461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25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</a:t>
            </a:r>
            <a:r>
              <a:rPr lang="ru-RU" dirty="0" smtClean="0">
                <a:solidFill>
                  <a:schemeClr val="bg1"/>
                </a:solidFill>
              </a:rPr>
              <a:t>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3548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191009"/>
              </p:ext>
            </p:extLst>
          </p:nvPr>
        </p:nvGraphicFramePr>
        <p:xfrm>
          <a:off x="7104934" y="672860"/>
          <a:ext cx="4946168" cy="5745194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289232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656936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117292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магазина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Яновичский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Вальки</a:t>
                      </a: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17292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Яновичский</a:t>
                      </a:r>
                      <a:r>
                        <a:rPr lang="ru-RU" b="1" dirty="0" smtClean="0"/>
                        <a:t>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74771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25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72029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53336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</a:t>
                      </a:r>
                      <a:r>
                        <a:rPr lang="ru-RU" b="1" dirty="0" err="1" smtClean="0"/>
                        <a:t>б.в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39796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59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</a:t>
            </a:r>
            <a:r>
              <a:rPr lang="ru-RU" dirty="0" smtClean="0">
                <a:solidFill>
                  <a:schemeClr val="bg1"/>
                </a:solidFill>
              </a:rPr>
              <a:t>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3" b="11232"/>
          <a:stretch/>
        </p:blipFill>
        <p:spPr>
          <a:xfrm>
            <a:off x="60385" y="940280"/>
            <a:ext cx="6950193" cy="532249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3484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701915"/>
              </p:ext>
            </p:extLst>
          </p:nvPr>
        </p:nvGraphicFramePr>
        <p:xfrm>
          <a:off x="7104934" y="672860"/>
          <a:ext cx="4946168" cy="5745194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289232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656936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117292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магазина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Вымнянский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с/с, </a:t>
                      </a:r>
                    </a:p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Вымно</a:t>
                      </a: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17292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Вымнянский</a:t>
                      </a:r>
                      <a:r>
                        <a:rPr lang="ru-RU" b="1" dirty="0" smtClean="0"/>
                        <a:t>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74771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116,8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72029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53336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-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39796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30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</a:t>
            </a:r>
            <a:r>
              <a:rPr lang="ru-RU" dirty="0" smtClean="0">
                <a:solidFill>
                  <a:schemeClr val="bg1"/>
                </a:solidFill>
              </a:rPr>
              <a:t>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93"/>
          <a:stretch/>
        </p:blipFill>
        <p:spPr>
          <a:xfrm>
            <a:off x="60386" y="1911763"/>
            <a:ext cx="6987906" cy="430615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7219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61888"/>
              </p:ext>
            </p:extLst>
          </p:nvPr>
        </p:nvGraphicFramePr>
        <p:xfrm>
          <a:off x="7104934" y="672860"/>
          <a:ext cx="4946168" cy="5745194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289232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656936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117292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магазина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Запольский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</a:t>
                      </a:r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Низкоборье</a:t>
                      </a: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17292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Запольский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74771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110,5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72029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53336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-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39796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65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</a:t>
            </a:r>
            <a:r>
              <a:rPr lang="ru-RU" dirty="0" smtClean="0">
                <a:solidFill>
                  <a:schemeClr val="bg1"/>
                </a:solidFill>
              </a:rPr>
              <a:t>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1234437"/>
            <a:ext cx="6807957" cy="510437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3103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662045"/>
              </p:ext>
            </p:extLst>
          </p:nvPr>
        </p:nvGraphicFramePr>
        <p:xfrm>
          <a:off x="7104934" y="1009290"/>
          <a:ext cx="4946168" cy="4608288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289232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656936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1043797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Здание амбулатории врача общей практики (1913 </a:t>
                      </a:r>
                      <a:r>
                        <a:rPr lang="ru-RU" sz="1800" b="1" dirty="0" err="1" smtClean="0"/>
                        <a:t>г.п</a:t>
                      </a:r>
                      <a:r>
                        <a:rPr lang="ru-RU" sz="1800" b="1" dirty="0" smtClean="0"/>
                        <a:t>.)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Куринский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Курино, </a:t>
                      </a:r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ул.Центральная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31А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87971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Куринский</a:t>
                      </a:r>
                      <a:r>
                        <a:rPr lang="ru-RU" b="1" dirty="0" smtClean="0"/>
                        <a:t>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8291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452,4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56153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41580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3 </a:t>
                      </a:r>
                      <a:r>
                        <a:rPr lang="ru-RU" b="1" dirty="0" err="1" smtClean="0"/>
                        <a:t>б.в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08984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29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</a:t>
            </a:r>
            <a:r>
              <a:rPr lang="ru-RU" dirty="0" smtClean="0">
                <a:solidFill>
                  <a:schemeClr val="bg1"/>
                </a:solidFill>
              </a:rPr>
              <a:t>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5" t="1879" r="4582" b="21529"/>
          <a:stretch/>
        </p:blipFill>
        <p:spPr>
          <a:xfrm>
            <a:off x="60385" y="1130060"/>
            <a:ext cx="6926568" cy="506370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11" name="TextBox 9"/>
          <p:cNvSpPr txBox="1"/>
          <p:nvPr/>
        </p:nvSpPr>
        <p:spPr>
          <a:xfrm rot="19979233">
            <a:off x="3184071" y="4821160"/>
            <a:ext cx="4177938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Продано</a:t>
            </a:r>
            <a:endParaRPr lang="ru-RU" sz="6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61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328449"/>
              </p:ext>
            </p:extLst>
          </p:nvPr>
        </p:nvGraphicFramePr>
        <p:xfrm>
          <a:off x="7104934" y="672860"/>
          <a:ext cx="4946168" cy="5745194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289232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656936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117292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магазина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Новкинский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Васильки</a:t>
                      </a: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17292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Новкинский</a:t>
                      </a:r>
                      <a:r>
                        <a:rPr lang="ru-RU" b="1" dirty="0" smtClean="0"/>
                        <a:t> </a:t>
                      </a:r>
                      <a:r>
                        <a:rPr lang="ru-RU" b="1" dirty="0" smtClean="0"/>
                        <a:t>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74771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89,5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72029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53336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-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39796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19 </a:t>
                      </a:r>
                      <a:r>
                        <a:rPr lang="ru-RU" b="1" dirty="0" smtClean="0"/>
                        <a:t>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</a:t>
            </a:r>
            <a:r>
              <a:rPr lang="ru-RU" dirty="0" smtClean="0">
                <a:solidFill>
                  <a:schemeClr val="bg1"/>
                </a:solidFill>
              </a:rPr>
              <a:t>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1422418"/>
            <a:ext cx="6807957" cy="442915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11" name="TextBox 9"/>
          <p:cNvSpPr txBox="1"/>
          <p:nvPr/>
        </p:nvSpPr>
        <p:spPr>
          <a:xfrm rot="19979233">
            <a:off x="2879743" y="4226266"/>
            <a:ext cx="4177938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Продано</a:t>
            </a:r>
            <a:endParaRPr lang="ru-RU" sz="6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2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474392"/>
              </p:ext>
            </p:extLst>
          </p:nvPr>
        </p:nvGraphicFramePr>
        <p:xfrm>
          <a:off x="7130813" y="862677"/>
          <a:ext cx="4946168" cy="4647534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473084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473084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963361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Здание </a:t>
                      </a:r>
                    </a:p>
                    <a:p>
                      <a:pPr algn="ctr"/>
                      <a:r>
                        <a:rPr lang="ru-RU" b="1" dirty="0" smtClean="0"/>
                        <a:t>детского сада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err="1" smtClean="0"/>
                        <a:t>Шапечинский</a:t>
                      </a:r>
                      <a:r>
                        <a:rPr lang="ru-RU" b="1" dirty="0" smtClean="0"/>
                        <a:t> с/с,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д. Осиновка</a:t>
                      </a:r>
                      <a:r>
                        <a:rPr lang="x-none" dirty="0" smtClean="0"/>
                        <a:t>, </a:t>
                      </a:r>
                      <a:r>
                        <a:rPr lang="ru-RU" dirty="0" smtClean="0"/>
                        <a:t>ул. Молодежная, 35А</a:t>
                      </a:r>
                      <a:endParaRPr lang="ru-RU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225783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Отдел по образованию Витебского райисполкома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6970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744,8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553793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err="1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42027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</a:t>
                      </a:r>
                      <a:r>
                        <a:rPr lang="ru-RU" b="1" dirty="0" err="1" smtClean="0"/>
                        <a:t>б.в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91461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24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</a:t>
            </a:r>
            <a:r>
              <a:rPr lang="ru-RU" dirty="0" smtClean="0">
                <a:solidFill>
                  <a:schemeClr val="bg1"/>
                </a:solidFill>
              </a:rPr>
              <a:t>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3" b="25800"/>
          <a:stretch/>
        </p:blipFill>
        <p:spPr>
          <a:xfrm>
            <a:off x="130347" y="965300"/>
            <a:ext cx="6831337" cy="556444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8787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001078"/>
              </p:ext>
            </p:extLst>
          </p:nvPr>
        </p:nvGraphicFramePr>
        <p:xfrm>
          <a:off x="7143621" y="783136"/>
          <a:ext cx="4946168" cy="4647534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473084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473084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96336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Здание</a:t>
                      </a:r>
                    </a:p>
                    <a:p>
                      <a:pPr algn="ctr"/>
                      <a:r>
                        <a:rPr lang="ru-RU" sz="1800" b="1" dirty="0" smtClean="0"/>
                        <a:t> школы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 err="1" smtClean="0"/>
                        <a:t>Новкинский</a:t>
                      </a:r>
                      <a:r>
                        <a:rPr lang="ru-RU" sz="1800" b="1" dirty="0" smtClean="0"/>
                        <a:t> с/с,</a:t>
                      </a:r>
                    </a:p>
                    <a:p>
                      <a:r>
                        <a:rPr lang="ru-RU" sz="1800" b="1" dirty="0" smtClean="0"/>
                        <a:t>д. Сосновка</a:t>
                      </a:r>
                      <a:r>
                        <a:rPr lang="x-none" sz="1800" b="1" dirty="0" smtClean="0"/>
                        <a:t>, </a:t>
                      </a:r>
                      <a:r>
                        <a:rPr lang="ru-RU" sz="1800" dirty="0" smtClean="0"/>
                        <a:t>ул. Новая Школьная, 1А.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225783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Отдел по образованию Витебского райисполкома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6970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2696,7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553793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err="1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42027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50 % (493 264,52 руб.)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91461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15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</a:t>
            </a:r>
            <a:r>
              <a:rPr lang="ru-RU" dirty="0" smtClean="0">
                <a:solidFill>
                  <a:schemeClr val="bg1"/>
                </a:solidFill>
              </a:rPr>
              <a:t>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" t="1119" r="26237" b="32663"/>
          <a:stretch/>
        </p:blipFill>
        <p:spPr>
          <a:xfrm>
            <a:off x="129398" y="872779"/>
            <a:ext cx="6935636" cy="565696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9970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969563"/>
              </p:ext>
            </p:extLst>
          </p:nvPr>
        </p:nvGraphicFramePr>
        <p:xfrm>
          <a:off x="7130813" y="862677"/>
          <a:ext cx="4946168" cy="4571171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473084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473084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103551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Здание </a:t>
                      </a:r>
                    </a:p>
                    <a:p>
                      <a:pPr algn="ctr"/>
                      <a:r>
                        <a:rPr lang="ru-RU" b="1" dirty="0" smtClean="0"/>
                        <a:t>лабораторного корпуса 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Яновичский</a:t>
                      </a:r>
                      <a:r>
                        <a:rPr lang="ru-RU" b="1" dirty="0" smtClean="0"/>
                        <a:t> с/с,</a:t>
                      </a:r>
                    </a:p>
                    <a:p>
                      <a:r>
                        <a:rPr lang="ru-RU" b="1" dirty="0" err="1" smtClean="0"/>
                        <a:t>г.п</a:t>
                      </a:r>
                      <a:r>
                        <a:rPr lang="ru-RU" b="1" dirty="0" smtClean="0"/>
                        <a:t>. Яновичи</a:t>
                      </a:r>
                      <a:r>
                        <a:rPr lang="x-none" dirty="0" smtClean="0"/>
                        <a:t>, </a:t>
                      </a:r>
                      <a:r>
                        <a:rPr lang="ru-RU" dirty="0" smtClean="0"/>
                        <a:t>ул. Юбилейная, 1/1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89313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КУП ЖКХ «ЖРЭП Витебского района»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61237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663,7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59527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err="1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45175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</a:t>
                      </a:r>
                      <a:r>
                        <a:rPr lang="ru-RU" b="1" dirty="0" err="1" smtClean="0"/>
                        <a:t>б.в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98311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45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</a:t>
            </a:r>
            <a:r>
              <a:rPr lang="ru-RU" dirty="0" smtClean="0">
                <a:solidFill>
                  <a:schemeClr val="bg1"/>
                </a:solidFill>
              </a:rPr>
              <a:t>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9" t="4980" r="8969" b="24349"/>
          <a:stretch/>
        </p:blipFill>
        <p:spPr>
          <a:xfrm>
            <a:off x="207985" y="1019828"/>
            <a:ext cx="6736279" cy="550992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2951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05956"/>
              </p:ext>
            </p:extLst>
          </p:nvPr>
        </p:nvGraphicFramePr>
        <p:xfrm>
          <a:off x="7104934" y="982019"/>
          <a:ext cx="4946168" cy="4460239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473084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473084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81660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магазина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Бабиничский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с/с, 27, западнее </a:t>
                      </a:r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д.Косово</a:t>
                      </a:r>
                      <a:endParaRPr lang="ru-RU" sz="1600" dirty="0" smtClean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96005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Бабиничский</a:t>
                      </a:r>
                      <a:r>
                        <a:rPr lang="ru-RU" b="1" dirty="0" smtClean="0"/>
                        <a:t>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52083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120,3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62499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err="1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47430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</a:t>
                      </a:r>
                      <a:r>
                        <a:rPr lang="ru-RU" b="1" dirty="0" err="1" smtClean="0"/>
                        <a:t>б.в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03220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19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</a:t>
            </a:r>
            <a:r>
              <a:rPr lang="ru-RU" dirty="0" smtClean="0">
                <a:solidFill>
                  <a:schemeClr val="bg1"/>
                </a:solidFill>
              </a:rPr>
              <a:t>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27565" r="11652"/>
          <a:stretch/>
        </p:blipFill>
        <p:spPr>
          <a:xfrm rot="10800000">
            <a:off x="77635" y="1069732"/>
            <a:ext cx="6917269" cy="5332578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9739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618055"/>
              </p:ext>
            </p:extLst>
          </p:nvPr>
        </p:nvGraphicFramePr>
        <p:xfrm>
          <a:off x="7104934" y="982018"/>
          <a:ext cx="4946168" cy="4423765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142583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803585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94577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магазина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Куринский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</a:t>
                      </a:r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Михалково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ул. Комсомольская, д. 41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80402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Куринский</a:t>
                      </a:r>
                      <a:r>
                        <a:rPr lang="ru-RU" b="1" dirty="0" smtClean="0"/>
                        <a:t>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6988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253,8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548983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err="1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48960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</a:t>
                      </a:r>
                      <a:r>
                        <a:rPr lang="ru-RU" b="1" dirty="0" err="1" smtClean="0"/>
                        <a:t>б.в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06548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23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</a:t>
            </a:r>
            <a:r>
              <a:rPr lang="ru-RU" dirty="0" smtClean="0">
                <a:solidFill>
                  <a:schemeClr val="bg1"/>
                </a:solidFill>
              </a:rPr>
              <a:t>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0" t="20194" r="3548" b="25144"/>
          <a:stretch/>
        </p:blipFill>
        <p:spPr>
          <a:xfrm>
            <a:off x="138023" y="1130119"/>
            <a:ext cx="6803009" cy="512409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0836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373032"/>
              </p:ext>
            </p:extLst>
          </p:nvPr>
        </p:nvGraphicFramePr>
        <p:xfrm>
          <a:off x="7104934" y="982018"/>
          <a:ext cx="4946168" cy="4423765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142583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803585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94577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магазина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Вымнянский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Котово,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 Цветочная, 22А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80402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Вымнянский</a:t>
                      </a:r>
                      <a:r>
                        <a:rPr lang="ru-RU" b="1" dirty="0" smtClean="0"/>
                        <a:t>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6988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128,9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548983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err="1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48960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</a:t>
                      </a:r>
                      <a:r>
                        <a:rPr lang="ru-RU" b="1" dirty="0" err="1" smtClean="0"/>
                        <a:t>б.в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06548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29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</a:t>
            </a:r>
            <a:r>
              <a:rPr lang="ru-RU" dirty="0" smtClean="0">
                <a:solidFill>
                  <a:schemeClr val="bg1"/>
                </a:solidFill>
              </a:rPr>
              <a:t>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r="21419"/>
          <a:stretch/>
        </p:blipFill>
        <p:spPr>
          <a:xfrm>
            <a:off x="69011" y="1111414"/>
            <a:ext cx="6951940" cy="545328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9562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564882"/>
              </p:ext>
            </p:extLst>
          </p:nvPr>
        </p:nvGraphicFramePr>
        <p:xfrm>
          <a:off x="7104934" y="982018"/>
          <a:ext cx="4946168" cy="5075019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142583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803585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118989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кафетерия </a:t>
                      </a:r>
                      <a:endParaRPr lang="ru-RU" sz="1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Яновичский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с/с, </a:t>
                      </a:r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г.п.Яновичи</a:t>
                      </a: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ул. </a:t>
                      </a:r>
                      <a:r>
                        <a:rPr lang="ru-RU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Унишевского</a:t>
                      </a: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8/1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01156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Яновичский</a:t>
                      </a:r>
                      <a:r>
                        <a:rPr lang="ru-RU" b="1" dirty="0" smtClean="0"/>
                        <a:t>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71698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221,0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36038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45031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</a:t>
                      </a:r>
                      <a:r>
                        <a:rPr lang="ru-RU" b="1" dirty="0" err="1" smtClean="0"/>
                        <a:t>б.в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268918671"/>
                  </a:ext>
                </a:extLst>
              </a:tr>
              <a:tr h="134050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</a:t>
                      </a:r>
                      <a:r>
                        <a:rPr lang="ru-RU" b="1" baseline="0" dirty="0" err="1" smtClean="0"/>
                        <a:t>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45 км.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Календарный график </a:t>
            </a:r>
            <a:r>
              <a:rPr lang="ru-RU" dirty="0" smtClean="0">
                <a:solidFill>
                  <a:schemeClr val="bg1"/>
                </a:solidFill>
              </a:rPr>
              <a:t>по вовлечению имущества на 2024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" t="2490" r="36421" b="11119"/>
          <a:stretch/>
        </p:blipFill>
        <p:spPr>
          <a:xfrm>
            <a:off x="86264" y="982018"/>
            <a:ext cx="6925243" cy="548208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 t="10287" r="66830" b="68289"/>
          <a:stretch/>
        </p:blipFill>
        <p:spPr>
          <a:xfrm rot="260617">
            <a:off x="256573" y="2516625"/>
            <a:ext cx="2014917" cy="1359463"/>
          </a:xfrm>
          <a:prstGeom prst="triangle">
            <a:avLst/>
          </a:prstGeom>
          <a:ln>
            <a:noFill/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2" t="42078" r="49196" b="55347"/>
          <a:stretch/>
        </p:blipFill>
        <p:spPr>
          <a:xfrm rot="21449281">
            <a:off x="880676" y="3758409"/>
            <a:ext cx="1311601" cy="16336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141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1544</TotalTime>
  <Words>1156</Words>
  <Application>Microsoft Office PowerPoint</Application>
  <PresentationFormat>Широкоэкранный</PresentationFormat>
  <Paragraphs>331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Monotype Corsiva</vt:lpstr>
      <vt:lpstr>Times New Roman</vt:lpstr>
      <vt:lpstr>Тема Office</vt:lpstr>
      <vt:lpstr>Календарный график по вовлечению в хозяйственный оборот неиспользуемого (неэффективно используемого) недвижимого имущества, находящегося в собственности Витебского района, на 2024 год.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Специалист</dc:creator>
  <cp:lastModifiedBy>Специалист</cp:lastModifiedBy>
  <cp:revision>124</cp:revision>
  <cp:lastPrinted>2023-12-11T13:42:18Z</cp:lastPrinted>
  <dcterms:created xsi:type="dcterms:W3CDTF">2022-01-10T05:07:24Z</dcterms:created>
  <dcterms:modified xsi:type="dcterms:W3CDTF">2024-02-05T06:04:17Z</dcterms:modified>
</cp:coreProperties>
</file>