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6"/>
  </p:handoutMasterIdLst>
  <p:sldIdLst>
    <p:sldId id="321" r:id="rId2"/>
    <p:sldId id="324" r:id="rId3"/>
    <p:sldId id="336" r:id="rId4"/>
    <p:sldId id="355" r:id="rId5"/>
    <p:sldId id="337" r:id="rId6"/>
    <p:sldId id="327" r:id="rId7"/>
    <p:sldId id="331" r:id="rId8"/>
    <p:sldId id="344" r:id="rId9"/>
    <p:sldId id="325" r:id="rId10"/>
    <p:sldId id="326" r:id="rId11"/>
    <p:sldId id="361" r:id="rId12"/>
    <p:sldId id="364" r:id="rId13"/>
    <p:sldId id="365" r:id="rId14"/>
    <p:sldId id="363" r:id="rId15"/>
    <p:sldId id="362" r:id="rId16"/>
    <p:sldId id="359" r:id="rId17"/>
    <p:sldId id="329" r:id="rId18"/>
    <p:sldId id="358" r:id="rId19"/>
    <p:sldId id="343" r:id="rId20"/>
    <p:sldId id="282" r:id="rId21"/>
    <p:sldId id="313" r:id="rId22"/>
    <p:sldId id="306" r:id="rId23"/>
    <p:sldId id="317" r:id="rId24"/>
    <p:sldId id="319" r:id="rId25"/>
    <p:sldId id="320" r:id="rId26"/>
    <p:sldId id="369" r:id="rId27"/>
    <p:sldId id="366" r:id="rId28"/>
    <p:sldId id="367" r:id="rId29"/>
    <p:sldId id="368" r:id="rId30"/>
    <p:sldId id="268" r:id="rId31"/>
    <p:sldId id="316" r:id="rId32"/>
    <p:sldId id="370" r:id="rId33"/>
    <p:sldId id="371" r:id="rId34"/>
    <p:sldId id="357" r:id="rId35"/>
  </p:sldIdLst>
  <p:sldSz cx="12192000" cy="6858000"/>
  <p:notesSz cx="6858000" cy="9144000"/>
  <p:defaultTextStyle>
    <a:defPPr lvl="0">
      <a:defRPr lang="ru-RU"/>
    </a:defPPr>
    <a:lvl1pPr marL="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89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9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9A42FC-9800-4665-96DD-D46FB67015B3}" type="datetimeFigureOut">
              <a:rPr lang="ru-RU" smtClean="0"/>
              <a:t>06.03.2025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9C524-C05A-47B4-8652-9EF5F3BB80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5491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06.03.2025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290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06.03.2025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893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06.03.2025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866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06.03.2025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996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06.03.2025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134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06.03.2025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512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06.03.2025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579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06.03.2025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80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06.03.2025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18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06.03.2025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782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0DD69-D31B-4B40-99D7-ACAD7485DF74}" type="datetimeFigureOut">
              <a:rPr lang="ru-RU" smtClean="0"/>
              <a:t>06.03.2025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006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rgbClr val="E9F1F9"/>
            </a:gs>
            <a:gs pos="18000">
              <a:srgbClr val="CCE0F2"/>
            </a:gs>
            <a:gs pos="0">
              <a:schemeClr val="accent1">
                <a:lumMod val="5000"/>
                <a:lumOff val="95000"/>
              </a:schemeClr>
            </a:gs>
            <a:gs pos="34000">
              <a:schemeClr val="accent1">
                <a:lumMod val="45000"/>
                <a:lumOff val="55000"/>
              </a:schemeClr>
            </a:gs>
            <a:gs pos="44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0DD69-D31B-4B40-99D7-ACAD7485DF74}" type="datetimeFigureOut">
              <a:rPr lang="ru-RU" smtClean="0"/>
              <a:t>06.03.2025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E75E9-7F9D-49C6-B9D6-6B325B924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46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758" y="1795382"/>
            <a:ext cx="5270740" cy="4917537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340" y="364567"/>
            <a:ext cx="1076571" cy="12857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3785561" y="5704322"/>
            <a:ext cx="3184584" cy="1153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декабря 2024 г.</a:t>
            </a:r>
          </a:p>
          <a:p>
            <a:pPr lvl="0"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Витебский район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12268" y="1206920"/>
            <a:ext cx="8090140" cy="2918266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календарного графика по вовлечению в хозяйственный оборот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неиспользуемого (неэффективно используемого) недвижимого имущества, находящегося в собственности Витебского района,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год.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2800" b="1" dirty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24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4781576"/>
              </p:ext>
            </p:extLst>
          </p:nvPr>
        </p:nvGraphicFramePr>
        <p:xfrm>
          <a:off x="7152559" y="751984"/>
          <a:ext cx="4946168" cy="5537969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473084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473084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86057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 </a:t>
                      </a: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фельдшерско-акушерского пункта</a:t>
                      </a: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800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Шапечинский с/с, д.Ляхи,</a:t>
                      </a:r>
                      <a:r>
                        <a:rPr lang="ru-RU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ул. Центральная, 3</a:t>
                      </a:r>
                      <a:endParaRPr lang="ru-RU" sz="1600" dirty="0" smtClean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111874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Шапечинский сельский исполнительный комитет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51958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53,9 кв.м.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344228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</a:t>
                      </a:r>
                      <a:r>
                        <a:rPr lang="ru-RU" b="1" dirty="0" smtClean="0"/>
                        <a:t>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44638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137691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Количество проведенных</a:t>
                      </a:r>
                      <a:r>
                        <a:rPr lang="ru-RU" b="1" baseline="0" dirty="0" smtClean="0"/>
                        <a:t> аукционов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-</a:t>
                      </a:r>
                    </a:p>
                    <a:p>
                      <a:r>
                        <a:rPr lang="ru-RU" b="1" i="1" dirty="0" smtClean="0"/>
                        <a:t>Возвращено в 2024 г. по решению суда за невыполнение условий покупателем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884166212"/>
                  </a:ext>
                </a:extLst>
              </a:tr>
              <a:tr h="4682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26 км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7334435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Проект календарного графика по вовлечению имущества на 2025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10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b="15526"/>
          <a:stretch/>
        </p:blipFill>
        <p:spPr>
          <a:xfrm>
            <a:off x="188935" y="1220144"/>
            <a:ext cx="6801488" cy="493300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9739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878818"/>
              </p:ext>
            </p:extLst>
          </p:nvPr>
        </p:nvGraphicFramePr>
        <p:xfrm>
          <a:off x="7215447" y="1290714"/>
          <a:ext cx="4773074" cy="4230908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386537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386537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86057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 </a:t>
                      </a: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бухгалтерии</a:t>
                      </a:r>
                      <a:endParaRPr lang="ru-RU" sz="1800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Вымнянский с/с, аг.Вымно,</a:t>
                      </a:r>
                      <a:r>
                        <a:rPr lang="ru-RU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ул.Витебская, 25</a:t>
                      </a:r>
                      <a:endParaRPr lang="ru-RU" sz="1600" dirty="0" smtClean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111874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Государственное предприятие «Рудаково»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51958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200 кв.м</a:t>
                      </a:r>
                    </a:p>
                    <a:p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344228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</a:t>
                      </a:r>
                      <a:r>
                        <a:rPr lang="ru-RU" b="1" dirty="0" smtClean="0"/>
                        <a:t>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 </a:t>
                      </a:r>
                    </a:p>
                    <a:p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97143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30 км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Проект календарного графика по вовлечению имущества на 2025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11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4" r="6047" b="13985"/>
          <a:stretch/>
        </p:blipFill>
        <p:spPr>
          <a:xfrm>
            <a:off x="207985" y="1221970"/>
            <a:ext cx="6819330" cy="452212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9676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6254614"/>
              </p:ext>
            </p:extLst>
          </p:nvPr>
        </p:nvGraphicFramePr>
        <p:xfrm>
          <a:off x="7215447" y="1290714"/>
          <a:ext cx="4773074" cy="4230908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386537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386537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86057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 </a:t>
                      </a: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КБО</a:t>
                      </a:r>
                      <a:endParaRPr lang="ru-RU" sz="1800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Вымнянский с/с, аг.Вымно,</a:t>
                      </a:r>
                      <a:r>
                        <a:rPr lang="ru-RU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ул.Витебская, 25</a:t>
                      </a:r>
                      <a:endParaRPr lang="ru-RU" sz="1600" dirty="0" smtClean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111874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Государственное предприятие «Рудаково»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51958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200 кв.м</a:t>
                      </a:r>
                    </a:p>
                    <a:p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344228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</a:t>
                      </a:r>
                      <a:r>
                        <a:rPr lang="ru-RU" b="1" dirty="0" smtClean="0"/>
                        <a:t>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 </a:t>
                      </a:r>
                    </a:p>
                    <a:p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97143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30 км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Проект календарного графика по вовлечению имущества на 2025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12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9"/>
          <a:stretch/>
        </p:blipFill>
        <p:spPr>
          <a:xfrm>
            <a:off x="207985" y="1134105"/>
            <a:ext cx="6872204" cy="460167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1139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633933"/>
              </p:ext>
            </p:extLst>
          </p:nvPr>
        </p:nvGraphicFramePr>
        <p:xfrm>
          <a:off x="7348451" y="1290714"/>
          <a:ext cx="4773074" cy="4230908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386537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386537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86057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 </a:t>
                      </a: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столовой</a:t>
                      </a:r>
                      <a:endParaRPr lang="ru-RU" sz="1800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Бабиничский с/с, д.Полудетки,</a:t>
                      </a:r>
                      <a:r>
                        <a:rPr lang="ru-RU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ул.Колхозная</a:t>
                      </a:r>
                      <a:endParaRPr lang="ru-RU" sz="1600" dirty="0" smtClean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111874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Государственное предприятие «Рудаково»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51958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55 кв.м</a:t>
                      </a:r>
                    </a:p>
                    <a:p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344228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</a:t>
                      </a:r>
                      <a:r>
                        <a:rPr lang="ru-RU" b="1" dirty="0" smtClean="0"/>
                        <a:t>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 </a:t>
                      </a:r>
                    </a:p>
                    <a:p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97143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25 км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Проект календарного графика по вовлечению имущества на 2025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13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3" b="17926"/>
          <a:stretch/>
        </p:blipFill>
        <p:spPr>
          <a:xfrm>
            <a:off x="133004" y="1290714"/>
            <a:ext cx="7052690" cy="4436755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3030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215445"/>
              </p:ext>
            </p:extLst>
          </p:nvPr>
        </p:nvGraphicFramePr>
        <p:xfrm>
          <a:off x="7306887" y="1274088"/>
          <a:ext cx="4773074" cy="4833378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386537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386537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86057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Лагерь труда и отдыха с подсобно-хозяйственным помещением</a:t>
                      </a:r>
                      <a:endParaRPr lang="ru-RU" sz="1800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Вымнянский с/с, аг.Вымно,</a:t>
                      </a:r>
                      <a:r>
                        <a:rPr lang="ru-RU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ул.Набережная, </a:t>
                      </a:r>
                      <a:r>
                        <a:rPr lang="ru-RU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и 10</a:t>
                      </a:r>
                      <a:endParaRPr lang="ru-RU" sz="1600" dirty="0" smtClean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111874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Государственное предприятие «Рудаково»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51958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450 </a:t>
                      </a:r>
                      <a:r>
                        <a:rPr lang="ru-RU" b="1" dirty="0" smtClean="0"/>
                        <a:t>кв.м</a:t>
                      </a:r>
                    </a:p>
                    <a:p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344228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</a:t>
                      </a:r>
                      <a:r>
                        <a:rPr lang="ru-RU" b="1" dirty="0" smtClean="0"/>
                        <a:t>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Аренда</a:t>
                      </a:r>
                    </a:p>
                    <a:p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97143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30 км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Проект календарного графика по вовлечению имущества на 2025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14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" t="6664" b="16279"/>
          <a:stretch/>
        </p:blipFill>
        <p:spPr>
          <a:xfrm>
            <a:off x="87061" y="939339"/>
            <a:ext cx="6878679" cy="4175645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t="11850" r="13640" b="15216"/>
          <a:stretch/>
        </p:blipFill>
        <p:spPr>
          <a:xfrm>
            <a:off x="3191107" y="4055733"/>
            <a:ext cx="4028333" cy="273067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2738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636728"/>
              </p:ext>
            </p:extLst>
          </p:nvPr>
        </p:nvGraphicFramePr>
        <p:xfrm>
          <a:off x="7306887" y="1274089"/>
          <a:ext cx="4773074" cy="4230908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386537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386537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86057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 </a:t>
                      </a: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пилорамы</a:t>
                      </a:r>
                      <a:endParaRPr lang="ru-RU" sz="1800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Вымнянский с/с, аг.Вымно</a:t>
                      </a:r>
                      <a:endParaRPr lang="ru-RU" sz="1600" dirty="0" smtClean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111874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Государственное предприятие «Рудаково»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51958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135 кв.м</a:t>
                      </a:r>
                    </a:p>
                    <a:p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344228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</a:t>
                      </a:r>
                      <a:r>
                        <a:rPr lang="ru-RU" b="1" dirty="0" smtClean="0"/>
                        <a:t>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Аренда</a:t>
                      </a:r>
                    </a:p>
                    <a:p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97143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30 км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Проект календарного графика по вовлечению имущества на 2025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15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" r="10928" b="34616"/>
          <a:stretch/>
        </p:blipFill>
        <p:spPr>
          <a:xfrm>
            <a:off x="124690" y="1274089"/>
            <a:ext cx="7091019" cy="433700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8768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577830"/>
              </p:ext>
            </p:extLst>
          </p:nvPr>
        </p:nvGraphicFramePr>
        <p:xfrm>
          <a:off x="7152559" y="751984"/>
          <a:ext cx="4946168" cy="5471197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473084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473084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86057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 </a:t>
                      </a: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сарая</a:t>
                      </a:r>
                      <a:endParaRPr lang="ru-RU" sz="1800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Летчанский с/с, д.Большие Лётцы,</a:t>
                      </a:r>
                      <a:r>
                        <a:rPr lang="ru-RU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ул.Советская, 8Б</a:t>
                      </a:r>
                      <a:endParaRPr lang="ru-RU" sz="1600" dirty="0" smtClean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111874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Летчанский сельский исполнительный комитет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51958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18,1 кв.м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344228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</a:t>
                      </a:r>
                      <a:r>
                        <a:rPr lang="ru-RU" b="1" dirty="0" smtClean="0"/>
                        <a:t>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44638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 б.в.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116220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Количество проведенных</a:t>
                      </a:r>
                      <a:r>
                        <a:rPr lang="ru-RU" b="1" baseline="0" dirty="0" smtClean="0"/>
                        <a:t> аукционов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-</a:t>
                      </a:r>
                    </a:p>
                    <a:p>
                      <a:r>
                        <a:rPr lang="ru-RU" b="1" i="1" dirty="0" smtClean="0"/>
                        <a:t>Принято в 2024 г. по решению суда как бесхозяйное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884166212"/>
                  </a:ext>
                </a:extLst>
              </a:tr>
              <a:tr h="97143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17 км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Проект календарного графика по вовлечению имущества на 2025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16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54" y="955906"/>
            <a:ext cx="6871929" cy="515394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11" name="TextBox 9"/>
          <p:cNvSpPr txBox="1"/>
          <p:nvPr/>
        </p:nvSpPr>
        <p:spPr>
          <a:xfrm rot="19979233">
            <a:off x="2825988" y="4948950"/>
            <a:ext cx="4177938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 lvl="0">
              <a:defRPr lang="ru-RU"/>
            </a:defPPr>
            <a:lvl1pPr marL="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Продано</a:t>
            </a:r>
            <a:endParaRPr lang="ru-RU" sz="6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14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25428"/>
              </p:ext>
            </p:extLst>
          </p:nvPr>
        </p:nvGraphicFramePr>
        <p:xfrm>
          <a:off x="7133228" y="1299676"/>
          <a:ext cx="4946168" cy="484677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142583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803585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973039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кафетерия </a:t>
                      </a:r>
                      <a:endParaRPr lang="ru-RU" sz="1800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Яновичский с/с, г.п.Яновичи</a:t>
                      </a: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ул.Унишевского</a:t>
                      </a: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8/1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651103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Яновичский сельский исполнительный комитет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56255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221,0 кв.м.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51538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59020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1 б.в.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416189258"/>
                  </a:ext>
                </a:extLst>
              </a:tr>
              <a:tr h="59027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Количество проведенных</a:t>
                      </a:r>
                      <a:r>
                        <a:rPr lang="ru-RU" b="1" baseline="0" dirty="0" smtClean="0"/>
                        <a:t> аукционов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Всего – 4</a:t>
                      </a:r>
                    </a:p>
                    <a:p>
                      <a:r>
                        <a:rPr lang="ru-RU" b="1" dirty="0" smtClean="0"/>
                        <a:t>в т.ч. в 2024 году </a:t>
                      </a:r>
                      <a:r>
                        <a:rPr lang="ru-RU" b="1" baseline="0" dirty="0" smtClean="0"/>
                        <a:t> - 4 </a:t>
                      </a:r>
                    </a:p>
                    <a:p>
                      <a:r>
                        <a:rPr lang="ru-RU" b="1" i="1" baseline="0" dirty="0" smtClean="0"/>
                        <a:t>21.10.2024 – последний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664487633"/>
                  </a:ext>
                </a:extLst>
              </a:tr>
              <a:tr h="5902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45 км</a:t>
                      </a:r>
                    </a:p>
                    <a:p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948904519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Проект календарного графика по вовлечению имущества на 2025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17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5" t="2490" r="36421" b="11119"/>
          <a:stretch/>
        </p:blipFill>
        <p:spPr>
          <a:xfrm>
            <a:off x="86264" y="982018"/>
            <a:ext cx="6925243" cy="548208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 t="10287" r="66830" b="68289"/>
          <a:stretch/>
        </p:blipFill>
        <p:spPr>
          <a:xfrm rot="260617">
            <a:off x="256573" y="2516625"/>
            <a:ext cx="2014917" cy="1359463"/>
          </a:xfrm>
          <a:prstGeom prst="triangle">
            <a:avLst/>
          </a:prstGeom>
          <a:ln>
            <a:noFill/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2" t="42078" r="49196" b="55347"/>
          <a:stretch/>
        </p:blipFill>
        <p:spPr>
          <a:xfrm rot="21449281">
            <a:off x="880676" y="3758409"/>
            <a:ext cx="1311601" cy="163366"/>
          </a:xfrm>
          <a:prstGeom prst="rect">
            <a:avLst/>
          </a:prstGeom>
          <a:ln>
            <a:noFill/>
          </a:ln>
        </p:spPr>
      </p:pic>
      <p:sp>
        <p:nvSpPr>
          <p:cNvPr id="12" name="TextBox 9"/>
          <p:cNvSpPr txBox="1"/>
          <p:nvPr/>
        </p:nvSpPr>
        <p:spPr>
          <a:xfrm rot="19979233">
            <a:off x="2952534" y="5064225"/>
            <a:ext cx="4177938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 lvl="0">
              <a:defRPr lang="ru-RU"/>
            </a:defPPr>
            <a:lvl1pPr marL="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Продано</a:t>
            </a:r>
            <a:endParaRPr lang="ru-RU" sz="6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41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141521"/>
              </p:ext>
            </p:extLst>
          </p:nvPr>
        </p:nvGraphicFramePr>
        <p:xfrm>
          <a:off x="7152559" y="751984"/>
          <a:ext cx="4946168" cy="5541176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473084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473084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86057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 </a:t>
                      </a: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бывшего клуба</a:t>
                      </a:r>
                      <a:endParaRPr lang="ru-RU" sz="1800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Шапечинский с/с, д.Мяклово,</a:t>
                      </a:r>
                      <a:r>
                        <a:rPr lang="ru-RU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ул.Октябрьская, 16А</a:t>
                      </a:r>
                      <a:endParaRPr lang="ru-RU" sz="1600" dirty="0" smtClean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111874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Шапечинский сельский исполнительный комитет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51958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107,8 кв.м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344228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</a:t>
                      </a:r>
                      <a:r>
                        <a:rPr lang="ru-RU" b="1" dirty="0" smtClean="0"/>
                        <a:t>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44638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 б.в.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116220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Количество проведенных</a:t>
                      </a:r>
                      <a:r>
                        <a:rPr lang="ru-RU" b="1" baseline="0" dirty="0" smtClean="0"/>
                        <a:t> аукционов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-</a:t>
                      </a:r>
                    </a:p>
                    <a:p>
                      <a:r>
                        <a:rPr lang="ru-RU" b="1" i="1" dirty="0" smtClean="0"/>
                        <a:t>Принято в 2024 г. по решению суда как бесхозяйное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884166212"/>
                  </a:ext>
                </a:extLst>
              </a:tr>
              <a:tr h="97143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17 км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03327883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Проект календарного графика по вовлечению имущества на 2025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18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54" y="955906"/>
            <a:ext cx="6871929" cy="515394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11" name="TextBox 9"/>
          <p:cNvSpPr txBox="1"/>
          <p:nvPr/>
        </p:nvSpPr>
        <p:spPr>
          <a:xfrm rot="19979233">
            <a:off x="2898927" y="4948952"/>
            <a:ext cx="4177938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 lvl="0">
              <a:defRPr lang="ru-RU"/>
            </a:defPPr>
            <a:lvl1pPr marL="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Продано</a:t>
            </a:r>
            <a:endParaRPr lang="ru-RU" sz="6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14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F1A3A73-3C0C-4F48-B412-0F9E4A987D8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242E">
                  <a:lumMod val="88000"/>
                  <a:alpha val="87000"/>
                </a:srgbClr>
              </a:gs>
              <a:gs pos="100000">
                <a:srgbClr val="00242E">
                  <a:alpha val="2600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0808" y="1093632"/>
            <a:ext cx="8090140" cy="2918266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перечня объектов,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находящихся в собственности Витебского района, подлежащих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сносу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758" y="1795382"/>
            <a:ext cx="5270740" cy="4917537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156" y="147339"/>
            <a:ext cx="1076571" cy="12857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3785561" y="5704322"/>
            <a:ext cx="3184584" cy="1153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ru-RU" sz="1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декабря 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г.</a:t>
            </a:r>
          </a:p>
          <a:p>
            <a:pPr lvl="0"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Витебский район</a:t>
            </a: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38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85688"/>
              </p:ext>
            </p:extLst>
          </p:nvPr>
        </p:nvGraphicFramePr>
        <p:xfrm>
          <a:off x="7160247" y="1039319"/>
          <a:ext cx="4946168" cy="5323887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332888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613280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940407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Здание</a:t>
                      </a:r>
                    </a:p>
                    <a:p>
                      <a:pPr algn="ctr"/>
                      <a:r>
                        <a:rPr lang="ru-RU" sz="1800" b="1" dirty="0" smtClean="0"/>
                        <a:t> школы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Новкинский с/с,</a:t>
                      </a:r>
                    </a:p>
                    <a:p>
                      <a:r>
                        <a:rPr lang="ru-RU" sz="1800" b="1" dirty="0" smtClean="0"/>
                        <a:t>д. Сосновка</a:t>
                      </a:r>
                      <a:r>
                        <a:rPr lang="x-none" sz="1800" b="1" dirty="0" smtClean="0"/>
                        <a:t>, </a:t>
                      </a:r>
                      <a:r>
                        <a:rPr lang="ru-RU" sz="1800" dirty="0" smtClean="0"/>
                        <a:t>ул. Новая Школьная, 1А.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101134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Отдел по образованию Витебского райисполкома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55613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26</a:t>
                      </a:r>
                      <a:r>
                        <a:rPr lang="en-US" b="1" dirty="0" smtClean="0"/>
                        <a:t>95</a:t>
                      </a:r>
                      <a:r>
                        <a:rPr lang="ru-RU" b="1" dirty="0" smtClean="0"/>
                        <a:t> кв.м.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540598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</a:t>
                      </a:r>
                      <a:r>
                        <a:rPr lang="ru-RU" b="1" dirty="0" smtClean="0"/>
                        <a:t>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62482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197 305,81 руб. (снижена на 80 %)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99524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Количество проведенных</a:t>
                      </a:r>
                      <a:r>
                        <a:rPr lang="ru-RU" b="1" baseline="0" dirty="0" smtClean="0"/>
                        <a:t> аукционов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Всего 6,</a:t>
                      </a:r>
                    </a:p>
                    <a:p>
                      <a:r>
                        <a:rPr lang="ru-RU" b="1" dirty="0" smtClean="0"/>
                        <a:t>в т.ч. в 2024 г. </a:t>
                      </a:r>
                      <a:r>
                        <a:rPr lang="ru-RU" b="1" baseline="0" dirty="0" smtClean="0"/>
                        <a:t> - 4</a:t>
                      </a:r>
                      <a:endParaRPr lang="en-US" b="1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baseline="0" dirty="0" smtClean="0"/>
                        <a:t>03.12.2024 - последний</a:t>
                      </a:r>
                      <a:endParaRPr lang="ru-RU" b="1" i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884166212"/>
                  </a:ext>
                </a:extLst>
              </a:tr>
              <a:tr h="4382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15 км</a:t>
                      </a:r>
                    </a:p>
                    <a:p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89022728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Проект календарного графика по вовлечению имущества на 2025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2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" t="1119" r="26237" b="32663"/>
          <a:stretch/>
        </p:blipFill>
        <p:spPr>
          <a:xfrm>
            <a:off x="129398" y="872779"/>
            <a:ext cx="6935636" cy="565696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9970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5" y="1011729"/>
            <a:ext cx="11612888" cy="564676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462D4EE-7CD4-4B4C-BDB2-2C34BFB90A71}"/>
              </a:ext>
            </a:extLst>
          </p:cNvPr>
          <p:cNvSpPr/>
          <p:nvPr/>
        </p:nvSpPr>
        <p:spPr>
          <a:xfrm>
            <a:off x="191195" y="6071682"/>
            <a:ext cx="1826026" cy="5868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Снос в 2025 г.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323BE3B-8C83-4151-B493-08C071FCF038}"/>
              </a:ext>
            </a:extLst>
          </p:cNvPr>
          <p:cNvSpPr/>
          <p:nvPr/>
        </p:nvSpPr>
        <p:spPr>
          <a:xfrm>
            <a:off x="149427" y="118808"/>
            <a:ext cx="11418596" cy="1307200"/>
          </a:xfrm>
          <a:prstGeom prst="rect">
            <a:avLst/>
          </a:prstGeom>
          <a:gradFill>
            <a:gsLst>
              <a:gs pos="0">
                <a:srgbClr val="00242E">
                  <a:lumMod val="88000"/>
                  <a:alpha val="87000"/>
                </a:srgbClr>
              </a:gs>
              <a:gs pos="100000">
                <a:srgbClr val="00242E">
                  <a:alpha val="2600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424846" y="271208"/>
            <a:ext cx="657886" cy="369332"/>
          </a:xfrm>
          <a:prstGeom prst="rect">
            <a:avLst/>
          </a:prstGeom>
          <a:solidFill>
            <a:srgbClr val="74899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20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124" y="225679"/>
            <a:ext cx="11189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магазина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общей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площадью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76,4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кв.м.</a:t>
            </a:r>
          </a:p>
          <a:p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Адрес: 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Вымнянский с/с, д. </a:t>
            </a:r>
            <a:r>
              <a:rPr lang="ru-RU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Лебартово</a:t>
            </a:r>
            <a:endParaRPr lang="ru-R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</a:rPr>
              <a:t>Балансодержатель – </a:t>
            </a:r>
            <a:r>
              <a:rPr lang="ru-RU" dirty="0" smtClean="0">
                <a:solidFill>
                  <a:schemeClr val="bg1"/>
                </a:solidFill>
              </a:rPr>
              <a:t>Вымнянский </a:t>
            </a:r>
            <a:r>
              <a:rPr lang="ru-RU" dirty="0">
                <a:solidFill>
                  <a:schemeClr val="bg1"/>
                </a:solidFill>
              </a:rPr>
              <a:t>сельский исполнительный </a:t>
            </a:r>
            <a:r>
              <a:rPr lang="ru-RU" dirty="0" smtClean="0">
                <a:solidFill>
                  <a:schemeClr val="bg1"/>
                </a:solidFill>
              </a:rPr>
              <a:t>комитет (принято от банкрота в 2023 году) </a:t>
            </a:r>
          </a:p>
          <a:p>
            <a:r>
              <a:rPr lang="ru-RU" b="1" i="1" dirty="0">
                <a:solidFill>
                  <a:schemeClr val="bg1"/>
                </a:solidFill>
              </a:rPr>
              <a:t>Проведено </a:t>
            </a:r>
            <a:r>
              <a:rPr lang="ru-RU" b="1" i="1" dirty="0" smtClean="0">
                <a:solidFill>
                  <a:schemeClr val="bg1"/>
                </a:solidFill>
              </a:rPr>
              <a:t>2 аукциона в 2023 году (1 б.в.)</a:t>
            </a:r>
            <a:endParaRPr lang="ru-RU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27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5" b="10375"/>
          <a:stretch/>
        </p:blipFill>
        <p:spPr>
          <a:xfrm>
            <a:off x="230766" y="1163780"/>
            <a:ext cx="9761132" cy="558362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462D4EE-7CD4-4B4C-BDB2-2C34BFB90A71}"/>
              </a:ext>
            </a:extLst>
          </p:cNvPr>
          <p:cNvSpPr/>
          <p:nvPr/>
        </p:nvSpPr>
        <p:spPr>
          <a:xfrm>
            <a:off x="250057" y="6126016"/>
            <a:ext cx="1826026" cy="5868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Снос в 2025 г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323BE3B-8C83-4151-B493-08C071FCF038}"/>
              </a:ext>
            </a:extLst>
          </p:cNvPr>
          <p:cNvSpPr/>
          <p:nvPr/>
        </p:nvSpPr>
        <p:spPr>
          <a:xfrm>
            <a:off x="178993" y="165924"/>
            <a:ext cx="10443492" cy="1137072"/>
          </a:xfrm>
          <a:prstGeom prst="rect">
            <a:avLst/>
          </a:prstGeom>
          <a:gradFill>
            <a:gsLst>
              <a:gs pos="0">
                <a:srgbClr val="00242E">
                  <a:lumMod val="88000"/>
                  <a:alpha val="87000"/>
                </a:srgbClr>
              </a:gs>
              <a:gs pos="100000">
                <a:srgbClr val="00242E">
                  <a:alpha val="2600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66255" y="165924"/>
            <a:ext cx="111141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магазина</a:t>
            </a:r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общей площадью 138,0 </a:t>
            </a:r>
            <a:r>
              <a:rPr lang="ru-RU" sz="1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м.кв</a:t>
            </a:r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двумя складами площадью 9,5 </a:t>
            </a:r>
            <a:r>
              <a:rPr lang="ru-RU" sz="1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м.кв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17,0 </a:t>
            </a:r>
            <a:r>
              <a:rPr lang="ru-RU" sz="17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м.кв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Адрес: 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Бабиничский с/с, д. </a:t>
            </a:r>
            <a:r>
              <a:rPr lang="ru-RU" sz="17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Жебентяи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ул. Школьная, 6</a:t>
            </a:r>
            <a:endParaRPr lang="ru-RU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Балансодержатель – </a:t>
            </a:r>
            <a:r>
              <a:rPr lang="ru-RU" sz="1600" dirty="0" smtClean="0">
                <a:solidFill>
                  <a:schemeClr val="bg1"/>
                </a:solidFill>
              </a:rPr>
              <a:t>Бабиничский сельский исполнительный комитет (принято от банкрота в 2023 году)</a:t>
            </a:r>
            <a:endParaRPr lang="ru-RU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rgbClr val="74899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21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41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4" t="20685" b="10527"/>
          <a:stretch/>
        </p:blipFill>
        <p:spPr>
          <a:xfrm>
            <a:off x="69309" y="1641296"/>
            <a:ext cx="7895221" cy="507153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462D4EE-7CD4-4B4C-BDB2-2C34BFB90A71}"/>
              </a:ext>
            </a:extLst>
          </p:cNvPr>
          <p:cNvSpPr/>
          <p:nvPr/>
        </p:nvSpPr>
        <p:spPr>
          <a:xfrm>
            <a:off x="69309" y="6126016"/>
            <a:ext cx="1826026" cy="5868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Снос в 2025 г.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323BE3B-8C83-4151-B493-08C071FCF038}"/>
              </a:ext>
            </a:extLst>
          </p:cNvPr>
          <p:cNvSpPr/>
          <p:nvPr/>
        </p:nvSpPr>
        <p:spPr>
          <a:xfrm>
            <a:off x="69309" y="118808"/>
            <a:ext cx="9454253" cy="1137072"/>
          </a:xfrm>
          <a:prstGeom prst="rect">
            <a:avLst/>
          </a:prstGeom>
          <a:gradFill>
            <a:gsLst>
              <a:gs pos="0">
                <a:srgbClr val="00242E">
                  <a:lumMod val="88000"/>
                  <a:alpha val="87000"/>
                </a:srgbClr>
              </a:gs>
              <a:gs pos="100000">
                <a:srgbClr val="00242E">
                  <a:alpha val="2600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66255" y="210408"/>
            <a:ext cx="107317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насосной</a:t>
            </a:r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станции общей площадью 63 кв.м,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Адрес: 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Октябрьский с/с, аг. Октябрьская, ул. Октябрьская, 3А</a:t>
            </a:r>
            <a:endParaRPr lang="ru-RU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Балансодержатель – </a:t>
            </a:r>
            <a:r>
              <a:rPr lang="ru-RU" sz="1600" dirty="0" smtClean="0">
                <a:solidFill>
                  <a:schemeClr val="bg1"/>
                </a:solidFill>
              </a:rPr>
              <a:t>КУП ЖКХ «ЖРЭП Витебского района» (принято от банкрота в 2024 году)</a:t>
            </a:r>
            <a:endParaRPr lang="ru-RU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rgbClr val="74899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22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1" y="1420287"/>
            <a:ext cx="3969405" cy="529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93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4" b="20963"/>
          <a:stretch/>
        </p:blipFill>
        <p:spPr>
          <a:xfrm>
            <a:off x="241069" y="1155470"/>
            <a:ext cx="9883833" cy="561027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462D4EE-7CD4-4B4C-BDB2-2C34BFB90A71}"/>
              </a:ext>
            </a:extLst>
          </p:cNvPr>
          <p:cNvSpPr/>
          <p:nvPr/>
        </p:nvSpPr>
        <p:spPr>
          <a:xfrm>
            <a:off x="308248" y="6126016"/>
            <a:ext cx="1826026" cy="58681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Снос в 2025 г.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323BE3B-8C83-4151-B493-08C071FCF038}"/>
              </a:ext>
            </a:extLst>
          </p:cNvPr>
          <p:cNvSpPr/>
          <p:nvPr/>
        </p:nvSpPr>
        <p:spPr>
          <a:xfrm>
            <a:off x="178993" y="165924"/>
            <a:ext cx="7412252" cy="989546"/>
          </a:xfrm>
          <a:prstGeom prst="rect">
            <a:avLst/>
          </a:prstGeom>
          <a:gradFill>
            <a:gsLst>
              <a:gs pos="0">
                <a:srgbClr val="00242E">
                  <a:lumMod val="88000"/>
                  <a:alpha val="87000"/>
                </a:srgbClr>
              </a:gs>
              <a:gs pos="100000">
                <a:srgbClr val="00242E">
                  <a:alpha val="2600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66255" y="165924"/>
            <a:ext cx="111141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</a:t>
            </a:r>
            <a:r>
              <a:rPr lang="ru-RU" sz="17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автогаража</a:t>
            </a:r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общей площадью 75,0 </a:t>
            </a:r>
            <a:r>
              <a:rPr lang="ru-RU" sz="1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м.кв</a:t>
            </a:r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Адрес: 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Вымнянский с/с, д. </a:t>
            </a:r>
            <a:r>
              <a:rPr lang="ru-RU" sz="17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Войтово</a:t>
            </a:r>
            <a:endParaRPr lang="ru-RU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Балансодержатель – Государственное предприятие «Рудаково»</a:t>
            </a:r>
            <a:endParaRPr lang="ru-RU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rgbClr val="74899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23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7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3" b="21125"/>
          <a:stretch/>
        </p:blipFill>
        <p:spPr>
          <a:xfrm>
            <a:off x="230858" y="1172095"/>
            <a:ext cx="10151737" cy="556739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462D4EE-7CD4-4B4C-BDB2-2C34BFB90A71}"/>
              </a:ext>
            </a:extLst>
          </p:cNvPr>
          <p:cNvSpPr/>
          <p:nvPr/>
        </p:nvSpPr>
        <p:spPr>
          <a:xfrm>
            <a:off x="308248" y="6126016"/>
            <a:ext cx="1826026" cy="58681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Снос в 2025 г.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323BE3B-8C83-4151-B493-08C071FCF038}"/>
              </a:ext>
            </a:extLst>
          </p:cNvPr>
          <p:cNvSpPr/>
          <p:nvPr/>
        </p:nvSpPr>
        <p:spPr>
          <a:xfrm>
            <a:off x="166255" y="118808"/>
            <a:ext cx="6346688" cy="1137072"/>
          </a:xfrm>
          <a:prstGeom prst="rect">
            <a:avLst/>
          </a:prstGeom>
          <a:gradFill>
            <a:gsLst>
              <a:gs pos="0">
                <a:srgbClr val="00242E">
                  <a:lumMod val="88000"/>
                  <a:alpha val="87000"/>
                </a:srgbClr>
              </a:gs>
              <a:gs pos="100000">
                <a:srgbClr val="00242E">
                  <a:alpha val="2600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66255" y="165924"/>
            <a:ext cx="111141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</a:t>
            </a:r>
            <a:r>
              <a:rPr lang="ru-RU" sz="17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ворохотока</a:t>
            </a:r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общей площадью 700 </a:t>
            </a:r>
            <a:r>
              <a:rPr lang="ru-RU" sz="1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м.кв</a:t>
            </a:r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Адрес: 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Вымнянский с/с, д. </a:t>
            </a:r>
            <a:r>
              <a:rPr lang="ru-RU" sz="17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Войтово</a:t>
            </a:r>
            <a:endParaRPr lang="ru-RU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Балансодержатель – Государственное предприятие «Рудаково»</a:t>
            </a:r>
            <a:endParaRPr lang="ru-RU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rgbClr val="74899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24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04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38"/>
          <a:stretch/>
        </p:blipFill>
        <p:spPr>
          <a:xfrm>
            <a:off x="308248" y="1172095"/>
            <a:ext cx="8819127" cy="556015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462D4EE-7CD4-4B4C-BDB2-2C34BFB90A71}"/>
              </a:ext>
            </a:extLst>
          </p:cNvPr>
          <p:cNvSpPr/>
          <p:nvPr/>
        </p:nvSpPr>
        <p:spPr>
          <a:xfrm>
            <a:off x="308248" y="6126016"/>
            <a:ext cx="1826026" cy="58681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Снос в 2025 г.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323BE3B-8C83-4151-B493-08C071FCF038}"/>
              </a:ext>
            </a:extLst>
          </p:cNvPr>
          <p:cNvSpPr/>
          <p:nvPr/>
        </p:nvSpPr>
        <p:spPr>
          <a:xfrm>
            <a:off x="166255" y="118808"/>
            <a:ext cx="6579602" cy="1137072"/>
          </a:xfrm>
          <a:prstGeom prst="rect">
            <a:avLst/>
          </a:prstGeom>
          <a:gradFill>
            <a:gsLst>
              <a:gs pos="0">
                <a:srgbClr val="00242E">
                  <a:lumMod val="88000"/>
                  <a:alpha val="87000"/>
                </a:srgbClr>
              </a:gs>
              <a:gs pos="100000">
                <a:srgbClr val="00242E">
                  <a:alpha val="2600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66255" y="165924"/>
            <a:ext cx="111141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ремонтной мастерской</a:t>
            </a:r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общей площадью 350 </a:t>
            </a:r>
            <a:r>
              <a:rPr lang="ru-RU" sz="1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м.кв</a:t>
            </a:r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Адрес: 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Вымнянский с/с, д. </a:t>
            </a:r>
            <a:r>
              <a:rPr lang="ru-RU" sz="17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Войтово</a:t>
            </a:r>
            <a:endParaRPr lang="ru-RU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Балансодержатель – Государственное предприятие «Рудаково»</a:t>
            </a:r>
            <a:endParaRPr lang="ru-RU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rgbClr val="74899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25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06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29" b="35491"/>
          <a:stretch/>
        </p:blipFill>
        <p:spPr>
          <a:xfrm>
            <a:off x="166255" y="1302996"/>
            <a:ext cx="9534698" cy="543854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462D4EE-7CD4-4B4C-BDB2-2C34BFB90A71}"/>
              </a:ext>
            </a:extLst>
          </p:cNvPr>
          <p:cNvSpPr/>
          <p:nvPr/>
        </p:nvSpPr>
        <p:spPr>
          <a:xfrm>
            <a:off x="308248" y="6126016"/>
            <a:ext cx="1826026" cy="58681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Снос в 2025 г.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323BE3B-8C83-4151-B493-08C071FCF038}"/>
              </a:ext>
            </a:extLst>
          </p:cNvPr>
          <p:cNvSpPr/>
          <p:nvPr/>
        </p:nvSpPr>
        <p:spPr>
          <a:xfrm>
            <a:off x="166255" y="118808"/>
            <a:ext cx="6579602" cy="1137072"/>
          </a:xfrm>
          <a:prstGeom prst="rect">
            <a:avLst/>
          </a:prstGeom>
          <a:gradFill>
            <a:gsLst>
              <a:gs pos="0">
                <a:srgbClr val="00242E">
                  <a:lumMod val="88000"/>
                  <a:alpha val="87000"/>
                </a:srgbClr>
              </a:gs>
              <a:gs pos="100000">
                <a:srgbClr val="00242E">
                  <a:alpha val="2600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66255" y="165924"/>
            <a:ext cx="111141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склада ГСМ </a:t>
            </a:r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общей площадью </a:t>
            </a:r>
            <a:r>
              <a:rPr lang="ru-RU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ru-RU" sz="1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м.кв</a:t>
            </a:r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Адрес: 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Вымнянский с/с, д. </a:t>
            </a:r>
            <a:r>
              <a:rPr lang="ru-RU" sz="17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Войтово</a:t>
            </a:r>
            <a:endParaRPr lang="ru-RU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Балансодержатель – Государственное предприятие «Рудаково»</a:t>
            </a:r>
            <a:endParaRPr lang="ru-RU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rgbClr val="74899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26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56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57"/>
          <a:stretch/>
        </p:blipFill>
        <p:spPr>
          <a:xfrm>
            <a:off x="308248" y="1148284"/>
            <a:ext cx="8544807" cy="555261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462D4EE-7CD4-4B4C-BDB2-2C34BFB90A71}"/>
              </a:ext>
            </a:extLst>
          </p:cNvPr>
          <p:cNvSpPr/>
          <p:nvPr/>
        </p:nvSpPr>
        <p:spPr>
          <a:xfrm>
            <a:off x="308248" y="6126016"/>
            <a:ext cx="1826026" cy="58681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Снос в 2025 г.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323BE3B-8C83-4151-B493-08C071FCF038}"/>
              </a:ext>
            </a:extLst>
          </p:cNvPr>
          <p:cNvSpPr/>
          <p:nvPr/>
        </p:nvSpPr>
        <p:spPr>
          <a:xfrm>
            <a:off x="166255" y="118808"/>
            <a:ext cx="6579602" cy="1003410"/>
          </a:xfrm>
          <a:prstGeom prst="rect">
            <a:avLst/>
          </a:prstGeom>
          <a:gradFill>
            <a:gsLst>
              <a:gs pos="0">
                <a:srgbClr val="00242E">
                  <a:lumMod val="88000"/>
                  <a:alpha val="87000"/>
                </a:srgbClr>
              </a:gs>
              <a:gs pos="100000">
                <a:srgbClr val="00242E">
                  <a:alpha val="2600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66255" y="165924"/>
            <a:ext cx="111141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столовой </a:t>
            </a:r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общей площадью 60 </a:t>
            </a:r>
            <a:r>
              <a:rPr lang="ru-RU" sz="1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м.кв</a:t>
            </a:r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Адрес: 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Вымнянский с/с, д. </a:t>
            </a:r>
            <a:r>
              <a:rPr lang="ru-RU" sz="17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Войтово</a:t>
            </a:r>
            <a:endParaRPr lang="ru-RU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Балансодержатель – Государственное предприятие «Рудаково»</a:t>
            </a:r>
            <a:endParaRPr lang="ru-RU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rgbClr val="74899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27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14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92"/>
          <a:stretch/>
        </p:blipFill>
        <p:spPr>
          <a:xfrm>
            <a:off x="242621" y="1152979"/>
            <a:ext cx="9765903" cy="555985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462D4EE-7CD4-4B4C-BDB2-2C34BFB90A71}"/>
              </a:ext>
            </a:extLst>
          </p:cNvPr>
          <p:cNvSpPr/>
          <p:nvPr/>
        </p:nvSpPr>
        <p:spPr>
          <a:xfrm>
            <a:off x="308248" y="6126016"/>
            <a:ext cx="1826026" cy="58681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Снос в 2025 г.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323BE3B-8C83-4151-B493-08C071FCF038}"/>
              </a:ext>
            </a:extLst>
          </p:cNvPr>
          <p:cNvSpPr/>
          <p:nvPr/>
        </p:nvSpPr>
        <p:spPr>
          <a:xfrm>
            <a:off x="166255" y="118808"/>
            <a:ext cx="6579602" cy="1003410"/>
          </a:xfrm>
          <a:prstGeom prst="rect">
            <a:avLst/>
          </a:prstGeom>
          <a:gradFill>
            <a:gsLst>
              <a:gs pos="0">
                <a:srgbClr val="00242E">
                  <a:lumMod val="88000"/>
                  <a:alpha val="87000"/>
                </a:srgbClr>
              </a:gs>
              <a:gs pos="100000">
                <a:srgbClr val="00242E">
                  <a:alpha val="2600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66255" y="165924"/>
            <a:ext cx="111141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</a:t>
            </a:r>
            <a:r>
              <a:rPr lang="ru-RU" sz="17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мехтока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общей площадью 350 </a:t>
            </a:r>
            <a:r>
              <a:rPr lang="ru-RU" sz="1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м.кв</a:t>
            </a:r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Адрес: 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Вымнянский с/с, д. </a:t>
            </a:r>
            <a:r>
              <a:rPr lang="ru-RU" sz="17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Войтово</a:t>
            </a:r>
            <a:endParaRPr lang="ru-RU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Балансодержатель – Государственное предприятие «Рудаково»</a:t>
            </a:r>
            <a:endParaRPr lang="ru-RU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rgbClr val="74899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28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16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3" b="25212"/>
          <a:stretch/>
        </p:blipFill>
        <p:spPr>
          <a:xfrm>
            <a:off x="166254" y="1341440"/>
            <a:ext cx="9080103" cy="538569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462D4EE-7CD4-4B4C-BDB2-2C34BFB90A71}"/>
              </a:ext>
            </a:extLst>
          </p:cNvPr>
          <p:cNvSpPr/>
          <p:nvPr/>
        </p:nvSpPr>
        <p:spPr>
          <a:xfrm>
            <a:off x="308248" y="6126016"/>
            <a:ext cx="1826026" cy="58681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Снос в 2025 г.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323BE3B-8C83-4151-B493-08C071FCF038}"/>
              </a:ext>
            </a:extLst>
          </p:cNvPr>
          <p:cNvSpPr/>
          <p:nvPr/>
        </p:nvSpPr>
        <p:spPr>
          <a:xfrm>
            <a:off x="178993" y="157252"/>
            <a:ext cx="8318026" cy="1137072"/>
          </a:xfrm>
          <a:prstGeom prst="rect">
            <a:avLst/>
          </a:prstGeom>
          <a:gradFill>
            <a:gsLst>
              <a:gs pos="0">
                <a:srgbClr val="00242E">
                  <a:lumMod val="88000"/>
                  <a:alpha val="87000"/>
                </a:srgbClr>
              </a:gs>
              <a:gs pos="100000">
                <a:srgbClr val="00242E">
                  <a:alpha val="2600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66255" y="165924"/>
            <a:ext cx="111141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склада пчеловода </a:t>
            </a:r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общей площадью 60 </a:t>
            </a:r>
            <a:r>
              <a:rPr lang="ru-RU" sz="1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м.кв</a:t>
            </a:r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Адрес: 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Новкинский с/с, д. </a:t>
            </a:r>
            <a:r>
              <a:rPr lang="ru-RU" sz="17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Забелино</a:t>
            </a:r>
            <a:endParaRPr lang="ru-RU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Балансодержатель – Государственное предприятие «Рудаково»</a:t>
            </a:r>
            <a:endParaRPr lang="ru-RU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rgbClr val="74899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29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09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178443"/>
              </p:ext>
            </p:extLst>
          </p:nvPr>
        </p:nvGraphicFramePr>
        <p:xfrm>
          <a:off x="7129872" y="1198741"/>
          <a:ext cx="4946168" cy="4694983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142583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803585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976178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Здание сельского клуба-библиотеки 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Задубровский с/с, </a:t>
                      </a:r>
                    </a:p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 Задубровье, ул. Молодежная, 18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660313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Сектор культуры Витебского райисполкома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41563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365,5 кв.м.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374073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42394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1 б.в.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107530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Количество проведенных</a:t>
                      </a:r>
                      <a:r>
                        <a:rPr lang="ru-RU" b="1" baseline="0" dirty="0" smtClean="0"/>
                        <a:t> аукционов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Всего – 6</a:t>
                      </a:r>
                    </a:p>
                    <a:p>
                      <a:r>
                        <a:rPr lang="ru-RU" b="1" dirty="0" smtClean="0"/>
                        <a:t>в т.ч. в 2024 году </a:t>
                      </a:r>
                      <a:r>
                        <a:rPr lang="ru-RU" b="1" baseline="0" dirty="0" smtClean="0"/>
                        <a:t> - 3 </a:t>
                      </a:r>
                    </a:p>
                    <a:p>
                      <a:r>
                        <a:rPr lang="ru-RU" b="1" baseline="0" dirty="0" smtClean="0"/>
                        <a:t>(из них за 1 б.в. – 1)</a:t>
                      </a:r>
                    </a:p>
                    <a:p>
                      <a:r>
                        <a:rPr lang="ru-RU" b="1" i="1" baseline="0" dirty="0" smtClean="0"/>
                        <a:t>12.11.2024 – последний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884166212"/>
                  </a:ext>
                </a:extLst>
              </a:tr>
              <a:tr h="6561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36 км</a:t>
                      </a:r>
                    </a:p>
                    <a:p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404020730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Проект календарного графика по вовлечению имущества на 2025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1418154" y="103516"/>
            <a:ext cx="65788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3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" t="10126" r="5577" b="14855"/>
          <a:stretch/>
        </p:blipFill>
        <p:spPr>
          <a:xfrm>
            <a:off x="68697" y="1058279"/>
            <a:ext cx="6966102" cy="526350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848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7" t="19469" r="5178" b="31363"/>
          <a:stretch/>
        </p:blipFill>
        <p:spPr>
          <a:xfrm>
            <a:off x="254123" y="1280159"/>
            <a:ext cx="10917186" cy="543266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462D4EE-7CD4-4B4C-BDB2-2C34BFB90A71}"/>
              </a:ext>
            </a:extLst>
          </p:cNvPr>
          <p:cNvSpPr/>
          <p:nvPr/>
        </p:nvSpPr>
        <p:spPr>
          <a:xfrm>
            <a:off x="254123" y="6126015"/>
            <a:ext cx="1826026" cy="5868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Снос в 2026 г.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323BE3B-8C83-4151-B493-08C071FCF038}"/>
              </a:ext>
            </a:extLst>
          </p:cNvPr>
          <p:cNvSpPr/>
          <p:nvPr/>
        </p:nvSpPr>
        <p:spPr>
          <a:xfrm>
            <a:off x="254123" y="63157"/>
            <a:ext cx="11434669" cy="1137072"/>
          </a:xfrm>
          <a:prstGeom prst="rect">
            <a:avLst/>
          </a:prstGeom>
          <a:gradFill>
            <a:gsLst>
              <a:gs pos="0">
                <a:srgbClr val="00242E">
                  <a:lumMod val="88000"/>
                  <a:alpha val="87000"/>
                </a:srgbClr>
              </a:gs>
              <a:gs pos="100000">
                <a:srgbClr val="00242E">
                  <a:alpha val="2600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07817" y="63157"/>
            <a:ext cx="114809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фельдшерско-акушерского пункта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общей площадью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кв.м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Адрес: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Шапечинский с/с, д.Скрыдлево,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ул. Центральная, 32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Балансодержатель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Шапечинский </a:t>
            </a:r>
            <a:r>
              <a:rPr lang="ru-RU" dirty="0">
                <a:solidFill>
                  <a:schemeClr val="bg1"/>
                </a:solidFill>
              </a:rPr>
              <a:t>сельский исполнительный </a:t>
            </a:r>
            <a:r>
              <a:rPr lang="ru-RU" dirty="0" smtClean="0">
                <a:solidFill>
                  <a:schemeClr val="bg1"/>
                </a:solidFill>
              </a:rPr>
              <a:t>комитет. </a:t>
            </a:r>
          </a:p>
          <a:p>
            <a:r>
              <a:rPr lang="ru-RU" b="1" i="1" dirty="0" smtClean="0">
                <a:solidFill>
                  <a:schemeClr val="bg1"/>
                </a:solidFill>
              </a:rPr>
              <a:t>Проведено 5 аукционов за 1 б.в.,  </a:t>
            </a:r>
            <a:r>
              <a:rPr lang="ru-RU" b="1" i="1" dirty="0">
                <a:solidFill>
                  <a:schemeClr val="bg1"/>
                </a:solidFill>
              </a:rPr>
              <a:t>в </a:t>
            </a:r>
            <a:r>
              <a:rPr lang="ru-RU" b="1" i="1" dirty="0" smtClean="0">
                <a:solidFill>
                  <a:schemeClr val="bg1"/>
                </a:solidFill>
              </a:rPr>
              <a:t>2024 </a:t>
            </a:r>
            <a:r>
              <a:rPr lang="ru-RU" b="1" i="1" dirty="0">
                <a:solidFill>
                  <a:schemeClr val="bg1"/>
                </a:solidFill>
              </a:rPr>
              <a:t>году – </a:t>
            </a:r>
            <a:r>
              <a:rPr lang="ru-RU" b="1" i="1" dirty="0" smtClean="0">
                <a:solidFill>
                  <a:schemeClr val="bg1"/>
                </a:solidFill>
              </a:rPr>
              <a:t>4 (последний – 21.10.2024)</a:t>
            </a:r>
            <a:endParaRPr lang="ru-RU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rgbClr val="74899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30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77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48" y="1358835"/>
            <a:ext cx="10881223" cy="528948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462D4EE-7CD4-4B4C-BDB2-2C34BFB90A71}"/>
              </a:ext>
            </a:extLst>
          </p:cNvPr>
          <p:cNvSpPr/>
          <p:nvPr/>
        </p:nvSpPr>
        <p:spPr>
          <a:xfrm>
            <a:off x="308248" y="6061505"/>
            <a:ext cx="1826026" cy="58681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Снос в 2026 г.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323BE3B-8C83-4151-B493-08C071FCF038}"/>
              </a:ext>
            </a:extLst>
          </p:cNvPr>
          <p:cNvSpPr/>
          <p:nvPr/>
        </p:nvSpPr>
        <p:spPr>
          <a:xfrm>
            <a:off x="178993" y="157252"/>
            <a:ext cx="8318026" cy="1137072"/>
          </a:xfrm>
          <a:prstGeom prst="rect">
            <a:avLst/>
          </a:prstGeom>
          <a:gradFill>
            <a:gsLst>
              <a:gs pos="0">
                <a:srgbClr val="00242E">
                  <a:lumMod val="88000"/>
                  <a:alpha val="87000"/>
                </a:srgbClr>
              </a:gs>
              <a:gs pos="100000">
                <a:srgbClr val="00242E">
                  <a:alpha val="2600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66255" y="165924"/>
            <a:ext cx="111141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Откормочная площадка </a:t>
            </a:r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общей площадью 1200,0 </a:t>
            </a:r>
            <a:r>
              <a:rPr lang="ru-RU" sz="1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м.кв</a:t>
            </a:r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Адрес: </a:t>
            </a:r>
            <a:r>
              <a:rPr lang="ru-RU" sz="17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Вымнянский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с/с, д. Привольная</a:t>
            </a:r>
            <a:endParaRPr lang="ru-RU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Балансодержатель – Государственное предприятие «Рудаково»</a:t>
            </a:r>
            <a:endParaRPr lang="ru-RU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rgbClr val="74899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31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25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7" b="22399"/>
          <a:stretch/>
        </p:blipFill>
        <p:spPr>
          <a:xfrm>
            <a:off x="178993" y="1341440"/>
            <a:ext cx="11863801" cy="511754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462D4EE-7CD4-4B4C-BDB2-2C34BFB90A71}"/>
              </a:ext>
            </a:extLst>
          </p:cNvPr>
          <p:cNvSpPr/>
          <p:nvPr/>
        </p:nvSpPr>
        <p:spPr>
          <a:xfrm>
            <a:off x="178993" y="5872176"/>
            <a:ext cx="1826026" cy="58681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Снос в 2026 г.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323BE3B-8C83-4151-B493-08C071FCF038}"/>
              </a:ext>
            </a:extLst>
          </p:cNvPr>
          <p:cNvSpPr/>
          <p:nvPr/>
        </p:nvSpPr>
        <p:spPr>
          <a:xfrm>
            <a:off x="178993" y="157252"/>
            <a:ext cx="8318026" cy="1137072"/>
          </a:xfrm>
          <a:prstGeom prst="rect">
            <a:avLst/>
          </a:prstGeom>
          <a:gradFill>
            <a:gsLst>
              <a:gs pos="0">
                <a:srgbClr val="00242E">
                  <a:lumMod val="88000"/>
                  <a:alpha val="87000"/>
                </a:srgbClr>
              </a:gs>
              <a:gs pos="100000">
                <a:srgbClr val="00242E">
                  <a:alpha val="2600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66255" y="165924"/>
            <a:ext cx="111141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пункта подготовки овощей </a:t>
            </a:r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общей площадью 160,0 </a:t>
            </a:r>
            <a:r>
              <a:rPr lang="ru-RU" sz="1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м.кв</a:t>
            </a:r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Адрес: </a:t>
            </a:r>
            <a:r>
              <a:rPr lang="ru-RU" sz="17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Вымнянский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с/с, аг. </a:t>
            </a:r>
            <a:r>
              <a:rPr lang="ru-RU" sz="17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Вымно</a:t>
            </a:r>
            <a:endParaRPr lang="ru-RU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Балансодержатель – Государственное предприятие «Рудаково»</a:t>
            </a:r>
            <a:endParaRPr lang="ru-RU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rgbClr val="74899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32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63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4" b="20093"/>
          <a:stretch/>
        </p:blipFill>
        <p:spPr>
          <a:xfrm>
            <a:off x="308248" y="1307095"/>
            <a:ext cx="10881223" cy="539296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462D4EE-7CD4-4B4C-BDB2-2C34BFB90A71}"/>
              </a:ext>
            </a:extLst>
          </p:cNvPr>
          <p:cNvSpPr/>
          <p:nvPr/>
        </p:nvSpPr>
        <p:spPr>
          <a:xfrm>
            <a:off x="308248" y="6126016"/>
            <a:ext cx="1826026" cy="58681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Снос в 2026 г.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323BE3B-8C83-4151-B493-08C071FCF038}"/>
              </a:ext>
            </a:extLst>
          </p:cNvPr>
          <p:cNvSpPr/>
          <p:nvPr/>
        </p:nvSpPr>
        <p:spPr>
          <a:xfrm>
            <a:off x="178993" y="157252"/>
            <a:ext cx="8318026" cy="1137072"/>
          </a:xfrm>
          <a:prstGeom prst="rect">
            <a:avLst/>
          </a:prstGeom>
          <a:gradFill>
            <a:gsLst>
              <a:gs pos="0">
                <a:srgbClr val="00242E">
                  <a:lumMod val="88000"/>
                  <a:alpha val="87000"/>
                </a:srgbClr>
              </a:gs>
              <a:gs pos="100000">
                <a:srgbClr val="00242E">
                  <a:alpha val="2600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66255" y="165924"/>
            <a:ext cx="111141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комплекса корнеплодохранилища</a:t>
            </a:r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общей площадью 120,0 </a:t>
            </a:r>
            <a:r>
              <a:rPr lang="ru-RU" sz="1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м.кв</a:t>
            </a:r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Адрес: </a:t>
            </a:r>
            <a:r>
              <a:rPr lang="ru-RU" sz="17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Туловский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с/с, аг. Тулово</a:t>
            </a:r>
            <a:endParaRPr lang="ru-RU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Балансодержатель – Государственное предприятие «Рудаково»</a:t>
            </a:r>
            <a:endParaRPr lang="ru-RU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rgbClr val="74899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33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48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7" b="15078"/>
          <a:stretch/>
        </p:blipFill>
        <p:spPr>
          <a:xfrm>
            <a:off x="250057" y="1368017"/>
            <a:ext cx="10827518" cy="533529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462D4EE-7CD4-4B4C-BDB2-2C34BFB90A71}"/>
              </a:ext>
            </a:extLst>
          </p:cNvPr>
          <p:cNvSpPr/>
          <p:nvPr/>
        </p:nvSpPr>
        <p:spPr>
          <a:xfrm>
            <a:off x="250057" y="6126016"/>
            <a:ext cx="1826026" cy="5868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Снос в 2026 г.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323BE3B-8C83-4151-B493-08C071FCF038}"/>
              </a:ext>
            </a:extLst>
          </p:cNvPr>
          <p:cNvSpPr/>
          <p:nvPr/>
        </p:nvSpPr>
        <p:spPr>
          <a:xfrm>
            <a:off x="178993" y="165924"/>
            <a:ext cx="10443492" cy="1137072"/>
          </a:xfrm>
          <a:prstGeom prst="rect">
            <a:avLst/>
          </a:prstGeom>
          <a:gradFill>
            <a:gsLst>
              <a:gs pos="0">
                <a:srgbClr val="00242E">
                  <a:lumMod val="88000"/>
                  <a:alpha val="87000"/>
                </a:srgbClr>
              </a:gs>
              <a:gs pos="100000">
                <a:srgbClr val="00242E">
                  <a:alpha val="2600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66255" y="165924"/>
            <a:ext cx="111141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хранения минеральных удобрений</a:t>
            </a:r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общей площадью 725 </a:t>
            </a:r>
            <a:r>
              <a:rPr lang="ru-RU" sz="1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м.кв</a:t>
            </a:r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Адрес: </a:t>
            </a:r>
            <a:r>
              <a:rPr lang="ru-RU" sz="1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Яновичский с/с, д. Имение, ул. Коммунистическая, 10</a:t>
            </a:r>
            <a:endParaRPr lang="ru-RU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Балансодержатель – </a:t>
            </a:r>
            <a:r>
              <a:rPr lang="ru-RU" sz="1600" dirty="0" smtClean="0">
                <a:solidFill>
                  <a:schemeClr val="bg1"/>
                </a:solidFill>
              </a:rPr>
              <a:t>Яновичский сельский исполнительный комитет 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(принято на основании решения суда в 2024 г. - бесхозяйное)</a:t>
            </a:r>
            <a:endParaRPr lang="ru-RU" sz="17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rgbClr val="74899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mtClean="0">
                <a:solidFill>
                  <a:schemeClr val="bg1"/>
                </a:solidFill>
              </a:rPr>
              <a:t>34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62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249508"/>
              </p:ext>
            </p:extLst>
          </p:nvPr>
        </p:nvGraphicFramePr>
        <p:xfrm>
          <a:off x="7473142" y="875739"/>
          <a:ext cx="4569647" cy="5186572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094808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474839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963949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 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магазина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Вымнянский с/с, </a:t>
                      </a:r>
                    </a:p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аг. Вымно</a:t>
                      </a: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84718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Вымнянский сельский исполнительный комитет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473583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116,8 кв.м.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59303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59303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</a:t>
                      </a:r>
                    </a:p>
                    <a:p>
                      <a:r>
                        <a:rPr lang="ru-RU" b="1" dirty="0" smtClean="0"/>
                        <a:t>рублей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11587,20 руб.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8471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Количество проведенных</a:t>
                      </a:r>
                      <a:r>
                        <a:rPr lang="ru-RU" b="1" baseline="0" dirty="0" smtClean="0"/>
                        <a:t> аукционов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-</a:t>
                      </a:r>
                    </a:p>
                    <a:p>
                      <a:r>
                        <a:rPr lang="ru-RU" b="1" i="1" dirty="0" smtClean="0"/>
                        <a:t>назначен на 20.12.2024</a:t>
                      </a:r>
                      <a:endParaRPr lang="ru-RU" b="1" i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4223623305"/>
                  </a:ext>
                </a:extLst>
              </a:tr>
              <a:tr h="4714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30 км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813413149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Проект календарного графика по вовлечению имущества на 2025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4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93"/>
          <a:stretch/>
        </p:blipFill>
        <p:spPr>
          <a:xfrm>
            <a:off x="141315" y="1221807"/>
            <a:ext cx="7163271" cy="441422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7219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907634"/>
              </p:ext>
            </p:extLst>
          </p:nvPr>
        </p:nvGraphicFramePr>
        <p:xfrm>
          <a:off x="7146497" y="1292986"/>
          <a:ext cx="4946168" cy="4467734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289232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656936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800524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Здание дома социальных услуг 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Суражский с/с, </a:t>
                      </a:r>
                    </a:p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 Рябово,</a:t>
                      </a:r>
                    </a:p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 Садовая, д.1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59885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ТЦСОН</a:t>
                      </a:r>
                    </a:p>
                    <a:p>
                      <a:r>
                        <a:rPr lang="ru-RU" b="1" dirty="0" smtClean="0"/>
                        <a:t>Витебского района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37281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62,5 кв.м.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34220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 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37331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 б.в.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1156313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Количество проведенных</a:t>
                      </a:r>
                      <a:r>
                        <a:rPr lang="ru-RU" b="1" baseline="0" dirty="0" smtClean="0"/>
                        <a:t> аукционов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Всего – 6</a:t>
                      </a:r>
                    </a:p>
                    <a:p>
                      <a:r>
                        <a:rPr lang="ru-RU" b="1" dirty="0" smtClean="0"/>
                        <a:t>в т.ч. в 2024 году </a:t>
                      </a:r>
                      <a:r>
                        <a:rPr lang="ru-RU" b="1" baseline="0" dirty="0" smtClean="0"/>
                        <a:t> - 4</a:t>
                      </a:r>
                    </a:p>
                    <a:p>
                      <a:r>
                        <a:rPr lang="ru-RU" b="1" i="1" baseline="0" dirty="0" smtClean="0"/>
                        <a:t>21.10.2024 – последний</a:t>
                      </a:r>
                    </a:p>
                    <a:p>
                      <a:r>
                        <a:rPr lang="ru-RU" b="1" i="1" baseline="0" dirty="0" smtClean="0"/>
                        <a:t>(возвращен в 2023 году)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884166212"/>
                  </a:ext>
                </a:extLst>
              </a:tr>
              <a:tr h="7040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44 км</a:t>
                      </a:r>
                    </a:p>
                    <a:p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94280523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Проект календарного графика по вовлечению имущества на 2025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5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1" t="15976" r="11645" b="31389"/>
          <a:stretch/>
        </p:blipFill>
        <p:spPr>
          <a:xfrm>
            <a:off x="207985" y="1240852"/>
            <a:ext cx="6792236" cy="457200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1412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382249"/>
              </p:ext>
            </p:extLst>
          </p:nvPr>
        </p:nvGraphicFramePr>
        <p:xfrm>
          <a:off x="7104934" y="1215530"/>
          <a:ext cx="4946168" cy="4953269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142583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803585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94577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магазина</a:t>
                      </a: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800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Куринский с/с, </a:t>
                      </a:r>
                    </a:p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 Михалково, ул. Комсомольская, д. 41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80402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Куринский сельский исполнительный комитет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56988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253,8 кв.м.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548983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</a:t>
                      </a:r>
                      <a:r>
                        <a:rPr lang="ru-RU" b="1" dirty="0" err="1" smtClean="0"/>
                        <a:t>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48960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 б.в.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95491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Количество проведенных</a:t>
                      </a:r>
                      <a:r>
                        <a:rPr lang="ru-RU" b="1" baseline="0" dirty="0" smtClean="0"/>
                        <a:t> аукционов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Всего – 7</a:t>
                      </a:r>
                    </a:p>
                    <a:p>
                      <a:r>
                        <a:rPr lang="ru-RU" b="1" dirty="0" smtClean="0"/>
                        <a:t>в т.ч. в 2024 году </a:t>
                      </a:r>
                      <a:r>
                        <a:rPr lang="ru-RU" b="1" baseline="0" dirty="0" smtClean="0"/>
                        <a:t> - 4 </a:t>
                      </a:r>
                    </a:p>
                    <a:p>
                      <a:r>
                        <a:rPr lang="ru-RU" b="1" i="1" baseline="0" dirty="0" smtClean="0"/>
                        <a:t>12.11.2024 – последний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884166212"/>
                  </a:ext>
                </a:extLst>
              </a:tr>
              <a:tr h="5061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23 км</a:t>
                      </a:r>
                    </a:p>
                    <a:p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22417266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Проект календарного графика по вовлечению имущества на 2025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6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0" t="20194" r="3548" b="25144"/>
          <a:stretch/>
        </p:blipFill>
        <p:spPr>
          <a:xfrm>
            <a:off x="138023" y="1130119"/>
            <a:ext cx="6803009" cy="512409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0836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844843"/>
              </p:ext>
            </p:extLst>
          </p:nvPr>
        </p:nvGraphicFramePr>
        <p:xfrm>
          <a:off x="7121560" y="1214775"/>
          <a:ext cx="4946168" cy="5053513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142583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803585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788593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</a:t>
                      </a:r>
                    </a:p>
                    <a:p>
                      <a:pPr algn="ctr"/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магазина 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Яновичский с/с, </a:t>
                      </a:r>
                    </a:p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 Задетуни</a:t>
                      </a: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72665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Яновичский сельский исполнительный комитет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669884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123,0 кв.м.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60682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581890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1 б.в.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642838798"/>
                  </a:ext>
                </a:extLst>
              </a:tr>
              <a:tr h="103909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Количество проведенных</a:t>
                      </a:r>
                      <a:r>
                        <a:rPr lang="ru-RU" b="1" baseline="0" dirty="0" smtClean="0"/>
                        <a:t> аукционов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Всего – 4</a:t>
                      </a:r>
                    </a:p>
                    <a:p>
                      <a:r>
                        <a:rPr lang="ru-RU" b="1" dirty="0" smtClean="0"/>
                        <a:t>в т.ч. в 2024 году </a:t>
                      </a:r>
                      <a:r>
                        <a:rPr lang="ru-RU" b="1" baseline="0" dirty="0" smtClean="0"/>
                        <a:t> - 4 </a:t>
                      </a:r>
                    </a:p>
                    <a:p>
                      <a:r>
                        <a:rPr lang="ru-RU" b="1" i="1" baseline="0" dirty="0" smtClean="0"/>
                        <a:t>21.10.2024 – последний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737648524"/>
                  </a:ext>
                </a:extLst>
              </a:tr>
              <a:tr h="6405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45 км</a:t>
                      </a:r>
                    </a:p>
                    <a:p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66761356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Проект календарного графика по вовлечению имущества на 2025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7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3" t="1452" r="26257" b="12171"/>
          <a:stretch/>
        </p:blipFill>
        <p:spPr>
          <a:xfrm>
            <a:off x="207985" y="1071517"/>
            <a:ext cx="6796454" cy="553308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6823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8562632"/>
              </p:ext>
            </p:extLst>
          </p:nvPr>
        </p:nvGraphicFramePr>
        <p:xfrm>
          <a:off x="7121559" y="955176"/>
          <a:ext cx="4946168" cy="5307601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289232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656936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117292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Здание </a:t>
                      </a:r>
                    </a:p>
                    <a:p>
                      <a:pPr algn="ctr"/>
                      <a:r>
                        <a:rPr lang="ru-RU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магазина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Яновичский с/с, </a:t>
                      </a:r>
                    </a:p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 Вальки</a:t>
                      </a: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1030418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Яновичский сельский исполнительный комитет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555761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85,2</a:t>
                      </a:r>
                      <a:r>
                        <a:rPr lang="ru-RU" b="1" dirty="0" smtClean="0"/>
                        <a:t> кв.м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49344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</a:t>
                      </a:r>
                      <a:r>
                        <a:rPr lang="ru-RU" b="1" baseline="0" dirty="0" smtClean="0"/>
                        <a:t> 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50056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 б.в.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53336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Количество проведенных</a:t>
                      </a:r>
                      <a:r>
                        <a:rPr lang="ru-RU" b="1" baseline="0" dirty="0" smtClean="0"/>
                        <a:t> аукционов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Всего – 4</a:t>
                      </a:r>
                    </a:p>
                    <a:p>
                      <a:r>
                        <a:rPr lang="ru-RU" b="1" dirty="0" smtClean="0"/>
                        <a:t>в т.ч. в 2024 году </a:t>
                      </a:r>
                      <a:r>
                        <a:rPr lang="ru-RU" b="1" baseline="0" dirty="0" smtClean="0"/>
                        <a:t> - 4 </a:t>
                      </a:r>
                    </a:p>
                    <a:p>
                      <a:r>
                        <a:rPr lang="ru-RU" b="1" i="1" baseline="0" dirty="0" smtClean="0"/>
                        <a:t>16.12.2024 – последний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261210693"/>
                  </a:ext>
                </a:extLst>
              </a:tr>
              <a:tr h="5333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59 км</a:t>
                      </a:r>
                    </a:p>
                    <a:p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365503288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Проект календарного графика по вовлечению имущества на 2025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8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3" b="11232"/>
          <a:stretch/>
        </p:blipFill>
        <p:spPr>
          <a:xfrm>
            <a:off x="60385" y="940280"/>
            <a:ext cx="6950193" cy="532249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3484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907121"/>
              </p:ext>
            </p:extLst>
          </p:nvPr>
        </p:nvGraphicFramePr>
        <p:xfrm>
          <a:off x="7105874" y="1049871"/>
          <a:ext cx="4946168" cy="5059432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378947">
                  <a:extLst>
                    <a:ext uri="{9D8B030D-6E8A-4147-A177-3AD203B41FA5}">
                      <a16:colId xmlns:a16="http://schemas.microsoft.com/office/drawing/2014/main" val="281274536"/>
                    </a:ext>
                  </a:extLst>
                </a:gridCol>
                <a:gridCol w="2567221">
                  <a:extLst>
                    <a:ext uri="{9D8B030D-6E8A-4147-A177-3AD203B41FA5}">
                      <a16:colId xmlns:a16="http://schemas.microsoft.com/office/drawing/2014/main" val="3069931983"/>
                    </a:ext>
                  </a:extLst>
                </a:gridCol>
              </a:tblGrid>
              <a:tr h="103551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Здание </a:t>
                      </a:r>
                    </a:p>
                    <a:p>
                      <a:pPr algn="ctr"/>
                      <a:r>
                        <a:rPr lang="ru-RU" b="1" dirty="0" smtClean="0"/>
                        <a:t>лабораторного корпуса </a:t>
                      </a:r>
                      <a:endParaRPr lang="ru-RU" b="1" dirty="0"/>
                    </a:p>
                  </a:txBody>
                  <a:tcPr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Яновичский с/с,</a:t>
                      </a:r>
                    </a:p>
                    <a:p>
                      <a:r>
                        <a:rPr lang="ru-RU" b="1" dirty="0" smtClean="0"/>
                        <a:t>г.п. Яновичи</a:t>
                      </a:r>
                      <a:r>
                        <a:rPr lang="x-none" dirty="0" smtClean="0"/>
                        <a:t>, </a:t>
                      </a:r>
                      <a:r>
                        <a:rPr lang="ru-RU" dirty="0" smtClean="0"/>
                        <a:t>ул. Юбилейная, 1/1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613400"/>
                  </a:ext>
                </a:extLst>
              </a:tr>
              <a:tr h="89313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Балансодержатель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КУП ЖКХ «ЖРЭП Витебского района»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78070740"/>
                  </a:ext>
                </a:extLst>
              </a:tr>
              <a:tr h="61237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Площадь объекта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663,7 кв.м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2993550759"/>
                  </a:ext>
                </a:extLst>
              </a:tr>
              <a:tr h="49896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Способ </a:t>
                      </a:r>
                      <a:r>
                        <a:rPr lang="ru-RU" b="1" baseline="0" dirty="0" smtClean="0"/>
                        <a:t>вовлечения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Продажа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80578012"/>
                  </a:ext>
                </a:extLst>
              </a:tr>
              <a:tr h="45175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Стоимость, рублей.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 б.в.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563928450"/>
                  </a:ext>
                </a:extLst>
              </a:tr>
              <a:tr h="92760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Количество проведенных</a:t>
                      </a:r>
                      <a:r>
                        <a:rPr lang="ru-RU" b="1" baseline="0" dirty="0" smtClean="0"/>
                        <a:t> аукционов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Всего – 4</a:t>
                      </a:r>
                    </a:p>
                    <a:p>
                      <a:r>
                        <a:rPr lang="ru-RU" b="1" dirty="0" smtClean="0"/>
                        <a:t>в т.ч. в 2024 году </a:t>
                      </a:r>
                      <a:r>
                        <a:rPr lang="ru-RU" b="1" baseline="0" dirty="0" smtClean="0"/>
                        <a:t> - 4 </a:t>
                      </a:r>
                    </a:p>
                    <a:p>
                      <a:r>
                        <a:rPr lang="ru-RU" b="1" i="1" baseline="0" dirty="0" smtClean="0"/>
                        <a:t>16.12.2024 – последний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884166212"/>
                  </a:ext>
                </a:extLst>
              </a:tr>
              <a:tr h="6234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Расстояние</a:t>
                      </a:r>
                      <a:r>
                        <a:rPr lang="ru-RU" b="1" baseline="0" dirty="0" smtClean="0"/>
                        <a:t> от г.Витебска</a:t>
                      </a:r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45 км</a:t>
                      </a:r>
                    </a:p>
                    <a:p>
                      <a:endParaRPr lang="ru-RU" b="1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85418994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38399" y="103516"/>
            <a:ext cx="1002929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Проект календарного графика по вовлечению имущества на 2025 год по Витебскому району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5" y="72916"/>
            <a:ext cx="669742" cy="799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11272446" y="118808"/>
            <a:ext cx="65788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9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9" t="4980" r="8969" b="24349"/>
          <a:stretch/>
        </p:blipFill>
        <p:spPr>
          <a:xfrm>
            <a:off x="207985" y="872780"/>
            <a:ext cx="6736279" cy="550992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2951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2526</TotalTime>
  <Words>1556</Words>
  <Application>Microsoft Office PowerPoint</Application>
  <PresentationFormat>Широкоэкранный</PresentationFormat>
  <Paragraphs>385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Monotype Corsiva</vt:lpstr>
      <vt:lpstr>Times New Roman</vt:lpstr>
      <vt:lpstr>Тема Office</vt:lpstr>
      <vt:lpstr>Проект календарного графика по вовлечению в хозяйственный оборот неиспользуемого (неэффективно используемого) недвижимого имущества, находящегося в собственности Витебского района, на 2025 год.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перечня объектов, находящихся в собственности Витебского района, подлежащих сносу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Специалист</dc:creator>
  <cp:lastModifiedBy>Специалист</cp:lastModifiedBy>
  <cp:revision>167</cp:revision>
  <cp:lastPrinted>2024-12-16T12:36:10Z</cp:lastPrinted>
  <dcterms:created xsi:type="dcterms:W3CDTF">2022-01-10T05:07:24Z</dcterms:created>
  <dcterms:modified xsi:type="dcterms:W3CDTF">2025-03-06T11:40:06Z</dcterms:modified>
</cp:coreProperties>
</file>