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omments/comment1.xml" ContentType="application/vnd.openxmlformats-officedocument.presentationml.comments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9" r:id="rId3"/>
    <p:sldId id="269" r:id="rId4"/>
    <p:sldId id="261" r:id="rId5"/>
    <p:sldId id="265" r:id="rId6"/>
    <p:sldId id="260" r:id="rId7"/>
    <p:sldId id="256" r:id="rId8"/>
    <p:sldId id="262" r:id="rId9"/>
    <p:sldId id="271" r:id="rId10"/>
  </p:sldIdLst>
  <p:sldSz cx="9144000" cy="6858000" type="screen4x3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ловерова Алёна Витальевна" initials="ЧАФ" lastIdx="1" clrIdx="0">
    <p:extLst>
      <p:ext uri="{19B8F6BF-5375-455C-9EA6-DF929625EA0E}">
        <p15:presenceInfo xmlns:p15="http://schemas.microsoft.com/office/powerpoint/2012/main" userId="Таловерова Алёна Виталь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E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32" autoAdjust="0"/>
  </p:normalViewPr>
  <p:slideViewPr>
    <p:cSldViewPr>
      <p:cViewPr varScale="1">
        <p:scale>
          <a:sx n="83" d="100"/>
          <a:sy n="83" d="100"/>
        </p:scale>
        <p:origin x="64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2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981674875631105E-2"/>
          <c:y val="0.11096539018209291"/>
          <c:w val="0.70139975339716354"/>
          <c:h val="0.8887950484134241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ТЫС.РУБ.</c:v>
                </c:pt>
              </c:strCache>
            </c:strRef>
          </c:tx>
          <c:explosion val="30"/>
          <c:dLbls>
            <c:dLbl>
              <c:idx val="1"/>
              <c:layout>
                <c:manualLayout>
                  <c:x val="3.8686177726283243E-5"/>
                  <c:y val="0.1927991259451529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6EB-42AC-B60E-99A3ECC08E6E}"/>
                </c:ext>
              </c:extLst>
            </c:dLbl>
            <c:dLbl>
              <c:idx val="3"/>
              <c:layout>
                <c:manualLayout>
                  <c:x val="8.573782807201316E-4"/>
                  <c:y val="-0.1473433638965805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08A-452D-8E01-2D8D0A5AEB22}"/>
                </c:ext>
              </c:extLst>
            </c:dLbl>
            <c:dLbl>
              <c:idx val="4"/>
              <c:layout>
                <c:manualLayout>
                  <c:x val="0.11176433492817735"/>
                  <c:y val="-0.1614031034538178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6EB-42AC-B60E-99A3ECC08E6E}"/>
                </c:ext>
              </c:extLst>
            </c:dLbl>
            <c:dLbl>
              <c:idx val="5"/>
              <c:layout>
                <c:manualLayout>
                  <c:x val="-7.7519495188365317E-2"/>
                  <c:y val="-3.98422965241036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6EB-42AC-B60E-99A3ECC08E6E}"/>
                </c:ext>
              </c:extLst>
            </c:dLbl>
            <c:dLbl>
              <c:idx val="6"/>
              <c:layout>
                <c:manualLayout>
                  <c:x val="-8.3673352872608561E-2"/>
                  <c:y val="-0.1250059759937639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6EB-42AC-B60E-99A3ECC08E6E}"/>
                </c:ext>
              </c:extLst>
            </c:dLbl>
            <c:dLbl>
              <c:idx val="7"/>
              <c:layout>
                <c:manualLayout>
                  <c:x val="1.3187467706410046E-2"/>
                  <c:y val="-0.17476980656608046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2F9-43BE-865C-B0A890309F97}"/>
                </c:ext>
              </c:extLst>
            </c:dLbl>
            <c:dLbl>
              <c:idx val="9"/>
              <c:layout>
                <c:manualLayout>
                  <c:x val="-1.5735685452939092E-2"/>
                  <c:y val="-0.1659914178269016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1BC-44CF-8564-B5CBF3303596}"/>
                </c:ext>
              </c:extLst>
            </c:dLbl>
            <c:dLbl>
              <c:idx val="10"/>
              <c:layout>
                <c:manualLayout>
                  <c:x val="-1.2587887060167918E-2"/>
                  <c:y val="-4.4782389840053796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777-4C2F-BF13-3E28784D775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Лист1!$A$2:$A$12</c:f>
              <c:strCache>
                <c:ptCount val="11"/>
                <c:pt idx="0">
                  <c:v>Подоходный  налог</c:v>
                </c:pt>
                <c:pt idx="1">
                  <c:v>Налог на прибыль</c:v>
                </c:pt>
                <c:pt idx="2">
                  <c:v>Земельный налог</c:v>
                </c:pt>
                <c:pt idx="3">
                  <c:v>Налог на недвижимость</c:v>
                </c:pt>
                <c:pt idx="4">
                  <c:v>Налог на добавленную стоимость</c:v>
                </c:pt>
                <c:pt idx="5">
                  <c:v>Налог при упрощенной системе</c:v>
                </c:pt>
                <c:pt idx="6">
                  <c:v>Единый налог для производителей с/х продукции</c:v>
                </c:pt>
                <c:pt idx="7">
                  <c:v>Компенсации расходов государства</c:v>
                </c:pt>
                <c:pt idx="8">
                  <c:v>Доходы от продажи земельных участков</c:v>
                </c:pt>
                <c:pt idx="9">
                  <c:v>Другие доходы</c:v>
                </c:pt>
                <c:pt idx="10">
                  <c:v>Безвозмездные поступления 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51870.2</c:v>
                </c:pt>
                <c:pt idx="1">
                  <c:v>7165.9</c:v>
                </c:pt>
                <c:pt idx="2">
                  <c:v>960.8</c:v>
                </c:pt>
                <c:pt idx="3">
                  <c:v>8053.2</c:v>
                </c:pt>
                <c:pt idx="4">
                  <c:v>15259.2</c:v>
                </c:pt>
                <c:pt idx="5">
                  <c:v>2646.8</c:v>
                </c:pt>
                <c:pt idx="6">
                  <c:v>6947.6</c:v>
                </c:pt>
                <c:pt idx="7">
                  <c:v>1958.3</c:v>
                </c:pt>
                <c:pt idx="8">
                  <c:v>1196.7</c:v>
                </c:pt>
                <c:pt idx="9">
                  <c:v>4285.2</c:v>
                </c:pt>
                <c:pt idx="10">
                  <c:v>4138.7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6EB-42AC-B60E-99A3ECC08E6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Подоходный  налог</c:v>
                </c:pt>
                <c:pt idx="1">
                  <c:v>Налог на прибыль</c:v>
                </c:pt>
                <c:pt idx="2">
                  <c:v>Земельный налог</c:v>
                </c:pt>
                <c:pt idx="3">
                  <c:v>Налог на недвижимость</c:v>
                </c:pt>
                <c:pt idx="4">
                  <c:v>Налог на добавленную стоимость</c:v>
                </c:pt>
                <c:pt idx="5">
                  <c:v>Налог при упрощенной системе</c:v>
                </c:pt>
                <c:pt idx="6">
                  <c:v>Единый налог для производителей с/х продукции</c:v>
                </c:pt>
                <c:pt idx="7">
                  <c:v>Компенсации расходов государства</c:v>
                </c:pt>
                <c:pt idx="8">
                  <c:v>Доходы от продажи земельных участков</c:v>
                </c:pt>
                <c:pt idx="9">
                  <c:v>Другие доходы</c:v>
                </c:pt>
                <c:pt idx="10">
                  <c:v>Безвозмездные поступления </c:v>
                </c:pt>
              </c:strCache>
            </c:strRef>
          </c:cat>
          <c:val>
            <c:numRef>
              <c:f>Лист1!#REF!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6EB-42AC-B60E-99A3ECC08E6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3809160093322967"/>
          <c:y val="0"/>
          <c:w val="0.26190839906677038"/>
          <c:h val="0.96952473913748916"/>
        </c:manualLayout>
      </c:layout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1973785898313432"/>
          <c:y val="3.6808224373975711E-3"/>
          <c:w val="0.46221568928420675"/>
          <c:h val="0.91982112058168908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Районный бюджет</c:v>
                </c:pt>
              </c:strCache>
            </c:strRef>
          </c:tx>
          <c:spPr>
            <a:gradFill rotWithShape="1">
              <a:gsLst>
                <a:gs pos="28000">
                  <a:schemeClr val="accent3">
                    <a:tint val="18000"/>
                    <a:satMod val="120000"/>
                    <a:lumMod val="88000"/>
                  </a:schemeClr>
                </a:gs>
                <a:gs pos="100000">
                  <a:schemeClr val="accent3">
                    <a:tint val="40000"/>
                    <a:satMod val="100000"/>
                    <a:lumMod val="78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/>
              </a:solidFill>
              <a:prstDash val="solid"/>
            </a:ln>
            <a:effectLst>
              <a:outerShdw blurRad="63500" dist="50800" dir="5400000" sx="98000" sy="98000" rotWithShape="0">
                <a:srgbClr val="000000">
                  <a:alpha val="20000"/>
                </a:srgbClr>
              </a:outerShdw>
            </a:effectLst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244-442E-A1CF-80BA457E20E6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244-442E-A1CF-80BA457E20E6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244-442E-A1CF-80BA457E20E6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244-442E-A1CF-80BA457E20E6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244-442E-A1CF-80BA457E20E6}"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244-442E-A1CF-80BA457E20E6}"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244-442E-A1CF-80BA457E20E6}"/>
                </c:ext>
              </c:extLst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244-442E-A1CF-80BA457E20E6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244-442E-A1CF-80BA457E20E6}"/>
                </c:ext>
              </c:extLst>
            </c:dLbl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244-442E-A1CF-80BA457E20E6}"/>
                </c:ext>
              </c:extLst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244-442E-A1CF-80BA457E20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ВСЕГО СОБСТВЕННЫХ ДОХОДОВ</c:v>
                </c:pt>
                <c:pt idx="1">
                  <c:v>Подоходный налог</c:v>
                </c:pt>
                <c:pt idx="2">
                  <c:v>Налог на прибыль</c:v>
                </c:pt>
                <c:pt idx="3">
                  <c:v>Налоги на собственность</c:v>
                </c:pt>
                <c:pt idx="4">
                  <c:v>НДС</c:v>
                </c:pt>
                <c:pt idx="5">
                  <c:v>Особый режим налогообложения</c:v>
                </c:pt>
                <c:pt idx="6">
                  <c:v>Местные налоги и сборы</c:v>
                </c:pt>
                <c:pt idx="7">
                  <c:v>Налог за добычу природных ресурсов</c:v>
                </c:pt>
                <c:pt idx="8">
                  <c:v>Государственная пошлина</c:v>
                </c:pt>
                <c:pt idx="9">
                  <c:v>Прочие налоговые доходы</c:v>
                </c:pt>
                <c:pt idx="10">
                  <c:v>Неналоговые доходы</c:v>
                </c:pt>
              </c:strCache>
            </c:strRef>
          </c:cat>
          <c:val>
            <c:numRef>
              <c:f>Лист1!$B$2:$B$12</c:f>
              <c:numCache>
                <c:formatCode>0.0</c:formatCode>
                <c:ptCount val="11"/>
                <c:pt idx="0">
                  <c:v>95.749218437792436</c:v>
                </c:pt>
                <c:pt idx="1">
                  <c:v>97.471766062209127</c:v>
                </c:pt>
                <c:pt idx="2">
                  <c:v>100</c:v>
                </c:pt>
                <c:pt idx="3">
                  <c:v>93.929443088528956</c:v>
                </c:pt>
                <c:pt idx="4">
                  <c:v>100</c:v>
                </c:pt>
                <c:pt idx="5">
                  <c:v>100</c:v>
                </c:pt>
                <c:pt idx="6">
                  <c:v>88.322321172076997</c:v>
                </c:pt>
                <c:pt idx="7">
                  <c:v>100</c:v>
                </c:pt>
                <c:pt idx="8">
                  <c:v>60.64113980409617</c:v>
                </c:pt>
                <c:pt idx="9">
                  <c:v>99.87878787878789</c:v>
                </c:pt>
                <c:pt idx="10">
                  <c:v>58.867972159111403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244-442E-A1CF-80BA457E20E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Бюджеты первичного уровня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ВСЕГО СОБСТВЕННЫХ ДОХОДОВ</c:v>
                </c:pt>
                <c:pt idx="1">
                  <c:v>Подоходный налог</c:v>
                </c:pt>
                <c:pt idx="2">
                  <c:v>Налог на прибыль</c:v>
                </c:pt>
                <c:pt idx="3">
                  <c:v>Налоги на собственность</c:v>
                </c:pt>
                <c:pt idx="4">
                  <c:v>НДС</c:v>
                </c:pt>
                <c:pt idx="5">
                  <c:v>Особый режим налогообложения</c:v>
                </c:pt>
                <c:pt idx="6">
                  <c:v>Местные налоги и сборы</c:v>
                </c:pt>
                <c:pt idx="7">
                  <c:v>Налог за добычу природных ресурсов</c:v>
                </c:pt>
                <c:pt idx="8">
                  <c:v>Государственная пошлина</c:v>
                </c:pt>
                <c:pt idx="9">
                  <c:v>Прочие налоговые доходы</c:v>
                </c:pt>
                <c:pt idx="10">
                  <c:v>Неналоговые доходы</c:v>
                </c:pt>
              </c:strCache>
            </c:strRef>
          </c:cat>
          <c:val>
            <c:numRef>
              <c:f>Лист1!$C$2:$C$12</c:f>
              <c:numCache>
                <c:formatCode>0.0</c:formatCode>
                <c:ptCount val="11"/>
                <c:pt idx="0">
                  <c:v>4.2507815622075684</c:v>
                </c:pt>
                <c:pt idx="1">
                  <c:v>2.5282339377908705</c:v>
                </c:pt>
                <c:pt idx="2">
                  <c:v>0</c:v>
                </c:pt>
                <c:pt idx="3">
                  <c:v>6.070556911471046</c:v>
                </c:pt>
                <c:pt idx="4">
                  <c:v>0</c:v>
                </c:pt>
                <c:pt idx="5">
                  <c:v>0</c:v>
                </c:pt>
                <c:pt idx="6">
                  <c:v>11.677678827923009</c:v>
                </c:pt>
                <c:pt idx="7">
                  <c:v>0</c:v>
                </c:pt>
                <c:pt idx="8">
                  <c:v>39.35886019590383</c:v>
                </c:pt>
                <c:pt idx="9">
                  <c:v>0.12121212121212122</c:v>
                </c:pt>
                <c:pt idx="10">
                  <c:v>41.132027840888597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244-442E-A1CF-80BA457E2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5586816"/>
        <c:axId val="165588352"/>
        <c:axId val="0"/>
      </c:bar3DChart>
      <c:catAx>
        <c:axId val="1655868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7030A0"/>
                </a:solidFill>
              </a:defRPr>
            </a:pPr>
            <a:endParaRPr lang="ru-RU"/>
          </a:p>
        </c:txPr>
        <c:crossAx val="165588352"/>
        <c:crosses val="autoZero"/>
        <c:auto val="1"/>
        <c:lblAlgn val="ctr"/>
        <c:lblOffset val="100"/>
        <c:noMultiLvlLbl val="0"/>
      </c:catAx>
      <c:valAx>
        <c:axId val="16558835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7030A0"/>
                </a:solidFill>
              </a:defRPr>
            </a:pPr>
            <a:endParaRPr lang="ru-RU"/>
          </a:p>
        </c:txPr>
        <c:crossAx val="165586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319108464420947"/>
          <c:y val="0.1560265796423127"/>
          <c:w val="0.10839180107107063"/>
          <c:h val="0.49708010391394897"/>
        </c:manualLayout>
      </c:layout>
      <c:overlay val="0"/>
      <c:txPr>
        <a:bodyPr/>
        <a:lstStyle/>
        <a:p>
          <a:pPr>
            <a:defRPr sz="1400">
              <a:solidFill>
                <a:srgbClr val="7030A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9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461859595502548E-2"/>
          <c:y val="0.1246017656880065"/>
          <c:w val="0.5577941883727614"/>
          <c:h val="0.8104142575707550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0"/>
          <c:dPt>
            <c:idx val="6"/>
            <c:bubble3D val="0"/>
            <c:explosion val="17"/>
            <c:extLst>
              <c:ext xmlns:c16="http://schemas.microsoft.com/office/drawing/2014/chart" uri="{C3380CC4-5D6E-409C-BE32-E72D297353CC}">
                <c16:uniqueId val="{00000006-7D40-425E-B09F-B307181EAD7D}"/>
              </c:ext>
            </c:extLst>
          </c:dPt>
          <c:dLbls>
            <c:dLbl>
              <c:idx val="0"/>
              <c:layout>
                <c:manualLayout>
                  <c:x val="0.10986940771032359"/>
                  <c:y val="-0.1614648450641634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D40-425E-B09F-B307181EAD7D}"/>
                </c:ext>
              </c:extLst>
            </c:dLbl>
            <c:dLbl>
              <c:idx val="1"/>
              <c:layout>
                <c:manualLayout>
                  <c:x val="6.0717304260968302E-2"/>
                  <c:y val="-4.4713341710076036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0,0; </a:t>
                    </a:r>
                    <a:fld id="{9F95BE9A-4742-47B8-97FE-0E4C15ADA98F}" type="PERCENTAGE">
                      <a:rPr lang="en-US" baseline="0"/>
                      <a:pPr/>
                      <a:t>[ПРОЦЕНТ]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D40-425E-B09F-B307181EAD7D}"/>
                </c:ext>
              </c:extLst>
            </c:dLbl>
            <c:dLbl>
              <c:idx val="2"/>
              <c:layout>
                <c:manualLayout>
                  <c:x val="2.0239101420322769E-2"/>
                  <c:y val="-2.732481993393535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D40-425E-B09F-B307181EAD7D}"/>
                </c:ext>
              </c:extLst>
            </c:dLbl>
            <c:dLbl>
              <c:idx val="3"/>
              <c:layout>
                <c:manualLayout>
                  <c:x val="-5.7826004058066111E-3"/>
                  <c:y val="-4.968149078897336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D40-425E-B09F-B307181EAD7D}"/>
                </c:ext>
              </c:extLst>
            </c:dLbl>
            <c:dLbl>
              <c:idx val="4"/>
              <c:layout>
                <c:manualLayout>
                  <c:x val="-1.4456501014517321E-3"/>
                  <c:y val="7.452223618346005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D40-425E-B09F-B307181EAD7D}"/>
                </c:ext>
              </c:extLst>
            </c:dLbl>
            <c:dLbl>
              <c:idx val="5"/>
              <c:layout>
                <c:manualLayout>
                  <c:x val="1.5902151115967888E-2"/>
                  <c:y val="0.1540126214458174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D40-425E-B09F-B307181EAD7D}"/>
                </c:ext>
              </c:extLst>
            </c:dLbl>
            <c:dLbl>
              <c:idx val="6"/>
              <c:layout>
                <c:manualLayout>
                  <c:x val="0"/>
                  <c:y val="0.1242035313760129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D40-425E-B09F-B307181EAD7D}"/>
                </c:ext>
              </c:extLst>
            </c:dLbl>
            <c:dLbl>
              <c:idx val="7"/>
              <c:layout>
                <c:manualLayout>
                  <c:x val="2.8913002029032522E-3"/>
                  <c:y val="-5.713371440731937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D40-425E-B09F-B307181EAD7D}"/>
                </c:ext>
              </c:extLst>
            </c:dLbl>
            <c:dLbl>
              <c:idx val="8"/>
              <c:layout>
                <c:manualLayout>
                  <c:x val="0.10986940771032359"/>
                  <c:y val="-0.2409552303265208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D40-425E-B09F-B307181EAD7D}"/>
                </c:ext>
              </c:extLst>
            </c:dLbl>
            <c:dLbl>
              <c:idx val="9"/>
              <c:layout>
                <c:manualLayout>
                  <c:x val="5.7826004058065044E-3"/>
                  <c:y val="-0.180095404110028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74713644603428"/>
                      <c:h val="0.106566797742347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7D40-425E-B09F-B307181EAD7D}"/>
                </c:ext>
              </c:extLst>
            </c:dLbl>
            <c:dLbl>
              <c:idx val="10"/>
              <c:layout>
                <c:manualLayout>
                  <c:x val="0"/>
                  <c:y val="0.1279299365798166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381275985418286"/>
                      <c:h val="9.663049958455319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7D40-425E-B09F-B307181EAD7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Общегосударственная деятельность</c:v>
                </c:pt>
                <c:pt idx="1">
                  <c:v>Судебная власть, правоохранительная деятельность и обеспечение безопасности</c:v>
                </c:pt>
                <c:pt idx="2">
                  <c:v>ЖКХ</c:v>
                </c:pt>
                <c:pt idx="3">
                  <c:v>Физкультура</c:v>
                </c:pt>
                <c:pt idx="4">
                  <c:v>Культура</c:v>
                </c:pt>
                <c:pt idx="5">
                  <c:v>Образование</c:v>
                </c:pt>
                <c:pt idx="6">
                  <c:v>Социальная политика</c:v>
                </c:pt>
                <c:pt idx="7">
                  <c:v>Охрана окружающей среды</c:v>
                </c:pt>
                <c:pt idx="8">
                  <c:v>Национальная экономика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27486.9</c:v>
                </c:pt>
                <c:pt idx="1">
                  <c:v>4.0999999999999996</c:v>
                </c:pt>
                <c:pt idx="2" formatCode="General">
                  <c:v>14011.9</c:v>
                </c:pt>
                <c:pt idx="3" formatCode="General">
                  <c:v>872.5</c:v>
                </c:pt>
                <c:pt idx="4" formatCode="General">
                  <c:v>5101.6000000000004</c:v>
                </c:pt>
                <c:pt idx="5" formatCode="General">
                  <c:v>42451.4</c:v>
                </c:pt>
                <c:pt idx="6">
                  <c:v>4519.8999999999996</c:v>
                </c:pt>
                <c:pt idx="7">
                  <c:v>582.29999999999995</c:v>
                </c:pt>
                <c:pt idx="8">
                  <c:v>6522.5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7D40-425E-B09F-B307181EAD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cat>
            <c:strRef>
              <c:f>Лист1!$A$2:$A$10</c:f>
              <c:strCache>
                <c:ptCount val="9"/>
                <c:pt idx="0">
                  <c:v>Общегосударственная деятельность</c:v>
                </c:pt>
                <c:pt idx="1">
                  <c:v>Судебная власть, правоохранительная деятельность и обеспечение безопасности</c:v>
                </c:pt>
                <c:pt idx="2">
                  <c:v>ЖКХ</c:v>
                </c:pt>
                <c:pt idx="3">
                  <c:v>Физкультура</c:v>
                </c:pt>
                <c:pt idx="4">
                  <c:v>Культура</c:v>
                </c:pt>
                <c:pt idx="5">
                  <c:v>Образование</c:v>
                </c:pt>
                <c:pt idx="6">
                  <c:v>Социальная политика</c:v>
                </c:pt>
                <c:pt idx="7">
                  <c:v>Охрана окружающей среды</c:v>
                </c:pt>
                <c:pt idx="8">
                  <c:v>Национальная экономика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27.06652972681287</c:v>
                </c:pt>
                <c:pt idx="1">
                  <c:v>4.0372967442648218E-3</c:v>
                </c:pt>
                <c:pt idx="2">
                  <c:v>13.79760932950348</c:v>
                </c:pt>
                <c:pt idx="3">
                  <c:v>0.85915644131001401</c:v>
                </c:pt>
                <c:pt idx="4">
                  <c:v>5.0235787976930295</c:v>
                </c:pt>
                <c:pt idx="5">
                  <c:v>41.80217049011798</c:v>
                </c:pt>
                <c:pt idx="6">
                  <c:v>4.4507750132689194</c:v>
                </c:pt>
                <c:pt idx="7">
                  <c:v>0.5733946083379039</c:v>
                </c:pt>
                <c:pt idx="8">
                  <c:v>6.4227482962115374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D40-425E-B09F-B307181EAD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7836806593075103"/>
          <c:y val="0"/>
          <c:w val="0.22163193406924891"/>
          <c:h val="0.98509555276330796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gradFill rotWithShape="1">
          <a:gsLst>
            <a:gs pos="28000">
              <a:schemeClr val="accent4">
                <a:tint val="18000"/>
                <a:satMod val="120000"/>
                <a:lumMod val="88000"/>
              </a:schemeClr>
            </a:gs>
            <a:gs pos="100000">
              <a:schemeClr val="accent4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c:spPr>
    </c:sideWall>
    <c:backWall>
      <c:thickness val="0"/>
      <c:spPr>
        <a:gradFill rotWithShape="1">
          <a:gsLst>
            <a:gs pos="28000">
              <a:schemeClr val="accent4">
                <a:tint val="18000"/>
                <a:satMod val="120000"/>
                <a:lumMod val="88000"/>
              </a:schemeClr>
            </a:gs>
            <a:gs pos="100000">
              <a:schemeClr val="accent4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c:spPr>
    </c:backWall>
    <c:plotArea>
      <c:layout>
        <c:manualLayout>
          <c:layoutTarget val="inner"/>
          <c:xMode val="edge"/>
          <c:yMode val="edge"/>
          <c:x val="0.32346292650918634"/>
          <c:y val="2.3255813953488372E-3"/>
          <c:w val="0.40143985126859144"/>
          <c:h val="0.9193799670390038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Районный бюджет</c:v>
                </c:pt>
              </c:strCache>
            </c:strRef>
          </c:tx>
          <c:spPr>
            <a:solidFill>
              <a:srgbClr val="A9ED52"/>
            </a:solidFill>
            <a:ln w="25400" cap="flat" cmpd="sng" algn="ctr">
              <a:solidFill>
                <a:schemeClr val="lt1"/>
              </a:solidFill>
              <a:prstDash val="solid"/>
            </a:ln>
            <a:effectLst>
              <a:outerShdw blurRad="63500" dist="50800" dir="5400000" sx="98000" sy="98000" rotWithShape="0">
                <a:srgbClr val="000000">
                  <a:alpha val="20000"/>
                </a:srgbClr>
              </a:outerShdw>
            </a:effectLst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85,4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D47-449C-B0E7-93C31670D0B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ЖКХ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  <c:pt idx="6">
                  <c:v>Национальная экономика</c:v>
                </c:pt>
                <c:pt idx="7">
                  <c:v>Охрана окружающей среды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88.1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47-49BC-8BC6-BF5D3BF214F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Бюджеты первичного уровня</c:v>
                </c:pt>
              </c:strCache>
            </c:strRef>
          </c:tx>
          <c:invertIfNegative val="0"/>
          <c:dPt>
            <c:idx val="6"/>
            <c:invertIfNegative val="0"/>
            <c:bubble3D val="0"/>
            <c:spPr>
              <a:solidFill>
                <a:srgbClr val="A9ED52"/>
              </a:solidFill>
            </c:spPr>
            <c:extLst>
              <c:ext xmlns:c16="http://schemas.microsoft.com/office/drawing/2014/chart" uri="{C3380CC4-5D6E-409C-BE32-E72D297353CC}">
                <c16:uniqueId val="{00000001-B85E-4C2C-9742-BFD2A29233EF}"/>
              </c:ext>
            </c:extLst>
          </c:dPt>
          <c:dLbls>
            <c:dLbl>
              <c:idx val="0"/>
              <c:layout>
                <c:manualLayout>
                  <c:x val="1.3888888888888889E-3"/>
                  <c:y val="-4.883720930232566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85E-4C2C-9742-BFD2A29233E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ЖКХ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  <c:pt idx="6">
                  <c:v>Национальная экономика</c:v>
                </c:pt>
                <c:pt idx="7">
                  <c:v>Охрана окружающей среды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 formatCode="0.0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47-49BC-8BC6-BF5D3BF214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0052736"/>
        <c:axId val="160054272"/>
        <c:axId val="0"/>
      </c:bar3DChart>
      <c:catAx>
        <c:axId val="1600527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 algn="just">
              <a:defRPr sz="1690" baseline="0">
                <a:solidFill>
                  <a:srgbClr val="7030A0"/>
                </a:solidFill>
              </a:defRPr>
            </a:pPr>
            <a:endParaRPr lang="ru-RU"/>
          </a:p>
        </c:txPr>
        <c:crossAx val="160054272"/>
        <c:crosses val="autoZero"/>
        <c:auto val="1"/>
        <c:lblAlgn val="r"/>
        <c:lblOffset val="100"/>
        <c:noMultiLvlLbl val="0"/>
      </c:catAx>
      <c:valAx>
        <c:axId val="160054272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160052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290277777777778"/>
          <c:y val="0.3944607214795825"/>
          <c:w val="0.27709722222222222"/>
          <c:h val="0.22038088262223035"/>
        </c:manualLayout>
      </c:layout>
      <c:overlay val="0"/>
      <c:txPr>
        <a:bodyPr/>
        <a:lstStyle/>
        <a:p>
          <a:pPr>
            <a:defRPr>
              <a:solidFill>
                <a:srgbClr val="7030A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rgbClr val="FF0000"/>
          </a:solidFill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6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163306276649293E-2"/>
          <c:y val="9.6326575806574055E-2"/>
          <c:w val="0.61079972461193999"/>
          <c:h val="0.8218439777840053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46"/>
          <c:dLbls>
            <c:dLbl>
              <c:idx val="0"/>
              <c:layout>
                <c:manualLayout>
                  <c:x val="8.8170462894930201E-3"/>
                  <c:y val="6.765327052004932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133-4C83-884E-29D351B97E88}"/>
                </c:ext>
              </c:extLst>
            </c:dLbl>
            <c:dLbl>
              <c:idx val="1"/>
              <c:layout>
                <c:manualLayout>
                  <c:x val="0"/>
                  <c:y val="-7.248564698576713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33-4C83-884E-29D351B97E88}"/>
                </c:ext>
              </c:extLst>
            </c:dLbl>
            <c:dLbl>
              <c:idx val="2"/>
              <c:layout>
                <c:manualLayout>
                  <c:x val="4.40852314474651E-3"/>
                  <c:y val="-5.557232935575479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133-4C83-884E-29D351B97E88}"/>
                </c:ext>
              </c:extLst>
            </c:dLbl>
            <c:dLbl>
              <c:idx val="3"/>
              <c:layout>
                <c:manualLayout>
                  <c:x val="4.2615781587184057E-2"/>
                  <c:y val="-8.45665881500616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70321729622152"/>
                      <c:h val="6.741165169676341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33-4C83-884E-29D351B97E88}"/>
                </c:ext>
              </c:extLst>
            </c:dLbl>
            <c:dLbl>
              <c:idx val="4"/>
              <c:layout>
                <c:manualLayout>
                  <c:x val="6.1719324026451139E-2"/>
                  <c:y val="-0.1027268111090627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133-4C83-884E-29D351B97E88}"/>
                </c:ext>
              </c:extLst>
            </c:dLbl>
            <c:dLbl>
              <c:idx val="5"/>
              <c:layout>
                <c:manualLayout>
                  <c:x val="-1.4695077149155032E-3"/>
                  <c:y val="-6.765327052004933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41F-49C2-810B-8893F4D76C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Зарплата и начисления</c:v>
                </c:pt>
                <c:pt idx="1">
                  <c:v>Питание</c:v>
                </c:pt>
                <c:pt idx="2">
                  <c:v>Коммунальные услуги</c:v>
                </c:pt>
                <c:pt idx="3">
                  <c:v>Текущие бюджетные трансферты населению</c:v>
                </c:pt>
                <c:pt idx="4">
                  <c:v>Субсидии 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48996.5</c:v>
                </c:pt>
                <c:pt idx="1">
                  <c:v>2075.6999999999998</c:v>
                </c:pt>
                <c:pt idx="2">
                  <c:v>6513.1</c:v>
                </c:pt>
                <c:pt idx="3">
                  <c:v>1530.1</c:v>
                </c:pt>
                <c:pt idx="4">
                  <c:v>5955.6</c:v>
                </c:pt>
                <c:pt idx="5">
                  <c:v>36482.1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133-4C83-884E-29D351B97E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cat>
            <c:strRef>
              <c:f>Лист1!$A$2:$A$7</c:f>
              <c:strCache>
                <c:ptCount val="6"/>
                <c:pt idx="0">
                  <c:v>Зарплата и начисления</c:v>
                </c:pt>
                <c:pt idx="1">
                  <c:v>Питание</c:v>
                </c:pt>
                <c:pt idx="2">
                  <c:v>Коммунальные услуги</c:v>
                </c:pt>
                <c:pt idx="3">
                  <c:v>Текущие бюджетные трансферты населению</c:v>
                </c:pt>
                <c:pt idx="4">
                  <c:v>Субсидии 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48.247173153749117</c:v>
                </c:pt>
                <c:pt idx="1">
                  <c:v>2.0439553297732909</c:v>
                </c:pt>
                <c:pt idx="2">
                  <c:v>6.4134920548954186</c:v>
                </c:pt>
                <c:pt idx="3">
                  <c:v>1.506699450829172</c:v>
                </c:pt>
                <c:pt idx="4">
                  <c:v>5.8645181683277023</c:v>
                </c:pt>
                <c:pt idx="5">
                  <c:v>35.924161842425292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33-4C83-884E-29D351B97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6570897961781226"/>
          <c:y val="3.1410447027165757E-2"/>
          <c:w val="0.21665692780320164"/>
          <c:h val="0.95751446906736848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20T07:57:16.575" idx="1">
    <p:pos x="5737" y="935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6D8FD6-888F-409E-B822-D47C95032CF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472BC9-120D-4044-9CFE-40E251A5723E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b="0" i="0" u="none" dirty="0">
              <a:solidFill>
                <a:schemeClr val="accent1">
                  <a:lumMod val="50000"/>
                </a:schemeClr>
              </a:solidFill>
            </a:rPr>
            <a:t>Государственная «Управление государственными финансами и регулирование финансового рынка» на 2020 год и на период до 2025 года</a:t>
          </a:r>
        </a:p>
        <a:p>
          <a:r>
            <a:rPr lang="ru-RU" sz="900" b="0" i="0" u="none" dirty="0" smtClean="0">
              <a:solidFill>
                <a:schemeClr val="accent1">
                  <a:lumMod val="50000"/>
                </a:schemeClr>
              </a:solidFill>
            </a:rPr>
            <a:t>3 212,2 </a:t>
          </a:r>
          <a:r>
            <a:rPr lang="ru-RU" sz="900" b="0" i="0" u="none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b="0" i="0" u="none" dirty="0">
              <a:solidFill>
                <a:schemeClr val="accent1">
                  <a:lumMod val="50000"/>
                </a:schemeClr>
              </a:solidFill>
            </a:rPr>
            <a:t>. руб.</a:t>
          </a:r>
          <a:endParaRPr lang="ru-RU" sz="900" dirty="0">
            <a:solidFill>
              <a:schemeClr val="accent1">
                <a:lumMod val="50000"/>
              </a:schemeClr>
            </a:solidFill>
          </a:endParaRPr>
        </a:p>
      </dgm:t>
    </dgm:pt>
    <dgm:pt modelId="{3C321F21-A232-4EC9-86F1-C0C2350E0603}" type="parTrans" cxnId="{932A8055-5B7A-44F3-86B4-B0DA0D66732B}">
      <dgm:prSet/>
      <dgm:spPr/>
      <dgm:t>
        <a:bodyPr/>
        <a:lstStyle/>
        <a:p>
          <a:endParaRPr lang="ru-RU"/>
        </a:p>
      </dgm:t>
    </dgm:pt>
    <dgm:pt modelId="{C5335850-0FAA-4DD4-96D2-486326798AC8}" type="sibTrans" cxnId="{932A8055-5B7A-44F3-86B4-B0DA0D66732B}">
      <dgm:prSet/>
      <dgm:spPr/>
      <dgm:t>
        <a:bodyPr/>
        <a:lstStyle/>
        <a:p>
          <a:endParaRPr lang="ru-RU"/>
        </a:p>
      </dgm:t>
    </dgm:pt>
    <dgm:pt modelId="{844EDDE5-B5EE-4FE0-9BE6-AE61BF95FC2A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gradFill rotWithShape="0">
          <a:gsLst>
            <a:gs pos="0">
              <a:schemeClr val="accent5">
                <a:lumMod val="7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</a:gradFill>
      </dgm:spPr>
      <dgm:t>
        <a:bodyPr/>
        <a:lstStyle/>
        <a:p>
          <a:r>
            <a:rPr lang="ru-RU" sz="900" b="1" i="0" baseline="0" dirty="0"/>
            <a:t>Государственные программы</a:t>
          </a:r>
        </a:p>
        <a:p>
          <a:r>
            <a:rPr lang="ru-RU" sz="900" b="1" i="0" baseline="0" dirty="0" smtClean="0"/>
            <a:t>76 835,9</a:t>
          </a:r>
          <a:r>
            <a:rPr lang="en-US" sz="900" b="1" i="0" baseline="0" dirty="0" smtClean="0"/>
            <a:t> </a:t>
          </a:r>
          <a:r>
            <a:rPr lang="ru-RU" sz="900" b="1" i="0" baseline="0" dirty="0" smtClean="0"/>
            <a:t>тыс</a:t>
          </a:r>
          <a:r>
            <a:rPr lang="ru-RU" sz="900" b="1" i="0" baseline="0" dirty="0"/>
            <a:t>. руб. </a:t>
          </a:r>
          <a:r>
            <a:rPr lang="ru-RU" sz="900" b="1" i="0" baseline="0" dirty="0" smtClean="0"/>
            <a:t>(</a:t>
          </a:r>
          <a:r>
            <a:rPr lang="ru-RU" sz="900" b="1" i="0" baseline="0" dirty="0" smtClean="0"/>
            <a:t>75</a:t>
          </a:r>
          <a:r>
            <a:rPr lang="en-US" sz="900" b="1" i="0" baseline="0" dirty="0" smtClean="0"/>
            <a:t>,</a:t>
          </a:r>
          <a:r>
            <a:rPr lang="ru-RU" sz="900" b="1" i="0" baseline="0" dirty="0" smtClean="0"/>
            <a:t>7 </a:t>
          </a:r>
          <a:r>
            <a:rPr lang="ru-RU" sz="900" b="1" i="0" baseline="0" dirty="0"/>
            <a:t>% расходов бюджета)</a:t>
          </a:r>
        </a:p>
      </dgm:t>
    </dgm:pt>
    <dgm:pt modelId="{6002A311-AD0E-485E-AB51-C0FF553B8B23}" type="sibTrans" cxnId="{71110541-3D1D-4560-A416-2AAAE53BAC5C}">
      <dgm:prSet/>
      <dgm:spPr/>
      <dgm:t>
        <a:bodyPr/>
        <a:lstStyle/>
        <a:p>
          <a:endParaRPr lang="ru-RU"/>
        </a:p>
      </dgm:t>
    </dgm:pt>
    <dgm:pt modelId="{5B0568B4-2452-46EA-B3AC-51E8D9316B28}" type="parTrans" cxnId="{71110541-3D1D-4560-A416-2AAAE53BAC5C}">
      <dgm:prSet/>
      <dgm:spPr/>
      <dgm:t>
        <a:bodyPr/>
        <a:lstStyle/>
        <a:p>
          <a:endParaRPr lang="ru-RU"/>
        </a:p>
      </dgm:t>
    </dgm:pt>
    <dgm:pt modelId="{0192E91F-64BC-4704-B722-33BD7D050D9B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«Аграрный бизнес» на 2021-2025 годы </a:t>
          </a:r>
          <a:endParaRPr lang="ru-RU" sz="900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5 969,5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gm:t>
    </dgm:pt>
    <dgm:pt modelId="{5383CDD2-292F-4F6A-867C-3672451E7AB6}" type="parTrans" cxnId="{D6DCBDE3-537F-49E0-97CF-1AAB874DE182}">
      <dgm:prSet/>
      <dgm:spPr/>
      <dgm:t>
        <a:bodyPr/>
        <a:lstStyle/>
        <a:p>
          <a:endParaRPr lang="ru-RU"/>
        </a:p>
      </dgm:t>
    </dgm:pt>
    <dgm:pt modelId="{D587354F-B171-446F-958A-0B033BCE6A30}" type="sibTrans" cxnId="{D6DCBDE3-537F-49E0-97CF-1AAB874DE182}">
      <dgm:prSet/>
      <dgm:spPr/>
      <dgm:t>
        <a:bodyPr/>
        <a:lstStyle/>
        <a:p>
          <a:endParaRPr lang="ru-RU"/>
        </a:p>
      </dgm:t>
    </dgm:pt>
    <dgm:pt modelId="{1CB34232-C546-41EC-BAA1-5F5C74291719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«Социальная защита» </a:t>
          </a:r>
          <a:endParaRPr lang="ru-RU" sz="900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3 349,8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gm:t>
    </dgm:pt>
    <dgm:pt modelId="{F0771B3E-137F-491A-8000-C97BFF8F4A66}" type="parTrans" cxnId="{B694895B-33CF-4AE0-98CF-2AB3413B5278}">
      <dgm:prSet/>
      <dgm:spPr/>
      <dgm:t>
        <a:bodyPr/>
        <a:lstStyle/>
        <a:p>
          <a:endParaRPr lang="ru-RU"/>
        </a:p>
      </dgm:t>
    </dgm:pt>
    <dgm:pt modelId="{8E757448-83F3-4D78-883B-A1799CE1DCF4}" type="sibTrans" cxnId="{B694895B-33CF-4AE0-98CF-2AB3413B5278}">
      <dgm:prSet/>
      <dgm:spPr/>
      <dgm:t>
        <a:bodyPr/>
        <a:lstStyle/>
        <a:p>
          <a:endParaRPr lang="ru-RU"/>
        </a:p>
      </dgm:t>
    </dgm:pt>
    <dgm:pt modelId="{F0394484-DF6D-4DD4-A862-439B08EF40A7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«Здоровье народа и демографическая безопасность» 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30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3 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gm:t>
    </dgm:pt>
    <dgm:pt modelId="{BBE8DA28-DCA3-4292-B89A-FDDB2A33E12F}" type="parTrans" cxnId="{0F90D324-C514-4972-9C2E-4AA316FA5BDE}">
      <dgm:prSet/>
      <dgm:spPr/>
      <dgm:t>
        <a:bodyPr/>
        <a:lstStyle/>
        <a:p>
          <a:endParaRPr lang="ru-RU"/>
        </a:p>
      </dgm:t>
    </dgm:pt>
    <dgm:pt modelId="{4CAE1D09-E57A-47F0-B710-D61252A312AA}" type="sibTrans" cxnId="{0F90D324-C514-4972-9C2E-4AA316FA5BDE}">
      <dgm:prSet/>
      <dgm:spPr/>
      <dgm:t>
        <a:bodyPr/>
        <a:lstStyle/>
        <a:p>
          <a:endParaRPr lang="ru-RU"/>
        </a:p>
      </dgm:t>
    </dgm:pt>
    <dgm:pt modelId="{47F6E318-D4E4-4AB6-A81D-95EC9FF0473F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«Беларусь гостеприимная» </a:t>
          </a:r>
        </a:p>
        <a:p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50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4 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gm:t>
    </dgm:pt>
    <dgm:pt modelId="{BCC4B84A-CF4B-42B9-B323-062B45EFC515}" type="parTrans" cxnId="{C04FF483-23F3-4256-A49D-0DF28BE83E15}">
      <dgm:prSet/>
      <dgm:spPr/>
      <dgm:t>
        <a:bodyPr/>
        <a:lstStyle/>
        <a:p>
          <a:endParaRPr lang="ru-RU"/>
        </a:p>
      </dgm:t>
    </dgm:pt>
    <dgm:pt modelId="{1160FDC2-510F-4D3D-A320-226B44A9F0A3}" type="sibTrans" cxnId="{C04FF483-23F3-4256-A49D-0DF28BE83E15}">
      <dgm:prSet/>
      <dgm:spPr/>
      <dgm:t>
        <a:bodyPr/>
        <a:lstStyle/>
        <a:p>
          <a:endParaRPr lang="ru-RU"/>
        </a:p>
      </dgm:t>
    </dgm:pt>
    <dgm:pt modelId="{D0325760-A84F-4EE6-B905-FB23B7BEC6FF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«Образование и молодежная политика»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43 579,8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gm:t>
    </dgm:pt>
    <dgm:pt modelId="{532FC470-E1C2-48FE-B632-8BB918F0CD73}" type="parTrans" cxnId="{E8B15BCE-FFE1-434A-AA35-F0AA7FA85B26}">
      <dgm:prSet/>
      <dgm:spPr/>
      <dgm:t>
        <a:bodyPr/>
        <a:lstStyle/>
        <a:p>
          <a:endParaRPr lang="ru-RU"/>
        </a:p>
      </dgm:t>
    </dgm:pt>
    <dgm:pt modelId="{936F5C91-A4B3-4C34-80C8-A383D8091FDC}" type="sibTrans" cxnId="{E8B15BCE-FFE1-434A-AA35-F0AA7FA85B26}">
      <dgm:prSet/>
      <dgm:spPr/>
      <dgm:t>
        <a:bodyPr/>
        <a:lstStyle/>
        <a:p>
          <a:endParaRPr lang="ru-RU"/>
        </a:p>
      </dgm:t>
    </dgm:pt>
    <dgm:pt modelId="{4889D3A9-4C92-47DD-844E-8A7C6292993C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«Культура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Беларуси»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endParaRPr lang="ru-RU" sz="900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5 317,7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gm:t>
    </dgm:pt>
    <dgm:pt modelId="{48918A0C-2A91-46B3-A048-F5BD51A4F24E}" type="parTrans" cxnId="{C550BE47-0F96-4D0E-8634-37E9CE6BB79D}">
      <dgm:prSet/>
      <dgm:spPr/>
      <dgm:t>
        <a:bodyPr/>
        <a:lstStyle/>
        <a:p>
          <a:endParaRPr lang="ru-RU"/>
        </a:p>
      </dgm:t>
    </dgm:pt>
    <dgm:pt modelId="{60A333CD-1842-4DAA-88F7-1AFCCD6442E6}" type="sibTrans" cxnId="{C550BE47-0F96-4D0E-8634-37E9CE6BB79D}">
      <dgm:prSet/>
      <dgm:spPr/>
      <dgm:t>
        <a:bodyPr/>
        <a:lstStyle/>
        <a:p>
          <a:endParaRPr lang="ru-RU"/>
        </a:p>
      </dgm:t>
    </dgm:pt>
    <dgm:pt modelId="{319A7133-B129-41F2-8111-48BAAD078FE6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«Физическая культура и спорт» 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877,2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gm:t>
    </dgm:pt>
    <dgm:pt modelId="{9CC87018-D488-4E01-A6B1-592ECF19EF31}" type="parTrans" cxnId="{4D6D6971-6848-4791-91E9-7C60768DF1CB}">
      <dgm:prSet/>
      <dgm:spPr/>
      <dgm:t>
        <a:bodyPr/>
        <a:lstStyle/>
        <a:p>
          <a:endParaRPr lang="ru-RU"/>
        </a:p>
      </dgm:t>
    </dgm:pt>
    <dgm:pt modelId="{554C92C8-3392-467E-8F54-DFEFACB41AD4}" type="sibTrans" cxnId="{4D6D6971-6848-4791-91E9-7C60768DF1CB}">
      <dgm:prSet/>
      <dgm:spPr/>
      <dgm:t>
        <a:bodyPr/>
        <a:lstStyle/>
        <a:p>
          <a:endParaRPr lang="ru-RU"/>
        </a:p>
      </dgm:t>
    </dgm:pt>
    <dgm:pt modelId="{F223D7D8-9D14-4679-93F0-DBCD60F3485B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«Комфортное жилье и благоприятная среда» на 2021-2025 годы</a:t>
          </a:r>
          <a:r>
            <a:rPr lang="en-US" sz="9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       </a:t>
          </a:r>
          <a:endParaRPr lang="ru-RU" sz="900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 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13 957,0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gm:t>
    </dgm:pt>
    <dgm:pt modelId="{12B486AC-DBD4-4B7B-AE50-A95F29D0BF1C}" type="parTrans" cxnId="{F7C88435-8E57-4F35-8E12-90A49D8A2438}">
      <dgm:prSet/>
      <dgm:spPr/>
      <dgm:t>
        <a:bodyPr/>
        <a:lstStyle/>
        <a:p>
          <a:endParaRPr lang="ru-RU"/>
        </a:p>
      </dgm:t>
    </dgm:pt>
    <dgm:pt modelId="{562A79F5-ECEA-4B24-A4E8-D47D3B3DA66E}" type="sibTrans" cxnId="{F7C88435-8E57-4F35-8E12-90A49D8A2438}">
      <dgm:prSet/>
      <dgm:spPr/>
      <dgm:t>
        <a:bodyPr/>
        <a:lstStyle/>
        <a:p>
          <a:endParaRPr lang="ru-RU"/>
        </a:p>
      </dgm:t>
    </dgm:pt>
    <dgm:pt modelId="{681088EF-8C8B-4506-88AE-B7E47FB08CE5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«Строительство жилья» </a:t>
          </a:r>
          <a:endParaRPr lang="ru-RU" sz="900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49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2 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gm:t>
    </dgm:pt>
    <dgm:pt modelId="{D6483B42-55CF-4D00-9235-7368A6BA2B89}" type="parTrans" cxnId="{633072F9-6F84-42A4-9001-2CCCFBDB3C66}">
      <dgm:prSet/>
      <dgm:spPr/>
      <dgm:t>
        <a:bodyPr/>
        <a:lstStyle/>
        <a:p>
          <a:endParaRPr lang="ru-RU"/>
        </a:p>
      </dgm:t>
    </dgm:pt>
    <dgm:pt modelId="{39C7DD8D-7F3F-423D-8411-E6D9BF1BD542}" type="sibTrans" cxnId="{633072F9-6F84-42A4-9001-2CCCFBDB3C66}">
      <dgm:prSet/>
      <dgm:spPr/>
      <dgm:t>
        <a:bodyPr/>
        <a:lstStyle/>
        <a:p>
          <a:endParaRPr lang="ru-RU"/>
        </a:p>
      </dgm:t>
    </dgm:pt>
    <dgm:pt modelId="{F1F72ADA-C5FD-48EF-BB70-A66AD1301832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«Увековечение памяти погибших при защите Отечества» на 2021-2025 годы 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38</a:t>
          </a:r>
          <a:r>
            <a:rPr lang="en-US" sz="9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2 </a:t>
          </a:r>
          <a:r>
            <a:rPr lang="ru-RU" sz="9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gm:t>
    </dgm:pt>
    <dgm:pt modelId="{6A95D0CA-DD38-414B-98B8-B82EB07556E3}" type="parTrans" cxnId="{B676B959-B3DB-429A-A1B2-DDA4A536068F}">
      <dgm:prSet/>
      <dgm:spPr/>
      <dgm:t>
        <a:bodyPr/>
        <a:lstStyle/>
        <a:p>
          <a:endParaRPr lang="ru-RU"/>
        </a:p>
      </dgm:t>
    </dgm:pt>
    <dgm:pt modelId="{28C7F45B-5F00-4830-A763-265593DB695E}" type="sibTrans" cxnId="{B676B959-B3DB-429A-A1B2-DDA4A536068F}">
      <dgm:prSet/>
      <dgm:spPr/>
      <dgm:t>
        <a:bodyPr/>
        <a:lstStyle/>
        <a:p>
          <a:endParaRPr lang="ru-RU"/>
        </a:p>
      </dgm:t>
    </dgm:pt>
    <dgm:pt modelId="{792B05E9-DC2E-4739-8135-A28AE07B8C63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Государственная программа «Земельно-имущественные отношения, геодезическая и картографическая деятельность» на 2021-2025 годы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10,5 </a:t>
          </a:r>
          <a:r>
            <a:rPr lang="ru-RU" sz="900" dirty="0" smtClean="0">
              <a:solidFill>
                <a:schemeClr val="accent1">
                  <a:lumMod val="50000"/>
                </a:schemeClr>
              </a:solidFill>
            </a:rPr>
            <a:t>тыс. рублей</a:t>
          </a:r>
          <a:endParaRPr lang="ru-RU" sz="900" dirty="0">
            <a:solidFill>
              <a:schemeClr val="accent1">
                <a:lumMod val="50000"/>
              </a:schemeClr>
            </a:solidFill>
          </a:endParaRPr>
        </a:p>
      </dgm:t>
    </dgm:pt>
    <dgm:pt modelId="{C5EC39B4-5E4D-4FF2-9491-72A85FEC65F2}" type="parTrans" cxnId="{07697741-872B-4A6B-B7BD-856456156F5F}">
      <dgm:prSet/>
      <dgm:spPr/>
      <dgm:t>
        <a:bodyPr/>
        <a:lstStyle/>
        <a:p>
          <a:endParaRPr lang="ru-RU"/>
        </a:p>
      </dgm:t>
    </dgm:pt>
    <dgm:pt modelId="{14F15C9C-AE9F-4840-828D-698A391FB0B6}" type="sibTrans" cxnId="{07697741-872B-4A6B-B7BD-856456156F5F}">
      <dgm:prSet/>
      <dgm:spPr/>
      <dgm:t>
        <a:bodyPr/>
        <a:lstStyle/>
        <a:p>
          <a:endParaRPr lang="ru-RU"/>
        </a:p>
      </dgm:t>
    </dgm:pt>
    <dgm:pt modelId="{1B70B239-800D-433F-BBA0-58BD1A17464B}">
      <dgm:prSet custT="1"/>
      <dgm:spPr>
        <a:gradFill rotWithShape="0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</dgm:spPr>
      <dgm:t>
        <a:bodyPr/>
        <a:lstStyle/>
        <a:p>
          <a:r>
            <a:rPr lang="ru-RU" sz="900" dirty="0" smtClean="0">
              <a:solidFill>
                <a:srgbClr val="002060"/>
              </a:solidFill>
            </a:rPr>
            <a:t>Государственная программа «Охрана окружающей среды и устойчивое использование природных ресурсов» на 2021-2025 годы </a:t>
          </a:r>
        </a:p>
        <a:p>
          <a:r>
            <a:rPr lang="ru-RU" sz="900" dirty="0" smtClean="0">
              <a:solidFill>
                <a:srgbClr val="002060"/>
              </a:solidFill>
            </a:rPr>
            <a:t>294,2 </a:t>
          </a:r>
          <a:r>
            <a:rPr lang="ru-RU" sz="900" dirty="0" smtClean="0">
              <a:solidFill>
                <a:srgbClr val="002060"/>
              </a:solidFill>
            </a:rPr>
            <a:t>тыс. руб.</a:t>
          </a:r>
          <a:endParaRPr lang="ru-RU" sz="900" dirty="0">
            <a:solidFill>
              <a:srgbClr val="002060"/>
            </a:solidFill>
          </a:endParaRPr>
        </a:p>
      </dgm:t>
    </dgm:pt>
    <dgm:pt modelId="{A5E269A3-D46A-4972-B516-5BB020AC3C17}" type="parTrans" cxnId="{98FFE8C9-78A2-4771-AD19-CDBBF38E05BC}">
      <dgm:prSet/>
      <dgm:spPr/>
      <dgm:t>
        <a:bodyPr/>
        <a:lstStyle/>
        <a:p>
          <a:endParaRPr lang="ru-RU"/>
        </a:p>
      </dgm:t>
    </dgm:pt>
    <dgm:pt modelId="{4D0E9921-2C31-4142-842A-A8895DD52233}" type="sibTrans" cxnId="{98FFE8C9-78A2-4771-AD19-CDBBF38E05BC}">
      <dgm:prSet/>
      <dgm:spPr/>
      <dgm:t>
        <a:bodyPr/>
        <a:lstStyle/>
        <a:p>
          <a:endParaRPr lang="ru-RU"/>
        </a:p>
      </dgm:t>
    </dgm:pt>
    <dgm:pt modelId="{0A57A23D-2B0B-44C4-BBA6-C7E8BB969706}" type="pres">
      <dgm:prSet presAssocID="{B26D8FD6-888F-409E-B822-D47C95032CF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011AB4-94F9-4B7F-9A04-AE1C78C6197E}" type="pres">
      <dgm:prSet presAssocID="{844EDDE5-B5EE-4FE0-9BE6-AE61BF95FC2A}" presName="centerShape" presStyleLbl="node0" presStyleIdx="0" presStyleCnt="1" custScaleX="164796" custScaleY="154780" custLinFactNeighborX="-1291" custLinFactNeighborY="-17873"/>
      <dgm:spPr/>
      <dgm:t>
        <a:bodyPr/>
        <a:lstStyle/>
        <a:p>
          <a:endParaRPr lang="ru-RU"/>
        </a:p>
      </dgm:t>
    </dgm:pt>
    <dgm:pt modelId="{79252576-6F7A-4A03-86D0-635DA4A3EB19}" type="pres">
      <dgm:prSet presAssocID="{3C321F21-A232-4EC9-86F1-C0C2350E0603}" presName="parTrans" presStyleLbl="bgSibTrans2D1" presStyleIdx="0" presStyleCnt="13"/>
      <dgm:spPr/>
      <dgm:t>
        <a:bodyPr/>
        <a:lstStyle/>
        <a:p>
          <a:endParaRPr lang="ru-RU"/>
        </a:p>
      </dgm:t>
    </dgm:pt>
    <dgm:pt modelId="{C649810C-533A-46F4-A310-529FB06CDD0A}" type="pres">
      <dgm:prSet presAssocID="{B2472BC9-120D-4044-9CFE-40E251A5723E}" presName="node" presStyleLbl="node1" presStyleIdx="0" presStyleCnt="13" custScaleX="227819" custScaleY="166201" custRadScaleRad="75036" custRadScaleInc="-819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B20994-CFB3-408B-B1E8-D62AFB1BA786}" type="pres">
      <dgm:prSet presAssocID="{5383CDD2-292F-4F6A-867C-3672451E7AB6}" presName="parTrans" presStyleLbl="bgSibTrans2D1" presStyleIdx="1" presStyleCnt="13"/>
      <dgm:spPr/>
      <dgm:t>
        <a:bodyPr/>
        <a:lstStyle/>
        <a:p>
          <a:endParaRPr lang="ru-RU"/>
        </a:p>
      </dgm:t>
    </dgm:pt>
    <dgm:pt modelId="{9EB6968D-702A-4E79-82CC-4550D3D33F6C}" type="pres">
      <dgm:prSet presAssocID="{0192E91F-64BC-4704-B722-33BD7D050D9B}" presName="node" presStyleLbl="node1" presStyleIdx="1" presStyleCnt="13" custScaleX="152623" custScaleY="126195" custRadScaleRad="92715" custRadScaleInc="-268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8F0600-D896-42BA-834F-332ADA5D6A02}" type="pres">
      <dgm:prSet presAssocID="{F0771B3E-137F-491A-8000-C97BFF8F4A66}" presName="parTrans" presStyleLbl="bgSibTrans2D1" presStyleIdx="2" presStyleCnt="13"/>
      <dgm:spPr/>
      <dgm:t>
        <a:bodyPr/>
        <a:lstStyle/>
        <a:p>
          <a:endParaRPr lang="ru-RU"/>
        </a:p>
      </dgm:t>
    </dgm:pt>
    <dgm:pt modelId="{94C6EE7E-646D-42B5-830C-442E9F622C7E}" type="pres">
      <dgm:prSet presAssocID="{1CB34232-C546-41EC-BAA1-5F5C74291719}" presName="node" presStyleLbl="node1" presStyleIdx="2" presStyleCnt="13" custScaleX="195015" custRadScaleRad="98755" custRadScaleInc="-356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A5D1A-E9FE-4C8C-B3F9-579AFBDAC1EE}" type="pres">
      <dgm:prSet presAssocID="{BBE8DA28-DCA3-4292-B89A-FDDB2A33E12F}" presName="parTrans" presStyleLbl="bgSibTrans2D1" presStyleIdx="3" presStyleCnt="13"/>
      <dgm:spPr/>
      <dgm:t>
        <a:bodyPr/>
        <a:lstStyle/>
        <a:p>
          <a:endParaRPr lang="ru-RU"/>
        </a:p>
      </dgm:t>
    </dgm:pt>
    <dgm:pt modelId="{A1974401-9881-427E-8DAE-3B6AE396C3EB}" type="pres">
      <dgm:prSet presAssocID="{F0394484-DF6D-4DD4-A862-439B08EF40A7}" presName="node" presStyleLbl="node1" presStyleIdx="3" presStyleCnt="13" custScaleX="220997" custScaleY="83279" custRadScaleRad="108545" custRadScaleInc="-502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1FFE13-1BFC-4E28-A3DB-04B3D76683B8}" type="pres">
      <dgm:prSet presAssocID="{BCC4B84A-CF4B-42B9-B323-062B45EFC515}" presName="parTrans" presStyleLbl="bgSibTrans2D1" presStyleIdx="4" presStyleCnt="13"/>
      <dgm:spPr/>
      <dgm:t>
        <a:bodyPr/>
        <a:lstStyle/>
        <a:p>
          <a:endParaRPr lang="ru-RU"/>
        </a:p>
      </dgm:t>
    </dgm:pt>
    <dgm:pt modelId="{1DBDE156-06F1-4BB3-A874-DAC727A24AB5}" type="pres">
      <dgm:prSet presAssocID="{47F6E318-D4E4-4AB6-A81D-95EC9FF0473F}" presName="node" presStyleLbl="node1" presStyleIdx="4" presStyleCnt="13" custScaleX="151020" custScaleY="132278" custRadScaleRad="118540" custRadScaleInc="-71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CB4FD3-15E5-4012-BD72-B9DEA9BACE24}" type="pres">
      <dgm:prSet presAssocID="{532FC470-E1C2-48FE-B632-8BB918F0CD73}" presName="parTrans" presStyleLbl="bgSibTrans2D1" presStyleIdx="5" presStyleCnt="13"/>
      <dgm:spPr/>
      <dgm:t>
        <a:bodyPr/>
        <a:lstStyle/>
        <a:p>
          <a:endParaRPr lang="ru-RU"/>
        </a:p>
      </dgm:t>
    </dgm:pt>
    <dgm:pt modelId="{6B659596-BA24-4BF8-94B5-2144DFCA86F2}" type="pres">
      <dgm:prSet presAssocID="{D0325760-A84F-4EE6-B905-FB23B7BEC6FF}" presName="node" presStyleLbl="node1" presStyleIdx="5" presStyleCnt="13" custScaleX="148729" custScaleY="159670" custRadScaleRad="103141" custRadScaleInc="-515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DC3AA-F6F9-4C91-8660-01CF5C82301D}" type="pres">
      <dgm:prSet presAssocID="{48918A0C-2A91-46B3-A048-F5BD51A4F24E}" presName="parTrans" presStyleLbl="bgSibTrans2D1" presStyleIdx="6" presStyleCnt="13"/>
      <dgm:spPr/>
      <dgm:t>
        <a:bodyPr/>
        <a:lstStyle/>
        <a:p>
          <a:endParaRPr lang="ru-RU"/>
        </a:p>
      </dgm:t>
    </dgm:pt>
    <dgm:pt modelId="{E642C99C-8424-4E24-81D4-83366B14BA6E}" type="pres">
      <dgm:prSet presAssocID="{4889D3A9-4C92-47DD-844E-8A7C6292993C}" presName="node" presStyleLbl="node1" presStyleIdx="6" presStyleCnt="13" custScaleX="127401" custScaleY="176096" custRadScaleRad="101097" custRadScaleInc="-212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FB2966-25C4-4B6F-A251-5BE473B24668}" type="pres">
      <dgm:prSet presAssocID="{9CC87018-D488-4E01-A6B1-592ECF19EF31}" presName="parTrans" presStyleLbl="bgSibTrans2D1" presStyleIdx="7" presStyleCnt="13"/>
      <dgm:spPr/>
      <dgm:t>
        <a:bodyPr/>
        <a:lstStyle/>
        <a:p>
          <a:endParaRPr lang="ru-RU"/>
        </a:p>
      </dgm:t>
    </dgm:pt>
    <dgm:pt modelId="{FE536DDE-4294-4DC5-8343-EECF092757EA}" type="pres">
      <dgm:prSet presAssocID="{319A7133-B129-41F2-8111-48BAAD078FE6}" presName="node" presStyleLbl="node1" presStyleIdx="7" presStyleCnt="13" custScaleX="233536" custRadScaleRad="114231" custRadScaleInc="4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BDE50-608D-43F3-A342-9DA4131D67A2}" type="pres">
      <dgm:prSet presAssocID="{12B486AC-DBD4-4B7B-AE50-A95F29D0BF1C}" presName="parTrans" presStyleLbl="bgSibTrans2D1" presStyleIdx="8" presStyleCnt="13" custLinFactNeighborX="-2" custLinFactNeighborY="-1321"/>
      <dgm:spPr/>
      <dgm:t>
        <a:bodyPr/>
        <a:lstStyle/>
        <a:p>
          <a:endParaRPr lang="ru-RU"/>
        </a:p>
      </dgm:t>
    </dgm:pt>
    <dgm:pt modelId="{E66C24FA-4254-46B4-8630-FDD8A293D34A}" type="pres">
      <dgm:prSet presAssocID="{F223D7D8-9D14-4679-93F0-DBCD60F3485B}" presName="node" presStyleLbl="node1" presStyleIdx="8" presStyleCnt="13" custScaleX="186386" custScaleY="129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2BCECE-F021-440F-8EB6-E03FFD7A4FDE}" type="pres">
      <dgm:prSet presAssocID="{D6483B42-55CF-4D00-9235-7368A6BA2B89}" presName="parTrans" presStyleLbl="bgSibTrans2D1" presStyleIdx="9" presStyleCnt="13"/>
      <dgm:spPr/>
      <dgm:t>
        <a:bodyPr/>
        <a:lstStyle/>
        <a:p>
          <a:endParaRPr lang="ru-RU"/>
        </a:p>
      </dgm:t>
    </dgm:pt>
    <dgm:pt modelId="{8FB958A7-4A7C-4A80-A568-C2000BFC57D3}" type="pres">
      <dgm:prSet presAssocID="{681088EF-8C8B-4506-88AE-B7E47FB08CE5}" presName="node" presStyleLbl="node1" presStyleIdx="9" presStyleCnt="13" custScaleX="310600" custScaleY="70810" custRadScaleRad="89600" custRadScaleInc="-28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7A3C34-92DC-4320-9F60-17B211A91EF9}" type="pres">
      <dgm:prSet presAssocID="{6A95D0CA-DD38-414B-98B8-B82EB07556E3}" presName="parTrans" presStyleLbl="bgSibTrans2D1" presStyleIdx="10" presStyleCnt="13"/>
      <dgm:spPr/>
      <dgm:t>
        <a:bodyPr/>
        <a:lstStyle/>
        <a:p>
          <a:endParaRPr lang="ru-RU"/>
        </a:p>
      </dgm:t>
    </dgm:pt>
    <dgm:pt modelId="{12368016-7F3E-4AB0-88FF-DE1DC32D77F3}" type="pres">
      <dgm:prSet presAssocID="{F1F72ADA-C5FD-48EF-BB70-A66AD1301832}" presName="node" presStyleLbl="node1" presStyleIdx="10" presStyleCnt="13" custScaleX="185874" custScaleY="135415" custRadScaleRad="85517" custRadScaleInc="-149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5DB34C-668B-414B-BC64-292A0B63AD62}" type="pres">
      <dgm:prSet presAssocID="{C5EC39B4-5E4D-4FF2-9491-72A85FEC65F2}" presName="parTrans" presStyleLbl="bgSibTrans2D1" presStyleIdx="11" presStyleCnt="13"/>
      <dgm:spPr/>
      <dgm:t>
        <a:bodyPr/>
        <a:lstStyle/>
        <a:p>
          <a:endParaRPr lang="ru-RU"/>
        </a:p>
      </dgm:t>
    </dgm:pt>
    <dgm:pt modelId="{EB1FF678-C7D3-48BD-9DCE-F38132B85A0D}" type="pres">
      <dgm:prSet presAssocID="{792B05E9-DC2E-4739-8135-A28AE07B8C63}" presName="node" presStyleLbl="node1" presStyleIdx="11" presStyleCnt="13" custScaleX="229944" custScaleY="176491" custRadScaleRad="73732" custRadScaleInc="743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7C01D3-DE58-47ED-A99D-B8D50CB7D2A9}" type="pres">
      <dgm:prSet presAssocID="{A5E269A3-D46A-4972-B516-5BB020AC3C17}" presName="parTrans" presStyleLbl="bgSibTrans2D1" presStyleIdx="12" presStyleCnt="13"/>
      <dgm:spPr/>
      <dgm:t>
        <a:bodyPr/>
        <a:lstStyle/>
        <a:p>
          <a:endParaRPr lang="ru-RU"/>
        </a:p>
      </dgm:t>
    </dgm:pt>
    <dgm:pt modelId="{DF3E1D8D-D602-462B-B951-58C8AB747BC5}" type="pres">
      <dgm:prSet presAssocID="{1B70B239-800D-433F-BBA0-58BD1A17464B}" presName="node" presStyleLbl="node1" presStyleIdx="12" presStyleCnt="13" custScaleX="231250" custScaleY="135706" custRadScaleRad="28319" custRadScaleInc="229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B15BCE-FFE1-434A-AA35-F0AA7FA85B26}" srcId="{844EDDE5-B5EE-4FE0-9BE6-AE61BF95FC2A}" destId="{D0325760-A84F-4EE6-B905-FB23B7BEC6FF}" srcOrd="5" destOrd="0" parTransId="{532FC470-E1C2-48FE-B632-8BB918F0CD73}" sibTransId="{936F5C91-A4B3-4C34-80C8-A383D8091FDC}"/>
    <dgm:cxn modelId="{F7C88435-8E57-4F35-8E12-90A49D8A2438}" srcId="{844EDDE5-B5EE-4FE0-9BE6-AE61BF95FC2A}" destId="{F223D7D8-9D14-4679-93F0-DBCD60F3485B}" srcOrd="8" destOrd="0" parTransId="{12B486AC-DBD4-4B7B-AE50-A95F29D0BF1C}" sibTransId="{562A79F5-ECEA-4B24-A4E8-D47D3B3DA66E}"/>
    <dgm:cxn modelId="{A26FE7C7-DCBF-44D7-AD01-CDB26C165274}" type="presOf" srcId="{319A7133-B129-41F2-8111-48BAAD078FE6}" destId="{FE536DDE-4294-4DC5-8343-EECF092757EA}" srcOrd="0" destOrd="0" presId="urn:microsoft.com/office/officeart/2005/8/layout/radial4"/>
    <dgm:cxn modelId="{031F1E02-B42A-42DA-843A-24E31AB6B5AD}" type="presOf" srcId="{47F6E318-D4E4-4AB6-A81D-95EC9FF0473F}" destId="{1DBDE156-06F1-4BB3-A874-DAC727A24AB5}" srcOrd="0" destOrd="0" presId="urn:microsoft.com/office/officeart/2005/8/layout/radial4"/>
    <dgm:cxn modelId="{633072F9-6F84-42A4-9001-2CCCFBDB3C66}" srcId="{844EDDE5-B5EE-4FE0-9BE6-AE61BF95FC2A}" destId="{681088EF-8C8B-4506-88AE-B7E47FB08CE5}" srcOrd="9" destOrd="0" parTransId="{D6483B42-55CF-4D00-9235-7368A6BA2B89}" sibTransId="{39C7DD8D-7F3F-423D-8411-E6D9BF1BD542}"/>
    <dgm:cxn modelId="{C550BE47-0F96-4D0E-8634-37E9CE6BB79D}" srcId="{844EDDE5-B5EE-4FE0-9BE6-AE61BF95FC2A}" destId="{4889D3A9-4C92-47DD-844E-8A7C6292993C}" srcOrd="6" destOrd="0" parTransId="{48918A0C-2A91-46B3-A048-F5BD51A4F24E}" sibTransId="{60A333CD-1842-4DAA-88F7-1AFCCD6442E6}"/>
    <dgm:cxn modelId="{AE18CD9B-3BEB-46F5-870C-CEA063BE4D3F}" type="presOf" srcId="{F0394484-DF6D-4DD4-A862-439B08EF40A7}" destId="{A1974401-9881-427E-8DAE-3B6AE396C3EB}" srcOrd="0" destOrd="0" presId="urn:microsoft.com/office/officeart/2005/8/layout/radial4"/>
    <dgm:cxn modelId="{827AC0D9-42FC-47E1-894B-0BDDB6D77A01}" type="presOf" srcId="{BCC4B84A-CF4B-42B9-B323-062B45EFC515}" destId="{B31FFE13-1BFC-4E28-A3DB-04B3D76683B8}" srcOrd="0" destOrd="0" presId="urn:microsoft.com/office/officeart/2005/8/layout/radial4"/>
    <dgm:cxn modelId="{B114C236-9556-4C4F-9D3C-DA6DDE45A37E}" type="presOf" srcId="{792B05E9-DC2E-4739-8135-A28AE07B8C63}" destId="{EB1FF678-C7D3-48BD-9DCE-F38132B85A0D}" srcOrd="0" destOrd="0" presId="urn:microsoft.com/office/officeart/2005/8/layout/radial4"/>
    <dgm:cxn modelId="{6FD8F2AA-659A-4BB4-B9FB-77BA0233D00F}" type="presOf" srcId="{1B70B239-800D-433F-BBA0-58BD1A17464B}" destId="{DF3E1D8D-D602-462B-B951-58C8AB747BC5}" srcOrd="0" destOrd="0" presId="urn:microsoft.com/office/officeart/2005/8/layout/radial4"/>
    <dgm:cxn modelId="{6F07E5F5-E71F-4FAB-B8A6-332C6B5B49A3}" type="presOf" srcId="{3C321F21-A232-4EC9-86F1-C0C2350E0603}" destId="{79252576-6F7A-4A03-86D0-635DA4A3EB19}" srcOrd="0" destOrd="0" presId="urn:microsoft.com/office/officeart/2005/8/layout/radial4"/>
    <dgm:cxn modelId="{D6DCBDE3-537F-49E0-97CF-1AAB874DE182}" srcId="{844EDDE5-B5EE-4FE0-9BE6-AE61BF95FC2A}" destId="{0192E91F-64BC-4704-B722-33BD7D050D9B}" srcOrd="1" destOrd="0" parTransId="{5383CDD2-292F-4F6A-867C-3672451E7AB6}" sibTransId="{D587354F-B171-446F-958A-0B033BCE6A30}"/>
    <dgm:cxn modelId="{07697741-872B-4A6B-B7BD-856456156F5F}" srcId="{844EDDE5-B5EE-4FE0-9BE6-AE61BF95FC2A}" destId="{792B05E9-DC2E-4739-8135-A28AE07B8C63}" srcOrd="11" destOrd="0" parTransId="{C5EC39B4-5E4D-4FF2-9491-72A85FEC65F2}" sibTransId="{14F15C9C-AE9F-4840-828D-698A391FB0B6}"/>
    <dgm:cxn modelId="{ABF1FEE1-AEAB-42E3-AC6A-675A78146F0A}" type="presOf" srcId="{12B486AC-DBD4-4B7B-AE50-A95F29D0BF1C}" destId="{001BDE50-608D-43F3-A342-9DA4131D67A2}" srcOrd="0" destOrd="0" presId="urn:microsoft.com/office/officeart/2005/8/layout/radial4"/>
    <dgm:cxn modelId="{356CD1D1-DB42-4A65-9C75-37043066709C}" type="presOf" srcId="{1CB34232-C546-41EC-BAA1-5F5C74291719}" destId="{94C6EE7E-646D-42B5-830C-442E9F622C7E}" srcOrd="0" destOrd="0" presId="urn:microsoft.com/office/officeart/2005/8/layout/radial4"/>
    <dgm:cxn modelId="{71110541-3D1D-4560-A416-2AAAE53BAC5C}" srcId="{B26D8FD6-888F-409E-B822-D47C95032CF8}" destId="{844EDDE5-B5EE-4FE0-9BE6-AE61BF95FC2A}" srcOrd="0" destOrd="0" parTransId="{5B0568B4-2452-46EA-B3AC-51E8D9316B28}" sibTransId="{6002A311-AD0E-485E-AB51-C0FF553B8B23}"/>
    <dgm:cxn modelId="{0F90D324-C514-4972-9C2E-4AA316FA5BDE}" srcId="{844EDDE5-B5EE-4FE0-9BE6-AE61BF95FC2A}" destId="{F0394484-DF6D-4DD4-A862-439B08EF40A7}" srcOrd="3" destOrd="0" parTransId="{BBE8DA28-DCA3-4292-B89A-FDDB2A33E12F}" sibTransId="{4CAE1D09-E57A-47F0-B710-D61252A312AA}"/>
    <dgm:cxn modelId="{651ADD2B-6FA7-4DF9-B925-8E7931841266}" type="presOf" srcId="{6A95D0CA-DD38-414B-98B8-B82EB07556E3}" destId="{C07A3C34-92DC-4320-9F60-17B211A91EF9}" srcOrd="0" destOrd="0" presId="urn:microsoft.com/office/officeart/2005/8/layout/radial4"/>
    <dgm:cxn modelId="{2D064343-A791-4D53-82AC-BB3AA1EC940D}" type="presOf" srcId="{A5E269A3-D46A-4972-B516-5BB020AC3C17}" destId="{BD7C01D3-DE58-47ED-A99D-B8D50CB7D2A9}" srcOrd="0" destOrd="0" presId="urn:microsoft.com/office/officeart/2005/8/layout/radial4"/>
    <dgm:cxn modelId="{C04FF483-23F3-4256-A49D-0DF28BE83E15}" srcId="{844EDDE5-B5EE-4FE0-9BE6-AE61BF95FC2A}" destId="{47F6E318-D4E4-4AB6-A81D-95EC9FF0473F}" srcOrd="4" destOrd="0" parTransId="{BCC4B84A-CF4B-42B9-B323-062B45EFC515}" sibTransId="{1160FDC2-510F-4D3D-A320-226B44A9F0A3}"/>
    <dgm:cxn modelId="{A9367EE8-7392-4B4E-B29F-CE12527DC66D}" type="presOf" srcId="{F223D7D8-9D14-4679-93F0-DBCD60F3485B}" destId="{E66C24FA-4254-46B4-8630-FDD8A293D34A}" srcOrd="0" destOrd="0" presId="urn:microsoft.com/office/officeart/2005/8/layout/radial4"/>
    <dgm:cxn modelId="{98FFE8C9-78A2-4771-AD19-CDBBF38E05BC}" srcId="{844EDDE5-B5EE-4FE0-9BE6-AE61BF95FC2A}" destId="{1B70B239-800D-433F-BBA0-58BD1A17464B}" srcOrd="12" destOrd="0" parTransId="{A5E269A3-D46A-4972-B516-5BB020AC3C17}" sibTransId="{4D0E9921-2C31-4142-842A-A8895DD52233}"/>
    <dgm:cxn modelId="{B694895B-33CF-4AE0-98CF-2AB3413B5278}" srcId="{844EDDE5-B5EE-4FE0-9BE6-AE61BF95FC2A}" destId="{1CB34232-C546-41EC-BAA1-5F5C74291719}" srcOrd="2" destOrd="0" parTransId="{F0771B3E-137F-491A-8000-C97BFF8F4A66}" sibTransId="{8E757448-83F3-4D78-883B-A1799CE1DCF4}"/>
    <dgm:cxn modelId="{07D5C185-56DA-495A-B9AB-DBC390200E26}" type="presOf" srcId="{D0325760-A84F-4EE6-B905-FB23B7BEC6FF}" destId="{6B659596-BA24-4BF8-94B5-2144DFCA86F2}" srcOrd="0" destOrd="0" presId="urn:microsoft.com/office/officeart/2005/8/layout/radial4"/>
    <dgm:cxn modelId="{4BB0996A-431F-4A24-90FE-5B2D162BC31F}" type="presOf" srcId="{C5EC39B4-5E4D-4FF2-9491-72A85FEC65F2}" destId="{5D5DB34C-668B-414B-BC64-292A0B63AD62}" srcOrd="0" destOrd="0" presId="urn:microsoft.com/office/officeart/2005/8/layout/radial4"/>
    <dgm:cxn modelId="{7801F16D-DEB2-4B52-B8AA-2B6B1CBAD973}" type="presOf" srcId="{D6483B42-55CF-4D00-9235-7368A6BA2B89}" destId="{E32BCECE-F021-440F-8EB6-E03FFD7A4FDE}" srcOrd="0" destOrd="0" presId="urn:microsoft.com/office/officeart/2005/8/layout/radial4"/>
    <dgm:cxn modelId="{644D785C-045E-4635-84D3-C34B7AD9399B}" type="presOf" srcId="{532FC470-E1C2-48FE-B632-8BB918F0CD73}" destId="{C1CB4FD3-15E5-4012-BD72-B9DEA9BACE24}" srcOrd="0" destOrd="0" presId="urn:microsoft.com/office/officeart/2005/8/layout/radial4"/>
    <dgm:cxn modelId="{2E514C97-2F93-449F-9A59-575062E3DF85}" type="presOf" srcId="{844EDDE5-B5EE-4FE0-9BE6-AE61BF95FC2A}" destId="{70011AB4-94F9-4B7F-9A04-AE1C78C6197E}" srcOrd="0" destOrd="0" presId="urn:microsoft.com/office/officeart/2005/8/layout/radial4"/>
    <dgm:cxn modelId="{BE497ADC-B373-4380-9607-AFE4E8C2801F}" type="presOf" srcId="{B26D8FD6-888F-409E-B822-D47C95032CF8}" destId="{0A57A23D-2B0B-44C4-BBA6-C7E8BB969706}" srcOrd="0" destOrd="0" presId="urn:microsoft.com/office/officeart/2005/8/layout/radial4"/>
    <dgm:cxn modelId="{56EBCDA3-8E61-49B1-9982-9D2318C916BC}" type="presOf" srcId="{681088EF-8C8B-4506-88AE-B7E47FB08CE5}" destId="{8FB958A7-4A7C-4A80-A568-C2000BFC57D3}" srcOrd="0" destOrd="0" presId="urn:microsoft.com/office/officeart/2005/8/layout/radial4"/>
    <dgm:cxn modelId="{17A8AB97-26F3-460F-A0F6-23EE8AE749A2}" type="presOf" srcId="{F0771B3E-137F-491A-8000-C97BFF8F4A66}" destId="{AB8F0600-D896-42BA-834F-332ADA5D6A02}" srcOrd="0" destOrd="0" presId="urn:microsoft.com/office/officeart/2005/8/layout/radial4"/>
    <dgm:cxn modelId="{B676B959-B3DB-429A-A1B2-DDA4A536068F}" srcId="{844EDDE5-B5EE-4FE0-9BE6-AE61BF95FC2A}" destId="{F1F72ADA-C5FD-48EF-BB70-A66AD1301832}" srcOrd="10" destOrd="0" parTransId="{6A95D0CA-DD38-414B-98B8-B82EB07556E3}" sibTransId="{28C7F45B-5F00-4830-A763-265593DB695E}"/>
    <dgm:cxn modelId="{0AA70F34-CA1C-4AF3-BE71-3F6FA64FAFFD}" type="presOf" srcId="{9CC87018-D488-4E01-A6B1-592ECF19EF31}" destId="{7BFB2966-25C4-4B6F-A251-5BE473B24668}" srcOrd="0" destOrd="0" presId="urn:microsoft.com/office/officeart/2005/8/layout/radial4"/>
    <dgm:cxn modelId="{879114C3-4F72-4DF4-A95E-03559494981F}" type="presOf" srcId="{BBE8DA28-DCA3-4292-B89A-FDDB2A33E12F}" destId="{564A5D1A-E9FE-4C8C-B3F9-579AFBDAC1EE}" srcOrd="0" destOrd="0" presId="urn:microsoft.com/office/officeart/2005/8/layout/radial4"/>
    <dgm:cxn modelId="{2ECAE68C-2C67-4B13-A19D-D493F3E21870}" type="presOf" srcId="{0192E91F-64BC-4704-B722-33BD7D050D9B}" destId="{9EB6968D-702A-4E79-82CC-4550D3D33F6C}" srcOrd="0" destOrd="0" presId="urn:microsoft.com/office/officeart/2005/8/layout/radial4"/>
    <dgm:cxn modelId="{3D793ADC-AE92-4E8E-9515-B15A04273019}" type="presOf" srcId="{B2472BC9-120D-4044-9CFE-40E251A5723E}" destId="{C649810C-533A-46F4-A310-529FB06CDD0A}" srcOrd="0" destOrd="0" presId="urn:microsoft.com/office/officeart/2005/8/layout/radial4"/>
    <dgm:cxn modelId="{1DE0A6CB-808C-4F34-A7C3-945275A695B1}" type="presOf" srcId="{48918A0C-2A91-46B3-A048-F5BD51A4F24E}" destId="{83BDC3AA-F6F9-4C91-8660-01CF5C82301D}" srcOrd="0" destOrd="0" presId="urn:microsoft.com/office/officeart/2005/8/layout/radial4"/>
    <dgm:cxn modelId="{932A8055-5B7A-44F3-86B4-B0DA0D66732B}" srcId="{844EDDE5-B5EE-4FE0-9BE6-AE61BF95FC2A}" destId="{B2472BC9-120D-4044-9CFE-40E251A5723E}" srcOrd="0" destOrd="0" parTransId="{3C321F21-A232-4EC9-86F1-C0C2350E0603}" sibTransId="{C5335850-0FAA-4DD4-96D2-486326798AC8}"/>
    <dgm:cxn modelId="{4D6D6971-6848-4791-91E9-7C60768DF1CB}" srcId="{844EDDE5-B5EE-4FE0-9BE6-AE61BF95FC2A}" destId="{319A7133-B129-41F2-8111-48BAAD078FE6}" srcOrd="7" destOrd="0" parTransId="{9CC87018-D488-4E01-A6B1-592ECF19EF31}" sibTransId="{554C92C8-3392-467E-8F54-DFEFACB41AD4}"/>
    <dgm:cxn modelId="{24C40A66-B261-4E67-BB33-D5599BC1FE2E}" type="presOf" srcId="{F1F72ADA-C5FD-48EF-BB70-A66AD1301832}" destId="{12368016-7F3E-4AB0-88FF-DE1DC32D77F3}" srcOrd="0" destOrd="0" presId="urn:microsoft.com/office/officeart/2005/8/layout/radial4"/>
    <dgm:cxn modelId="{632B6979-08A8-4A16-9F55-3DCBC3B391C2}" type="presOf" srcId="{5383CDD2-292F-4F6A-867C-3672451E7AB6}" destId="{6BB20994-CFB3-408B-B1E8-D62AFB1BA786}" srcOrd="0" destOrd="0" presId="urn:microsoft.com/office/officeart/2005/8/layout/radial4"/>
    <dgm:cxn modelId="{C4AFA4D3-C2DA-440C-8216-792EA7C2DEC7}" type="presOf" srcId="{4889D3A9-4C92-47DD-844E-8A7C6292993C}" destId="{E642C99C-8424-4E24-81D4-83366B14BA6E}" srcOrd="0" destOrd="0" presId="urn:microsoft.com/office/officeart/2005/8/layout/radial4"/>
    <dgm:cxn modelId="{DD30777A-8B6D-4300-8444-7E9F06085D66}" type="presParOf" srcId="{0A57A23D-2B0B-44C4-BBA6-C7E8BB969706}" destId="{70011AB4-94F9-4B7F-9A04-AE1C78C6197E}" srcOrd="0" destOrd="0" presId="urn:microsoft.com/office/officeart/2005/8/layout/radial4"/>
    <dgm:cxn modelId="{E498B83B-3BC8-4551-930E-FE6E38ABD7C0}" type="presParOf" srcId="{0A57A23D-2B0B-44C4-BBA6-C7E8BB969706}" destId="{79252576-6F7A-4A03-86D0-635DA4A3EB19}" srcOrd="1" destOrd="0" presId="urn:microsoft.com/office/officeart/2005/8/layout/radial4"/>
    <dgm:cxn modelId="{A9BC8D2D-68EA-4F88-B3E2-328272EB0004}" type="presParOf" srcId="{0A57A23D-2B0B-44C4-BBA6-C7E8BB969706}" destId="{C649810C-533A-46F4-A310-529FB06CDD0A}" srcOrd="2" destOrd="0" presId="urn:microsoft.com/office/officeart/2005/8/layout/radial4"/>
    <dgm:cxn modelId="{1B6ED291-009D-4F35-B7FA-71B4FC3DF304}" type="presParOf" srcId="{0A57A23D-2B0B-44C4-BBA6-C7E8BB969706}" destId="{6BB20994-CFB3-408B-B1E8-D62AFB1BA786}" srcOrd="3" destOrd="0" presId="urn:microsoft.com/office/officeart/2005/8/layout/radial4"/>
    <dgm:cxn modelId="{F08BFCC9-00C8-42FB-9745-E823FFE7F626}" type="presParOf" srcId="{0A57A23D-2B0B-44C4-BBA6-C7E8BB969706}" destId="{9EB6968D-702A-4E79-82CC-4550D3D33F6C}" srcOrd="4" destOrd="0" presId="urn:microsoft.com/office/officeart/2005/8/layout/radial4"/>
    <dgm:cxn modelId="{BAAFF7AF-586E-4FF3-99C6-37B9F3A7D32F}" type="presParOf" srcId="{0A57A23D-2B0B-44C4-BBA6-C7E8BB969706}" destId="{AB8F0600-D896-42BA-834F-332ADA5D6A02}" srcOrd="5" destOrd="0" presId="urn:microsoft.com/office/officeart/2005/8/layout/radial4"/>
    <dgm:cxn modelId="{5F1FE152-C345-4B67-B5BB-6361423387BE}" type="presParOf" srcId="{0A57A23D-2B0B-44C4-BBA6-C7E8BB969706}" destId="{94C6EE7E-646D-42B5-830C-442E9F622C7E}" srcOrd="6" destOrd="0" presId="urn:microsoft.com/office/officeart/2005/8/layout/radial4"/>
    <dgm:cxn modelId="{9933497A-CA20-4C30-B72A-73D7B6472FE1}" type="presParOf" srcId="{0A57A23D-2B0B-44C4-BBA6-C7E8BB969706}" destId="{564A5D1A-E9FE-4C8C-B3F9-579AFBDAC1EE}" srcOrd="7" destOrd="0" presId="urn:microsoft.com/office/officeart/2005/8/layout/radial4"/>
    <dgm:cxn modelId="{B14B84BB-D96D-448C-B37C-9175ADE17303}" type="presParOf" srcId="{0A57A23D-2B0B-44C4-BBA6-C7E8BB969706}" destId="{A1974401-9881-427E-8DAE-3B6AE396C3EB}" srcOrd="8" destOrd="0" presId="urn:microsoft.com/office/officeart/2005/8/layout/radial4"/>
    <dgm:cxn modelId="{FE8224BF-1785-4F66-B155-DA95A3CCCC23}" type="presParOf" srcId="{0A57A23D-2B0B-44C4-BBA6-C7E8BB969706}" destId="{B31FFE13-1BFC-4E28-A3DB-04B3D76683B8}" srcOrd="9" destOrd="0" presId="urn:microsoft.com/office/officeart/2005/8/layout/radial4"/>
    <dgm:cxn modelId="{87AA212F-AF1E-43AD-B663-32A3ACACA6A8}" type="presParOf" srcId="{0A57A23D-2B0B-44C4-BBA6-C7E8BB969706}" destId="{1DBDE156-06F1-4BB3-A874-DAC727A24AB5}" srcOrd="10" destOrd="0" presId="urn:microsoft.com/office/officeart/2005/8/layout/radial4"/>
    <dgm:cxn modelId="{6D08325A-C3FB-401B-BF9A-1B0369A2A3FD}" type="presParOf" srcId="{0A57A23D-2B0B-44C4-BBA6-C7E8BB969706}" destId="{C1CB4FD3-15E5-4012-BD72-B9DEA9BACE24}" srcOrd="11" destOrd="0" presId="urn:microsoft.com/office/officeart/2005/8/layout/radial4"/>
    <dgm:cxn modelId="{EEA0CFB9-8F82-4319-8C22-1C1B19112AE2}" type="presParOf" srcId="{0A57A23D-2B0B-44C4-BBA6-C7E8BB969706}" destId="{6B659596-BA24-4BF8-94B5-2144DFCA86F2}" srcOrd="12" destOrd="0" presId="urn:microsoft.com/office/officeart/2005/8/layout/radial4"/>
    <dgm:cxn modelId="{0DC582F3-641A-45F5-B4FB-E246542E8443}" type="presParOf" srcId="{0A57A23D-2B0B-44C4-BBA6-C7E8BB969706}" destId="{83BDC3AA-F6F9-4C91-8660-01CF5C82301D}" srcOrd="13" destOrd="0" presId="urn:microsoft.com/office/officeart/2005/8/layout/radial4"/>
    <dgm:cxn modelId="{2A84922E-FEC1-45EA-BD8D-07DE6FFBD98F}" type="presParOf" srcId="{0A57A23D-2B0B-44C4-BBA6-C7E8BB969706}" destId="{E642C99C-8424-4E24-81D4-83366B14BA6E}" srcOrd="14" destOrd="0" presId="urn:microsoft.com/office/officeart/2005/8/layout/radial4"/>
    <dgm:cxn modelId="{3883B14E-F65F-41E7-A3C5-3FDD5BF10A03}" type="presParOf" srcId="{0A57A23D-2B0B-44C4-BBA6-C7E8BB969706}" destId="{7BFB2966-25C4-4B6F-A251-5BE473B24668}" srcOrd="15" destOrd="0" presId="urn:microsoft.com/office/officeart/2005/8/layout/radial4"/>
    <dgm:cxn modelId="{EEEECE27-AAEF-4EF9-AC93-65B4A60CF9AF}" type="presParOf" srcId="{0A57A23D-2B0B-44C4-BBA6-C7E8BB969706}" destId="{FE536DDE-4294-4DC5-8343-EECF092757EA}" srcOrd="16" destOrd="0" presId="urn:microsoft.com/office/officeart/2005/8/layout/radial4"/>
    <dgm:cxn modelId="{F3976ED1-A78C-41AE-B484-62DF3B92FBD7}" type="presParOf" srcId="{0A57A23D-2B0B-44C4-BBA6-C7E8BB969706}" destId="{001BDE50-608D-43F3-A342-9DA4131D67A2}" srcOrd="17" destOrd="0" presId="urn:microsoft.com/office/officeart/2005/8/layout/radial4"/>
    <dgm:cxn modelId="{5E574BC2-1405-4456-B8B5-D02DB269935A}" type="presParOf" srcId="{0A57A23D-2B0B-44C4-BBA6-C7E8BB969706}" destId="{E66C24FA-4254-46B4-8630-FDD8A293D34A}" srcOrd="18" destOrd="0" presId="urn:microsoft.com/office/officeart/2005/8/layout/radial4"/>
    <dgm:cxn modelId="{AF505D32-4888-449E-9D63-9D84656E84E1}" type="presParOf" srcId="{0A57A23D-2B0B-44C4-BBA6-C7E8BB969706}" destId="{E32BCECE-F021-440F-8EB6-E03FFD7A4FDE}" srcOrd="19" destOrd="0" presId="urn:microsoft.com/office/officeart/2005/8/layout/radial4"/>
    <dgm:cxn modelId="{0F3A086F-0B64-4410-B08A-63A7156608B2}" type="presParOf" srcId="{0A57A23D-2B0B-44C4-BBA6-C7E8BB969706}" destId="{8FB958A7-4A7C-4A80-A568-C2000BFC57D3}" srcOrd="20" destOrd="0" presId="urn:microsoft.com/office/officeart/2005/8/layout/radial4"/>
    <dgm:cxn modelId="{B38EE95C-3F87-4DF2-83D4-5A180B852AC6}" type="presParOf" srcId="{0A57A23D-2B0B-44C4-BBA6-C7E8BB969706}" destId="{C07A3C34-92DC-4320-9F60-17B211A91EF9}" srcOrd="21" destOrd="0" presId="urn:microsoft.com/office/officeart/2005/8/layout/radial4"/>
    <dgm:cxn modelId="{B83972F4-53DA-44BA-9469-29704D8B4935}" type="presParOf" srcId="{0A57A23D-2B0B-44C4-BBA6-C7E8BB969706}" destId="{12368016-7F3E-4AB0-88FF-DE1DC32D77F3}" srcOrd="22" destOrd="0" presId="urn:microsoft.com/office/officeart/2005/8/layout/radial4"/>
    <dgm:cxn modelId="{2C7958B4-86A4-4116-BFA8-0259C7D1750F}" type="presParOf" srcId="{0A57A23D-2B0B-44C4-BBA6-C7E8BB969706}" destId="{5D5DB34C-668B-414B-BC64-292A0B63AD62}" srcOrd="23" destOrd="0" presId="urn:microsoft.com/office/officeart/2005/8/layout/radial4"/>
    <dgm:cxn modelId="{6C883CBE-DD40-4EBD-A5E8-E5C81917448B}" type="presParOf" srcId="{0A57A23D-2B0B-44C4-BBA6-C7E8BB969706}" destId="{EB1FF678-C7D3-48BD-9DCE-F38132B85A0D}" srcOrd="24" destOrd="0" presId="urn:microsoft.com/office/officeart/2005/8/layout/radial4"/>
    <dgm:cxn modelId="{C8A69A2B-317B-43B4-979F-6ECB84D50FCE}" type="presParOf" srcId="{0A57A23D-2B0B-44C4-BBA6-C7E8BB969706}" destId="{BD7C01D3-DE58-47ED-A99D-B8D50CB7D2A9}" srcOrd="25" destOrd="0" presId="urn:microsoft.com/office/officeart/2005/8/layout/radial4"/>
    <dgm:cxn modelId="{7FB65311-2A0F-4BE5-B5FC-A59B55040E49}" type="presParOf" srcId="{0A57A23D-2B0B-44C4-BBA6-C7E8BB969706}" destId="{DF3E1D8D-D602-462B-B951-58C8AB747BC5}" srcOrd="2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D41B2F-86D4-4F79-B94F-07672D835633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6F5A2A-1DD7-4E6B-8D0F-8BB12079E481}">
      <dgm:prSet custT="1"/>
      <dgm:spPr/>
      <dgm:t>
        <a:bodyPr/>
        <a:lstStyle/>
        <a:p>
          <a:r>
            <a:rPr lang="ru-RU" sz="4000" dirty="0" smtClean="0">
              <a:solidFill>
                <a:srgbClr val="FFC000"/>
              </a:solidFill>
            </a:rPr>
            <a:t>до 5 %</a:t>
          </a:r>
          <a:endParaRPr lang="ru-RU" sz="4000" dirty="0">
            <a:solidFill>
              <a:srgbClr val="FFC000"/>
            </a:solidFill>
          </a:endParaRPr>
        </a:p>
      </dgm:t>
    </dgm:pt>
    <dgm:pt modelId="{A2B00727-AD14-45A3-9BF5-3312DD9AE63B}" type="parTrans" cxnId="{62C3DA18-128B-40D3-A893-8ECC9CEB88F4}">
      <dgm:prSet/>
      <dgm:spPr/>
      <dgm:t>
        <a:bodyPr/>
        <a:lstStyle/>
        <a:p>
          <a:endParaRPr lang="ru-RU"/>
        </a:p>
      </dgm:t>
    </dgm:pt>
    <dgm:pt modelId="{A61097BB-9A4B-4964-A345-FFA095E515C4}" type="sibTrans" cxnId="{62C3DA18-128B-40D3-A893-8ECC9CEB88F4}">
      <dgm:prSet/>
      <dgm:spPr/>
      <dgm:t>
        <a:bodyPr/>
        <a:lstStyle/>
        <a:p>
          <a:endParaRPr lang="ru-RU"/>
        </a:p>
      </dgm:t>
    </dgm:pt>
    <dgm:pt modelId="{AEDA3DEE-E688-4ADB-A404-7B0D8876FF4C}" type="pres">
      <dgm:prSet presAssocID="{44D41B2F-86D4-4F79-B94F-07672D8356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D8AD11-1754-4050-BF6D-4808021B86B5}" type="pres">
      <dgm:prSet presAssocID="{E16F5A2A-1DD7-4E6B-8D0F-8BB12079E481}" presName="linNode" presStyleCnt="0"/>
      <dgm:spPr/>
    </dgm:pt>
    <dgm:pt modelId="{B72BEFF2-B7EA-494E-90F8-9A27920DF547}" type="pres">
      <dgm:prSet presAssocID="{E16F5A2A-1DD7-4E6B-8D0F-8BB12079E481}" presName="parentText" presStyleLbl="node1" presStyleIdx="0" presStyleCnt="1" custScaleX="66247" custScaleY="72977" custLinFactNeighborX="-86791" custLinFactNeighborY="181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5EDDCA-A4FF-430A-A774-2B38F82A130E}" type="presOf" srcId="{44D41B2F-86D4-4F79-B94F-07672D835633}" destId="{AEDA3DEE-E688-4ADB-A404-7B0D8876FF4C}" srcOrd="0" destOrd="0" presId="urn:microsoft.com/office/officeart/2005/8/layout/vList5"/>
    <dgm:cxn modelId="{62C3DA18-128B-40D3-A893-8ECC9CEB88F4}" srcId="{44D41B2F-86D4-4F79-B94F-07672D835633}" destId="{E16F5A2A-1DD7-4E6B-8D0F-8BB12079E481}" srcOrd="0" destOrd="0" parTransId="{A2B00727-AD14-45A3-9BF5-3312DD9AE63B}" sibTransId="{A61097BB-9A4B-4964-A345-FFA095E515C4}"/>
    <dgm:cxn modelId="{24BD21D1-C294-4DAF-BD81-A24B876D855A}" type="presOf" srcId="{E16F5A2A-1DD7-4E6B-8D0F-8BB12079E481}" destId="{B72BEFF2-B7EA-494E-90F8-9A27920DF547}" srcOrd="0" destOrd="0" presId="urn:microsoft.com/office/officeart/2005/8/layout/vList5"/>
    <dgm:cxn modelId="{32363976-02EC-4965-BB5C-DEC5F0D96F82}" type="presParOf" srcId="{AEDA3DEE-E688-4ADB-A404-7B0D8876FF4C}" destId="{82D8AD11-1754-4050-BF6D-4808021B86B5}" srcOrd="0" destOrd="0" presId="urn:microsoft.com/office/officeart/2005/8/layout/vList5"/>
    <dgm:cxn modelId="{0DA1C7C4-D943-4E0D-A3E5-AA19BE86447F}" type="presParOf" srcId="{82D8AD11-1754-4050-BF6D-4808021B86B5}" destId="{B72BEFF2-B7EA-494E-90F8-9A27920DF54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11AB4-94F9-4B7F-9A04-AE1C78C6197E}">
      <dsp:nvSpPr>
        <dsp:cNvPr id="0" name=""/>
        <dsp:cNvSpPr/>
      </dsp:nvSpPr>
      <dsp:spPr>
        <a:xfrm>
          <a:off x="3435129" y="2991028"/>
          <a:ext cx="1835160" cy="1723622"/>
        </a:xfrm>
        <a:prstGeom prst="ellipse">
          <a:avLst/>
        </a:prstGeom>
        <a:gradFill rotWithShape="0">
          <a:gsLst>
            <a:gs pos="0">
              <a:schemeClr val="accent5">
                <a:lumMod val="7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2">
              <a:shade val="30000"/>
              <a:satMod val="120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baseline="0" dirty="0"/>
            <a:t>Государственные программы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0" kern="1200" baseline="0" dirty="0" smtClean="0"/>
            <a:t>76 835,9</a:t>
          </a:r>
          <a:r>
            <a:rPr lang="en-US" sz="900" b="1" i="0" kern="1200" baseline="0" dirty="0" smtClean="0"/>
            <a:t> </a:t>
          </a:r>
          <a:r>
            <a:rPr lang="ru-RU" sz="900" b="1" i="0" kern="1200" baseline="0" dirty="0" smtClean="0"/>
            <a:t>тыс</a:t>
          </a:r>
          <a:r>
            <a:rPr lang="ru-RU" sz="900" b="1" i="0" kern="1200" baseline="0" dirty="0"/>
            <a:t>. руб. </a:t>
          </a:r>
          <a:r>
            <a:rPr lang="ru-RU" sz="900" b="1" i="0" kern="1200" baseline="0" dirty="0" smtClean="0"/>
            <a:t>(</a:t>
          </a:r>
          <a:r>
            <a:rPr lang="ru-RU" sz="900" b="1" i="0" kern="1200" baseline="0" dirty="0" smtClean="0"/>
            <a:t>75</a:t>
          </a:r>
          <a:r>
            <a:rPr lang="en-US" sz="900" b="1" i="0" kern="1200" baseline="0" dirty="0" smtClean="0"/>
            <a:t>,</a:t>
          </a:r>
          <a:r>
            <a:rPr lang="ru-RU" sz="900" b="1" i="0" kern="1200" baseline="0" dirty="0" smtClean="0"/>
            <a:t>7 </a:t>
          </a:r>
          <a:r>
            <a:rPr lang="ru-RU" sz="900" b="1" i="0" kern="1200" baseline="0" dirty="0"/>
            <a:t>% расходов бюджета)</a:t>
          </a:r>
        </a:p>
      </dsp:txBody>
      <dsp:txXfrm>
        <a:off x="3703882" y="3243447"/>
        <a:ext cx="1297654" cy="1218784"/>
      </dsp:txXfrm>
    </dsp:sp>
    <dsp:sp modelId="{79252576-6F7A-4A03-86D0-635DA4A3EB19}">
      <dsp:nvSpPr>
        <dsp:cNvPr id="0" name=""/>
        <dsp:cNvSpPr/>
      </dsp:nvSpPr>
      <dsp:spPr>
        <a:xfrm rot="8674012">
          <a:off x="1231403" y="5024582"/>
          <a:ext cx="2503001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9810C-533A-46F4-A310-529FB06CDD0A}">
      <dsp:nvSpPr>
        <dsp:cNvPr id="0" name=""/>
        <dsp:cNvSpPr/>
      </dsp:nvSpPr>
      <dsp:spPr>
        <a:xfrm>
          <a:off x="575246" y="5390604"/>
          <a:ext cx="1775887" cy="103645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>
              <a:solidFill>
                <a:schemeClr val="accent1">
                  <a:lumMod val="50000"/>
                </a:schemeClr>
              </a:solidFill>
            </a:rPr>
            <a:t>Государственная «Управление государственными финансами и регулирование финансового рынка» на 2020 год и на период до 2025 года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>
              <a:solidFill>
                <a:schemeClr val="accent1">
                  <a:lumMod val="50000"/>
                </a:schemeClr>
              </a:solidFill>
            </a:rPr>
            <a:t>3 212,2 </a:t>
          </a:r>
          <a:r>
            <a:rPr lang="ru-RU" sz="900" b="0" i="0" u="none" kern="12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b="0" i="0" u="none" kern="1200" dirty="0">
              <a:solidFill>
                <a:schemeClr val="accent1">
                  <a:lumMod val="50000"/>
                </a:schemeClr>
              </a:solidFill>
            </a:rPr>
            <a:t>. руб.</a:t>
          </a:r>
          <a:endParaRPr lang="ru-RU" sz="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05603" y="5420961"/>
        <a:ext cx="1715173" cy="975737"/>
      </dsp:txXfrm>
    </dsp:sp>
    <dsp:sp modelId="{6BB20994-CFB3-408B-B1E8-D62AFB1BA786}">
      <dsp:nvSpPr>
        <dsp:cNvPr id="0" name=""/>
        <dsp:cNvSpPr/>
      </dsp:nvSpPr>
      <dsp:spPr>
        <a:xfrm rot="10123897">
          <a:off x="731781" y="4156590"/>
          <a:ext cx="2599979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6968D-702A-4E79-82CC-4550D3D33F6C}">
      <dsp:nvSpPr>
        <dsp:cNvPr id="0" name=""/>
        <dsp:cNvSpPr/>
      </dsp:nvSpPr>
      <dsp:spPr>
        <a:xfrm>
          <a:off x="161980" y="4175817"/>
          <a:ext cx="1189721" cy="7869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«Аграрный бизнес» на 2021-2025 годы </a:t>
          </a:r>
          <a:endParaRPr lang="ru-RU" sz="9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5 969,5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sp:txBody>
      <dsp:txXfrm>
        <a:off x="185030" y="4198867"/>
        <a:ext cx="1143621" cy="740868"/>
      </dsp:txXfrm>
    </dsp:sp>
    <dsp:sp modelId="{AB8F0600-D896-42BA-834F-332ADA5D6A02}">
      <dsp:nvSpPr>
        <dsp:cNvPr id="0" name=""/>
        <dsp:cNvSpPr/>
      </dsp:nvSpPr>
      <dsp:spPr>
        <a:xfrm rot="11040899">
          <a:off x="813634" y="3532884"/>
          <a:ext cx="2482939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6EE7E-646D-42B5-830C-442E9F622C7E}">
      <dsp:nvSpPr>
        <dsp:cNvPr id="0" name=""/>
        <dsp:cNvSpPr/>
      </dsp:nvSpPr>
      <dsp:spPr>
        <a:xfrm>
          <a:off x="56593" y="3292840"/>
          <a:ext cx="1520174" cy="6236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«Социальная защита» </a:t>
          </a:r>
          <a:endParaRPr lang="ru-RU" sz="9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3 349,8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sp:txBody>
      <dsp:txXfrm>
        <a:off x="74858" y="3311105"/>
        <a:ext cx="1483644" cy="587083"/>
      </dsp:txXfrm>
    </dsp:sp>
    <dsp:sp modelId="{564A5D1A-E9FE-4C8C-B3F9-579AFBDAC1EE}">
      <dsp:nvSpPr>
        <dsp:cNvPr id="0" name=""/>
        <dsp:cNvSpPr/>
      </dsp:nvSpPr>
      <dsp:spPr>
        <a:xfrm rot="12034958">
          <a:off x="896587" y="2874446"/>
          <a:ext cx="2546646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974401-9881-427E-8DAE-3B6AE396C3EB}">
      <dsp:nvSpPr>
        <dsp:cNvPr id="0" name=""/>
        <dsp:cNvSpPr/>
      </dsp:nvSpPr>
      <dsp:spPr>
        <a:xfrm>
          <a:off x="116514" y="2325817"/>
          <a:ext cx="1722708" cy="51933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«Здоровье народа и демографическая безопасность» 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30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3 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sp:txBody>
      <dsp:txXfrm>
        <a:off x="131725" y="2341028"/>
        <a:ext cx="1692286" cy="488916"/>
      </dsp:txXfrm>
    </dsp:sp>
    <dsp:sp modelId="{B31FFE13-1BFC-4E28-A3DB-04B3D76683B8}">
      <dsp:nvSpPr>
        <dsp:cNvPr id="0" name=""/>
        <dsp:cNvSpPr/>
      </dsp:nvSpPr>
      <dsp:spPr>
        <a:xfrm rot="13019605">
          <a:off x="1096078" y="2252609"/>
          <a:ext cx="2686364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DE156-06F1-4BB3-A874-DAC727A24AB5}">
      <dsp:nvSpPr>
        <dsp:cNvPr id="0" name=""/>
        <dsp:cNvSpPr/>
      </dsp:nvSpPr>
      <dsp:spPr>
        <a:xfrm>
          <a:off x="777841" y="1190621"/>
          <a:ext cx="1177226" cy="82490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«Беларусь гостеприимная»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50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4 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sp:txBody>
      <dsp:txXfrm>
        <a:off x="802002" y="1214782"/>
        <a:ext cx="1128904" cy="776581"/>
      </dsp:txXfrm>
    </dsp:sp>
    <dsp:sp modelId="{C1CB4FD3-15E5-4012-BD72-B9DEA9BACE24}">
      <dsp:nvSpPr>
        <dsp:cNvPr id="0" name=""/>
        <dsp:cNvSpPr/>
      </dsp:nvSpPr>
      <dsp:spPr>
        <a:xfrm rot="14325096">
          <a:off x="2427695" y="2056501"/>
          <a:ext cx="1862651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59596-BA24-4BF8-94B5-2144DFCA86F2}">
      <dsp:nvSpPr>
        <dsp:cNvPr id="0" name=""/>
        <dsp:cNvSpPr/>
      </dsp:nvSpPr>
      <dsp:spPr>
        <a:xfrm>
          <a:off x="2296212" y="921111"/>
          <a:ext cx="1159367" cy="9957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«Образование и молодежная политика»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43 579,8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sp:txBody>
      <dsp:txXfrm>
        <a:off x="2325376" y="950275"/>
        <a:ext cx="1101039" cy="937395"/>
      </dsp:txXfrm>
    </dsp:sp>
    <dsp:sp modelId="{83BDC3AA-F6F9-4C91-8660-01CF5C82301D}">
      <dsp:nvSpPr>
        <dsp:cNvPr id="0" name=""/>
        <dsp:cNvSpPr/>
      </dsp:nvSpPr>
      <dsp:spPr>
        <a:xfrm rot="16062455">
          <a:off x="3432272" y="1886897"/>
          <a:ext cx="1696180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42C99C-8424-4E24-81D4-83366B14BA6E}">
      <dsp:nvSpPr>
        <dsp:cNvPr id="0" name=""/>
        <dsp:cNvSpPr/>
      </dsp:nvSpPr>
      <dsp:spPr>
        <a:xfrm>
          <a:off x="3749883" y="649094"/>
          <a:ext cx="993112" cy="109815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«Культура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Беларуси»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endParaRPr lang="ru-RU" sz="9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5 317,7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sp:txBody>
      <dsp:txXfrm>
        <a:off x="3778970" y="678181"/>
        <a:ext cx="934938" cy="1039984"/>
      </dsp:txXfrm>
    </dsp:sp>
    <dsp:sp modelId="{7BFB2966-25C4-4B6F-A251-5BE473B24668}">
      <dsp:nvSpPr>
        <dsp:cNvPr id="0" name=""/>
        <dsp:cNvSpPr/>
      </dsp:nvSpPr>
      <dsp:spPr>
        <a:xfrm rot="17655606">
          <a:off x="4085346" y="1725227"/>
          <a:ext cx="2309433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36DDE-4294-4DC5-8343-EECF092757EA}">
      <dsp:nvSpPr>
        <dsp:cNvPr id="0" name=""/>
        <dsp:cNvSpPr/>
      </dsp:nvSpPr>
      <dsp:spPr>
        <a:xfrm>
          <a:off x="4804286" y="519365"/>
          <a:ext cx="1820452" cy="6236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«Физическая культура и спорт» 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877,2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sp:txBody>
      <dsp:txXfrm>
        <a:off x="4822551" y="537630"/>
        <a:ext cx="1783922" cy="587083"/>
      </dsp:txXfrm>
    </dsp:sp>
    <dsp:sp modelId="{001BDE50-608D-43F3-A342-9DA4131D67A2}">
      <dsp:nvSpPr>
        <dsp:cNvPr id="0" name=""/>
        <dsp:cNvSpPr/>
      </dsp:nvSpPr>
      <dsp:spPr>
        <a:xfrm rot="18957340">
          <a:off x="4797003" y="2305849"/>
          <a:ext cx="1973473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6C24FA-4254-46B4-8630-FDD8A293D34A}">
      <dsp:nvSpPr>
        <dsp:cNvPr id="0" name=""/>
        <dsp:cNvSpPr/>
      </dsp:nvSpPr>
      <dsp:spPr>
        <a:xfrm>
          <a:off x="5766593" y="1378256"/>
          <a:ext cx="1452909" cy="8089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«Комфортное жилье и благоприятная среда» на 2021-2025 годы</a:t>
          </a:r>
          <a:r>
            <a:rPr lang="en-US" sz="900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       </a:t>
          </a:r>
          <a:endParaRPr lang="ru-RU" sz="9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 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13 957,0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тыс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. рублей</a:t>
          </a:r>
        </a:p>
      </dsp:txBody>
      <dsp:txXfrm>
        <a:off x="5790287" y="1401950"/>
        <a:ext cx="1405521" cy="761569"/>
      </dsp:txXfrm>
    </dsp:sp>
    <dsp:sp modelId="{E32BCECE-F021-440F-8EB6-E03FFD7A4FDE}">
      <dsp:nvSpPr>
        <dsp:cNvPr id="0" name=""/>
        <dsp:cNvSpPr/>
      </dsp:nvSpPr>
      <dsp:spPr>
        <a:xfrm rot="19958677">
          <a:off x="5148797" y="2814972"/>
          <a:ext cx="1806520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B958A7-4A7C-4A80-A568-C2000BFC57D3}">
      <dsp:nvSpPr>
        <dsp:cNvPr id="0" name=""/>
        <dsp:cNvSpPr/>
      </dsp:nvSpPr>
      <dsp:spPr>
        <a:xfrm>
          <a:off x="5643720" y="2337813"/>
          <a:ext cx="2421178" cy="44158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«Строительство жилья» </a:t>
          </a:r>
          <a:endParaRPr lang="ru-RU" sz="9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49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2 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sp:txBody>
      <dsp:txXfrm>
        <a:off x="5656653" y="2350746"/>
        <a:ext cx="2395312" cy="415714"/>
      </dsp:txXfrm>
    </dsp:sp>
    <dsp:sp modelId="{C07A3C34-92DC-4320-9F60-17B211A91EF9}">
      <dsp:nvSpPr>
        <dsp:cNvPr id="0" name=""/>
        <dsp:cNvSpPr/>
      </dsp:nvSpPr>
      <dsp:spPr>
        <a:xfrm rot="21159686">
          <a:off x="5371421" y="3431310"/>
          <a:ext cx="2044385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368016-7F3E-4AB0-88FF-DE1DC32D77F3}">
      <dsp:nvSpPr>
        <dsp:cNvPr id="0" name=""/>
        <dsp:cNvSpPr/>
      </dsp:nvSpPr>
      <dsp:spPr>
        <a:xfrm>
          <a:off x="6682973" y="3037197"/>
          <a:ext cx="1448918" cy="84446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Государственная программа «Увековечение памяти погибших при защите Отечества» на 2021-2025 годы 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38</a:t>
          </a:r>
          <a:r>
            <a:rPr lang="en-US" sz="900" kern="1200" dirty="0" smtClean="0">
              <a:solidFill>
                <a:schemeClr val="accent1">
                  <a:lumMod val="50000"/>
                </a:schemeClr>
              </a:solidFill>
            </a:rPr>
            <a:t>,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2 </a:t>
          </a:r>
          <a:r>
            <a:rPr lang="ru-RU" sz="900" kern="1200" dirty="0">
              <a:solidFill>
                <a:schemeClr val="accent1">
                  <a:lumMod val="50000"/>
                </a:schemeClr>
              </a:solidFill>
            </a:rPr>
            <a:t>тыс. рублей</a:t>
          </a:r>
        </a:p>
      </dsp:txBody>
      <dsp:txXfrm>
        <a:off x="6707707" y="3061931"/>
        <a:ext cx="1399450" cy="794998"/>
      </dsp:txXfrm>
    </dsp:sp>
    <dsp:sp modelId="{5D5DB34C-668B-414B-BC64-292A0B63AD62}">
      <dsp:nvSpPr>
        <dsp:cNvPr id="0" name=""/>
        <dsp:cNvSpPr/>
      </dsp:nvSpPr>
      <dsp:spPr>
        <a:xfrm rot="1279672">
          <a:off x="5245561" y="4488161"/>
          <a:ext cx="2281508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1FF678-C7D3-48BD-9DCE-F38132B85A0D}">
      <dsp:nvSpPr>
        <dsp:cNvPr id="0" name=""/>
        <dsp:cNvSpPr/>
      </dsp:nvSpPr>
      <dsp:spPr>
        <a:xfrm>
          <a:off x="6552719" y="4511435"/>
          <a:ext cx="1792451" cy="110062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3">
              <a:shade val="30000"/>
              <a:satMod val="12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Государственная программа «Земельно-имущественные отношения, геодезическая и картографическая деятельность» на 2021-2025 годы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10,5 </a:t>
          </a:r>
          <a:r>
            <a:rPr lang="ru-RU" sz="900" kern="1200" dirty="0" smtClean="0">
              <a:solidFill>
                <a:schemeClr val="accent1">
                  <a:lumMod val="50000"/>
                </a:schemeClr>
              </a:solidFill>
            </a:rPr>
            <a:t>тыс. рублей</a:t>
          </a:r>
          <a:endParaRPr lang="ru-RU" sz="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584955" y="4543671"/>
        <a:ext cx="1727979" cy="1036149"/>
      </dsp:txXfrm>
    </dsp:sp>
    <dsp:sp modelId="{BD7C01D3-DE58-47ED-A99D-B8D50CB7D2A9}">
      <dsp:nvSpPr>
        <dsp:cNvPr id="0" name=""/>
        <dsp:cNvSpPr/>
      </dsp:nvSpPr>
      <dsp:spPr>
        <a:xfrm rot="3734675">
          <a:off x="4428770" y="5146887"/>
          <a:ext cx="1376870" cy="31737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3E1D8D-D602-462B-B951-58C8AB747BC5}">
      <dsp:nvSpPr>
        <dsp:cNvPr id="0" name=""/>
        <dsp:cNvSpPr/>
      </dsp:nvSpPr>
      <dsp:spPr>
        <a:xfrm>
          <a:off x="4536492" y="5491660"/>
          <a:ext cx="1802632" cy="8462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rgbClr val="002060"/>
              </a:solidFill>
            </a:rPr>
            <a:t>Государственная программа «Охрана окружающей среды и устойчивое использование природных ресурсов» на 2021-2025 годы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rgbClr val="002060"/>
              </a:solidFill>
            </a:rPr>
            <a:t>294,2 </a:t>
          </a:r>
          <a:r>
            <a:rPr lang="ru-RU" sz="900" kern="1200" dirty="0" smtClean="0">
              <a:solidFill>
                <a:srgbClr val="002060"/>
              </a:solidFill>
            </a:rPr>
            <a:t>тыс. руб.</a:t>
          </a:r>
          <a:endParaRPr lang="ru-RU" sz="900" kern="1200" dirty="0">
            <a:solidFill>
              <a:srgbClr val="002060"/>
            </a:solidFill>
          </a:endParaRPr>
        </a:p>
      </dsp:txBody>
      <dsp:txXfrm>
        <a:off x="4561279" y="5516447"/>
        <a:ext cx="1753058" cy="796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BEFF2-B7EA-494E-90F8-9A27920DF547}">
      <dsp:nvSpPr>
        <dsp:cNvPr id="0" name=""/>
        <dsp:cNvSpPr/>
      </dsp:nvSpPr>
      <dsp:spPr>
        <a:xfrm>
          <a:off x="576061" y="344599"/>
          <a:ext cx="2011255" cy="16404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rgbClr val="FFC000"/>
              </a:solidFill>
            </a:rPr>
            <a:t>до 5 %</a:t>
          </a:r>
          <a:endParaRPr lang="ru-RU" sz="4000" kern="1200" dirty="0">
            <a:solidFill>
              <a:srgbClr val="FFC000"/>
            </a:solidFill>
          </a:endParaRPr>
        </a:p>
      </dsp:txBody>
      <dsp:txXfrm>
        <a:off x="656143" y="424681"/>
        <a:ext cx="1851091" cy="1480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B1085-FE8A-434E-8B31-0D43B68E04A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707DD-4357-46BB-B0E2-932D9A3E8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5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707DD-4357-46BB-B0E2-932D9A3E827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552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0880" cy="5904656"/>
          </a:xfrm>
        </p:spPr>
        <p:txBody>
          <a:bodyPr/>
          <a:lstStyle/>
          <a:p>
            <a:pPr algn="ctr"/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БЮЛЛЕТЕНЬ </a:t>
            </a:r>
            <a:br>
              <a:rPr lang="ru-RU" sz="4000" dirty="0"/>
            </a:br>
            <a:r>
              <a:rPr lang="ru-RU" sz="4000" dirty="0"/>
              <a:t>ОБ ИСПОЛНЕНИИ КОНСОЛИДИРОВАННОГО БЮДЖЕТА </a:t>
            </a:r>
            <a:br>
              <a:rPr lang="ru-RU" sz="4000" dirty="0"/>
            </a:br>
            <a:r>
              <a:rPr lang="ru-RU" sz="4000" dirty="0"/>
              <a:t>ВИТЕБСКОГО РАЙОНА </a:t>
            </a:r>
            <a:br>
              <a:rPr lang="ru-RU" sz="4000" dirty="0"/>
            </a:br>
            <a:r>
              <a:rPr lang="ru-RU" sz="4000" dirty="0"/>
              <a:t>ЗА </a:t>
            </a:r>
            <a:r>
              <a:rPr lang="ru-RU" sz="4000" dirty="0" smtClean="0"/>
              <a:t>2025 год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380312" y="2780928"/>
            <a:ext cx="144016" cy="1440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47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6864" cy="936104"/>
          </a:xfrm>
        </p:spPr>
        <p:txBody>
          <a:bodyPr/>
          <a:lstStyle/>
          <a:p>
            <a:pPr algn="ctr"/>
            <a:r>
              <a:rPr lang="ru-RU" sz="1800" dirty="0"/>
              <a:t>Структура </a:t>
            </a:r>
            <a:r>
              <a:rPr lang="ru-RU" sz="1800" dirty="0" smtClean="0"/>
              <a:t>доходов </a:t>
            </a:r>
            <a:r>
              <a:rPr lang="ru-RU" sz="1800" dirty="0"/>
              <a:t>консолидированного бюджета </a:t>
            </a:r>
            <a:br>
              <a:rPr lang="ru-RU" sz="1800" dirty="0"/>
            </a:br>
            <a:r>
              <a:rPr lang="ru-RU" sz="1800" dirty="0"/>
              <a:t>Витебского района </a:t>
            </a:r>
            <a:br>
              <a:rPr lang="ru-RU" sz="1800" dirty="0"/>
            </a:br>
            <a:r>
              <a:rPr lang="ru-RU" sz="1800" dirty="0"/>
              <a:t>за </a:t>
            </a:r>
            <a:r>
              <a:rPr lang="ru-RU" sz="1800" dirty="0" smtClean="0"/>
              <a:t>2025 год,</a:t>
            </a:r>
            <a:r>
              <a:rPr lang="en-US" sz="1800" dirty="0" smtClean="0"/>
              <a:t> 104</a:t>
            </a:r>
            <a:r>
              <a:rPr lang="ru-RU" sz="1800" dirty="0" smtClean="0"/>
              <a:t> </a:t>
            </a:r>
            <a:r>
              <a:rPr lang="en-US" sz="1800" dirty="0" smtClean="0"/>
              <a:t>48</a:t>
            </a:r>
            <a:r>
              <a:rPr lang="ru-RU" sz="1800" dirty="0" smtClean="0"/>
              <a:t>2,</a:t>
            </a:r>
            <a:r>
              <a:rPr lang="en-US" sz="1800" dirty="0" smtClean="0"/>
              <a:t>6</a:t>
            </a:r>
            <a:r>
              <a:rPr lang="ru-RU" sz="1800" dirty="0" smtClean="0"/>
              <a:t> </a:t>
            </a:r>
            <a:r>
              <a:rPr lang="ru-RU" sz="1800" dirty="0" smtClean="0"/>
              <a:t>тыс</a:t>
            </a:r>
            <a:r>
              <a:rPr lang="ru-RU" sz="1800" dirty="0"/>
              <a:t>. рублей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10861817"/>
              </p:ext>
            </p:extLst>
          </p:nvPr>
        </p:nvGraphicFramePr>
        <p:xfrm>
          <a:off x="179512" y="1412776"/>
          <a:ext cx="9073008" cy="5417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693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96944" cy="648072"/>
          </a:xfrm>
        </p:spPr>
        <p:txBody>
          <a:bodyPr/>
          <a:lstStyle/>
          <a:p>
            <a:pPr algn="ctr"/>
            <a:r>
              <a:rPr lang="ru-RU" sz="1800" dirty="0"/>
              <a:t>Структура исполнения собственных доходов консолидированного бюджета района в разрезе бюджетов за </a:t>
            </a:r>
            <a:r>
              <a:rPr lang="ru-RU" sz="1800" dirty="0" smtClean="0"/>
              <a:t>2025 год</a:t>
            </a:r>
            <a:endParaRPr lang="ru-RU" sz="18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44564558"/>
              </p:ext>
            </p:extLst>
          </p:nvPr>
        </p:nvGraphicFramePr>
        <p:xfrm>
          <a:off x="179512" y="1268760"/>
          <a:ext cx="8964488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6013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/>
          <a:lstStyle/>
          <a:p>
            <a:pPr algn="ctr"/>
            <a:r>
              <a:rPr lang="ru-RU" sz="1800" dirty="0"/>
              <a:t>Структура расходов консолидированного  бюджета Витебского района</a:t>
            </a:r>
            <a:br>
              <a:rPr lang="ru-RU" sz="1800" dirty="0"/>
            </a:br>
            <a:r>
              <a:rPr lang="ru-RU" sz="1800" dirty="0"/>
              <a:t> по функциональной классификации расходов</a:t>
            </a:r>
            <a:br>
              <a:rPr lang="ru-RU" sz="1800" dirty="0"/>
            </a:br>
            <a:r>
              <a:rPr lang="ru-RU" sz="1800" dirty="0"/>
              <a:t> за </a:t>
            </a:r>
            <a:r>
              <a:rPr lang="ru-RU" sz="1800" dirty="0" smtClean="0"/>
              <a:t>20</a:t>
            </a:r>
            <a:r>
              <a:rPr lang="en-US" sz="1800" dirty="0" smtClean="0"/>
              <a:t>2</a:t>
            </a:r>
            <a:r>
              <a:rPr lang="ru-RU" sz="1800" dirty="0" smtClean="0"/>
              <a:t>5 </a:t>
            </a:r>
            <a:r>
              <a:rPr lang="ru-RU" sz="1800" dirty="0" smtClean="0"/>
              <a:t>год, </a:t>
            </a:r>
            <a:r>
              <a:rPr lang="en-US" sz="1800" dirty="0" smtClean="0"/>
              <a:t>101</a:t>
            </a:r>
            <a:r>
              <a:rPr lang="ru-RU" sz="1800" dirty="0" smtClean="0"/>
              <a:t> </a:t>
            </a:r>
            <a:r>
              <a:rPr lang="en-US" sz="1800" dirty="0" smtClean="0"/>
              <a:t>553</a:t>
            </a:r>
            <a:r>
              <a:rPr lang="ru-RU" sz="1800" dirty="0" smtClean="0"/>
              <a:t>,1 </a:t>
            </a:r>
            <a:r>
              <a:rPr lang="ru-RU" sz="1800" dirty="0" smtClean="0"/>
              <a:t>тыс</a:t>
            </a:r>
            <a:r>
              <a:rPr lang="ru-RU" sz="1800" dirty="0"/>
              <a:t>. рублей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47415826"/>
              </p:ext>
            </p:extLst>
          </p:nvPr>
        </p:nvGraphicFramePr>
        <p:xfrm>
          <a:off x="107504" y="1628800"/>
          <a:ext cx="8784975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7951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24936" cy="936104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7030A0"/>
                </a:solidFill>
              </a:rPr>
              <a:t>Структура исполнения расходов консолидированного бюджета </a:t>
            </a:r>
            <a:br>
              <a:rPr lang="ru-RU" sz="1800" dirty="0">
                <a:solidFill>
                  <a:srgbClr val="7030A0"/>
                </a:solidFill>
              </a:rPr>
            </a:br>
            <a:r>
              <a:rPr lang="ru-RU" sz="1800" dirty="0">
                <a:solidFill>
                  <a:srgbClr val="7030A0"/>
                </a:solidFill>
              </a:rPr>
              <a:t>Витебского района в разрезе бюджетов</a:t>
            </a:r>
            <a:br>
              <a:rPr lang="ru-RU" sz="1800" dirty="0">
                <a:solidFill>
                  <a:srgbClr val="7030A0"/>
                </a:solidFill>
              </a:rPr>
            </a:br>
            <a:r>
              <a:rPr lang="ru-RU" sz="1800" dirty="0">
                <a:solidFill>
                  <a:srgbClr val="7030A0"/>
                </a:solidFill>
              </a:rPr>
              <a:t> за </a:t>
            </a:r>
            <a:r>
              <a:rPr lang="ru-RU" sz="1800" dirty="0" smtClean="0">
                <a:solidFill>
                  <a:srgbClr val="7030A0"/>
                </a:solidFill>
              </a:rPr>
              <a:t>2025</a:t>
            </a:r>
            <a:r>
              <a:rPr lang="en-US" sz="1800" dirty="0" smtClean="0">
                <a:solidFill>
                  <a:srgbClr val="7030A0"/>
                </a:solidFill>
              </a:rPr>
              <a:t> </a:t>
            </a:r>
            <a:r>
              <a:rPr lang="ru-RU" sz="1800" dirty="0" smtClean="0">
                <a:solidFill>
                  <a:srgbClr val="7030A0"/>
                </a:solidFill>
              </a:rPr>
              <a:t>год</a:t>
            </a:r>
            <a:endParaRPr lang="ru-RU" sz="1800" dirty="0">
              <a:solidFill>
                <a:srgbClr val="7030A0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49649649"/>
              </p:ext>
            </p:extLst>
          </p:nvPr>
        </p:nvGraphicFramePr>
        <p:xfrm>
          <a:off x="-36004" y="1484784"/>
          <a:ext cx="91440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788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1143000"/>
          </a:xfrm>
        </p:spPr>
        <p:txBody>
          <a:bodyPr/>
          <a:lstStyle/>
          <a:p>
            <a:pPr algn="ctr"/>
            <a:r>
              <a:rPr lang="ru-RU" sz="1800" dirty="0"/>
              <a:t>Структура расходов консолидированного бюджета Витебского района по экономической классификации </a:t>
            </a:r>
            <a:br>
              <a:rPr lang="ru-RU" sz="1800" dirty="0"/>
            </a:br>
            <a:r>
              <a:rPr lang="ru-RU" sz="1800" dirty="0"/>
              <a:t>за </a:t>
            </a:r>
            <a:r>
              <a:rPr lang="ru-RU" sz="1800" dirty="0" smtClean="0"/>
              <a:t>20</a:t>
            </a:r>
            <a:r>
              <a:rPr lang="en-US" sz="1800" dirty="0" smtClean="0"/>
              <a:t>2</a:t>
            </a:r>
            <a:r>
              <a:rPr lang="ru-RU" sz="1800" dirty="0" smtClean="0"/>
              <a:t>5 </a:t>
            </a:r>
            <a:r>
              <a:rPr lang="ru-RU" sz="1800" dirty="0" smtClean="0"/>
              <a:t>год, 101 553,1 </a:t>
            </a:r>
            <a:r>
              <a:rPr lang="ru-RU" sz="1800" dirty="0" smtClean="0"/>
              <a:t>тыс</a:t>
            </a:r>
            <a:r>
              <a:rPr lang="ru-RU" sz="1800" dirty="0"/>
              <a:t>. рублей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27655441"/>
              </p:ext>
            </p:extLst>
          </p:nvPr>
        </p:nvGraphicFramePr>
        <p:xfrm>
          <a:off x="251520" y="1396721"/>
          <a:ext cx="8642350" cy="5256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351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87579509"/>
              </p:ext>
            </p:extLst>
          </p:nvPr>
        </p:nvGraphicFramePr>
        <p:xfrm>
          <a:off x="107504" y="0"/>
          <a:ext cx="892899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974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748017"/>
              </p:ext>
            </p:extLst>
          </p:nvPr>
        </p:nvGraphicFramePr>
        <p:xfrm>
          <a:off x="467545" y="404664"/>
          <a:ext cx="8064895" cy="58276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6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06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Долговые обязательства Витебского районного исполнительного комитета на </a:t>
                      </a:r>
                      <a:r>
                        <a:rPr lang="ru-RU" sz="1800" u="none" strike="noStrike" dirty="0" smtClean="0">
                          <a:effectLst/>
                        </a:rPr>
                        <a:t>01.01.20</a:t>
                      </a:r>
                      <a:r>
                        <a:rPr lang="en-US" sz="1800" u="none" strike="noStrike" dirty="0" smtClean="0">
                          <a:effectLst/>
                        </a:rPr>
                        <a:t>2</a:t>
                      </a:r>
                      <a:r>
                        <a:rPr lang="ru-RU" sz="1800" u="none" strike="noStrike" dirty="0" smtClean="0">
                          <a:effectLst/>
                        </a:rPr>
                        <a:t>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046"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09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Виды обязательств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Сумма, 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>
                          <a:effectLst/>
                        </a:rPr>
                        <a:t>тыс. рублей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29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Ценные бумаги, размещенные местными исполнительными и распорядительными органами на внутреннем финансовом рынке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 smtClean="0">
                          <a:effectLst/>
                        </a:rPr>
                        <a:t>1 </a:t>
                      </a:r>
                      <a:r>
                        <a:rPr lang="ru-RU" sz="1800" u="none" strike="noStrike" dirty="0" smtClean="0">
                          <a:effectLst/>
                        </a:rPr>
                        <a:t>200,0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906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Обязательства, подлежащие исполнению по выданным гарантиям местных исполнительных и распорядительных органов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576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Долг органов местного управления и самоуправления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 smtClean="0">
                          <a:effectLst/>
                        </a:rPr>
                        <a:t>1 </a:t>
                      </a:r>
                      <a:r>
                        <a:rPr lang="ru-RU" sz="1800" u="none" strike="noStrike" dirty="0" smtClean="0">
                          <a:effectLst/>
                        </a:rPr>
                        <a:t>200,0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296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Долг, гарантированный органами местного управления и самоуправления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 smtClean="0">
                          <a:effectLst/>
                        </a:rPr>
                        <a:t>16 648,6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ИТОГО</a:t>
                      </a:r>
                      <a:r>
                        <a:rPr lang="ru-RU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долговых обязательств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 smtClean="0">
                          <a:effectLst/>
                        </a:rPr>
                        <a:t>17 848,6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712" marR="6712" marT="671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261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79512" y="404664"/>
            <a:ext cx="8784976" cy="864096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Уровень дотации в общем объеме доходов </a:t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по бюджетам Витебского района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389067684"/>
              </p:ext>
            </p:extLst>
          </p:nvPr>
        </p:nvGraphicFramePr>
        <p:xfrm>
          <a:off x="467544" y="1988840"/>
          <a:ext cx="8433320" cy="2247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74879" y="2176711"/>
            <a:ext cx="9170486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81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4610</TotalTime>
  <Words>411</Words>
  <Application>Microsoft Office PowerPoint</Application>
  <PresentationFormat>Экран (4:3)</PresentationFormat>
  <Paragraphs>81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Calibri</vt:lpstr>
      <vt:lpstr>Georgia</vt:lpstr>
      <vt:lpstr>Times New Roman</vt:lpstr>
      <vt:lpstr>Trebuchet MS</vt:lpstr>
      <vt:lpstr>Воздушный поток</vt:lpstr>
      <vt:lpstr> БЮЛЛЕТЕНЬ  ОБ ИСПОЛНЕНИИ КОНСОЛИДИРОВАННОГО БЮДЖЕТА  ВИТЕБСКОГО РАЙОНА  ЗА 2025 год</vt:lpstr>
      <vt:lpstr>Структура доходов консолидированного бюджета  Витебского района  за 2025 год, 104 482,6 тыс. рублей </vt:lpstr>
      <vt:lpstr>Структура исполнения собственных доходов консолидированного бюджета района в разрезе бюджетов за 2025 год</vt:lpstr>
      <vt:lpstr>Структура расходов консолидированного  бюджета Витебского района  по функциональной классификации расходов  за 2025 год, 101 553,1 тыс. рублей </vt:lpstr>
      <vt:lpstr>Структура исполнения расходов консолидированного бюджета  Витебского района в разрезе бюджетов  за 2025 год</vt:lpstr>
      <vt:lpstr>Структура расходов консолидированного бюджета Витебского района по экономической классификации  за 2025 год, 101 553,1 тыс. рублей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Nachaln</dc:creator>
  <cp:lastModifiedBy>Веремчук Анастасия Михайловна</cp:lastModifiedBy>
  <cp:revision>225</cp:revision>
  <cp:lastPrinted>2025-05-02T09:57:59Z</cp:lastPrinted>
  <dcterms:created xsi:type="dcterms:W3CDTF">2018-01-29T13:33:19Z</dcterms:created>
  <dcterms:modified xsi:type="dcterms:W3CDTF">2026-03-23T12:12:43Z</dcterms:modified>
</cp:coreProperties>
</file>