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8"/>
  </p:handoutMasterIdLst>
  <p:sldIdLst>
    <p:sldId id="321" r:id="rId2"/>
    <p:sldId id="324" r:id="rId3"/>
    <p:sldId id="355" r:id="rId4"/>
    <p:sldId id="336" r:id="rId5"/>
    <p:sldId id="327" r:id="rId6"/>
    <p:sldId id="331" r:id="rId7"/>
    <p:sldId id="344" r:id="rId8"/>
    <p:sldId id="325" r:id="rId9"/>
    <p:sldId id="326" r:id="rId10"/>
    <p:sldId id="337" r:id="rId11"/>
    <p:sldId id="361" r:id="rId12"/>
    <p:sldId id="364" r:id="rId13"/>
    <p:sldId id="365" r:id="rId14"/>
    <p:sldId id="363" r:id="rId15"/>
    <p:sldId id="374" r:id="rId16"/>
    <p:sldId id="362" r:id="rId17"/>
    <p:sldId id="373" r:id="rId18"/>
    <p:sldId id="343" r:id="rId19"/>
    <p:sldId id="375" r:id="rId20"/>
    <p:sldId id="377" r:id="rId21"/>
    <p:sldId id="378" r:id="rId22"/>
    <p:sldId id="376" r:id="rId23"/>
    <p:sldId id="268" r:id="rId24"/>
    <p:sldId id="370" r:id="rId25"/>
    <p:sldId id="371" r:id="rId26"/>
    <p:sldId id="357" r:id="rId27"/>
  </p:sldIdLst>
  <p:sldSz cx="12192000" cy="6858000"/>
  <p:notesSz cx="6858000" cy="9144000"/>
  <p:defaultTextStyle>
    <a:defPPr lvl="0">
      <a:defRPr lang="ru-RU"/>
    </a:defPPr>
    <a:lvl1pPr marL="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969D"/>
    <a:srgbClr val="7489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9A42FC-9800-4665-96DD-D46FB67015B3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9C524-C05A-47B4-8652-9EF5F3BB80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5491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290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893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866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996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134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512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579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80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18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782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006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rgbClr val="E9F1F9"/>
            </a:gs>
            <a:gs pos="18000">
              <a:srgbClr val="CCE0F2"/>
            </a:gs>
            <a:gs pos="0">
              <a:schemeClr val="accent1">
                <a:lumMod val="5000"/>
                <a:lumOff val="95000"/>
              </a:schemeClr>
            </a:gs>
            <a:gs pos="34000">
              <a:schemeClr val="accent1">
                <a:lumMod val="45000"/>
                <a:lumOff val="55000"/>
              </a:schemeClr>
            </a:gs>
            <a:gs pos="44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0DD69-D31B-4B40-99D7-ACAD7485DF74}" type="datetimeFigureOut">
              <a:rPr lang="ru-RU" smtClean="0"/>
              <a:t>10.06.2026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46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758" y="1795382"/>
            <a:ext cx="5270740" cy="4917537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340" y="364567"/>
            <a:ext cx="1076571" cy="12857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12268" y="1206920"/>
            <a:ext cx="8090140" cy="291826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алендарный график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вовлечению в хозяйственный оборот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неиспользуемого (неэффективно используемого) недвижимого имущества, находящегося в собственности Витебского района,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год.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2800" b="1" dirty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24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383634"/>
              </p:ext>
            </p:extLst>
          </p:nvPr>
        </p:nvGraphicFramePr>
        <p:xfrm>
          <a:off x="6999316" y="1114084"/>
          <a:ext cx="4931017" cy="4931401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282221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648796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1242194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Хранилище семян картофеля</a:t>
                      </a:r>
                      <a:endParaRPr lang="ru-R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Вымнянский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с/с,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аг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Вымно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1450593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Балансодержатель</a:t>
                      </a:r>
                      <a:endParaRPr lang="ru-R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Государственное предприятие «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Рудаково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578511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Площадь объекта</a:t>
                      </a:r>
                      <a:endParaRPr lang="ru-R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62,5 кв.м.</a:t>
                      </a:r>
                      <a:endParaRPr lang="ru-R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567560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Способ вовлечения</a:t>
                      </a:r>
                      <a:endParaRPr lang="ru-R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Аренда</a:t>
                      </a:r>
                      <a:endParaRPr lang="ru-R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10925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Расстояние от г.Витебска</a:t>
                      </a:r>
                      <a:endParaRPr lang="ru-R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30 км</a:t>
                      </a:r>
                    </a:p>
                    <a:p>
                      <a:endParaRPr lang="ru-R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94280523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Проект календарного графика по вовлечению имущества на 2026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5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4" y="1114084"/>
            <a:ext cx="6674953" cy="493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2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424006"/>
              </p:ext>
            </p:extLst>
          </p:nvPr>
        </p:nvGraphicFramePr>
        <p:xfrm>
          <a:off x="7215445" y="1221970"/>
          <a:ext cx="4714886" cy="4522125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357443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357443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829104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 </a:t>
                      </a: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бухгалтерии</a:t>
                      </a:r>
                      <a:endParaRPr lang="ru-RU" sz="1800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Вымнянский с/с, аг.Вымно,</a:t>
                      </a:r>
                      <a:r>
                        <a:rPr lang="ru-RU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ул.Витебская, 25</a:t>
                      </a:r>
                      <a:endParaRPr lang="ru-RU" sz="1600" dirty="0" smtClean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98476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Государственное предприятие «Рудаково»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64485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268,2 кв.м</a:t>
                      </a:r>
                    </a:p>
                    <a:p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644859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</a:t>
                      </a:r>
                      <a:r>
                        <a:rPr lang="ru-RU" b="1" dirty="0" err="1" smtClean="0"/>
                        <a:t>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 </a:t>
                      </a:r>
                    </a:p>
                    <a:p>
                      <a:endParaRPr lang="ru-RU" b="1" dirty="0" smtClean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56342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13638</a:t>
                      </a:r>
                      <a:r>
                        <a:rPr lang="ru-RU" b="1" baseline="0" dirty="0" smtClean="0"/>
                        <a:t> р.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542623037"/>
                  </a:ext>
                </a:extLst>
              </a:tr>
              <a:tr h="85510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30 км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Проект календарного графика по вовлечению имущества на 2026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11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1221970"/>
            <a:ext cx="6458822" cy="456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6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647622"/>
              </p:ext>
            </p:extLst>
          </p:nvPr>
        </p:nvGraphicFramePr>
        <p:xfrm>
          <a:off x="7223759" y="1290714"/>
          <a:ext cx="4764762" cy="4596668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382381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382381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86057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 </a:t>
                      </a: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КБО</a:t>
                      </a:r>
                      <a:endParaRPr lang="ru-RU" sz="1800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Вымнянский с/с, аг.Вымно,</a:t>
                      </a:r>
                      <a:r>
                        <a:rPr lang="ru-RU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ул.Витебская, 2</a:t>
                      </a:r>
                      <a:r>
                        <a:rPr lang="ru-RU" sz="16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6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111874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Государственное предприятие «Рудаково»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51958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239,3 кв.м</a:t>
                      </a:r>
                    </a:p>
                    <a:p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344228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</a:t>
                      </a:r>
                      <a:r>
                        <a:rPr lang="ru-RU" b="1" dirty="0" smtClean="0"/>
                        <a:t>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 </a:t>
                      </a:r>
                    </a:p>
                    <a:p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34422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11760 р.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4162026262"/>
                  </a:ext>
                </a:extLst>
              </a:tr>
              <a:tr h="97143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30 км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Проект календарного графика по вовлечению имущества на 2026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12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1290714"/>
            <a:ext cx="6201128" cy="465084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07985" y="5388462"/>
            <a:ext cx="3629855" cy="553098"/>
          </a:xfrm>
          <a:prstGeom prst="rect">
            <a:avLst/>
          </a:prstGeom>
          <a:solidFill>
            <a:srgbClr val="8196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Продано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39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882712"/>
              </p:ext>
            </p:extLst>
          </p:nvPr>
        </p:nvGraphicFramePr>
        <p:xfrm>
          <a:off x="7348451" y="1290714"/>
          <a:ext cx="4581882" cy="4596668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290941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290941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86057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 </a:t>
                      </a: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столовой</a:t>
                      </a:r>
                      <a:endParaRPr lang="ru-RU" sz="1800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Бабиничский с/с, д.Полудетки,</a:t>
                      </a:r>
                      <a:r>
                        <a:rPr lang="ru-RU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ул.Колхозная</a:t>
                      </a:r>
                      <a:r>
                        <a:rPr lang="ru-RU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6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30А</a:t>
                      </a:r>
                      <a:endParaRPr lang="ru-RU" sz="16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111874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Государственное предприятие «Рудаково»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51958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213,4 кв.м</a:t>
                      </a:r>
                    </a:p>
                    <a:p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344228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</a:t>
                      </a:r>
                      <a:r>
                        <a:rPr lang="ru-RU" b="1" dirty="0" smtClean="0"/>
                        <a:t>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 </a:t>
                      </a:r>
                    </a:p>
                    <a:p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34422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17135</a:t>
                      </a:r>
                      <a:r>
                        <a:rPr lang="ru-RU" b="1" baseline="0" dirty="0" smtClean="0"/>
                        <a:t> р.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31964777"/>
                  </a:ext>
                </a:extLst>
              </a:tr>
              <a:tr h="97143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25 км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Проект календарного графика по вовлечению имущества на 2026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13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3" b="17926"/>
          <a:stretch/>
        </p:blipFill>
        <p:spPr>
          <a:xfrm>
            <a:off x="133004" y="1290714"/>
            <a:ext cx="7052690" cy="4596668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3030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rgbClr val="E9F1F9"/>
            </a:gs>
            <a:gs pos="18000">
              <a:srgbClr val="CCE0F2"/>
            </a:gs>
            <a:gs pos="0">
              <a:schemeClr val="accent1">
                <a:lumMod val="5000"/>
                <a:lumOff val="95000"/>
              </a:schemeClr>
            </a:gs>
            <a:gs pos="34000">
              <a:schemeClr val="accent1">
                <a:lumMod val="45000"/>
                <a:lumOff val="55000"/>
              </a:schemeClr>
            </a:gs>
            <a:gs pos="44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519336"/>
              </p:ext>
            </p:extLst>
          </p:nvPr>
        </p:nvGraphicFramePr>
        <p:xfrm>
          <a:off x="7306887" y="1105592"/>
          <a:ext cx="4623446" cy="5001874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311723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311723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151404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Лагерь труда и отдыха с подсобно-хозяйственным помещением</a:t>
                      </a:r>
                      <a:endParaRPr lang="ru-RU" sz="1800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Вымнянский с/с, аг.Вымно,</a:t>
                      </a:r>
                      <a:r>
                        <a:rPr lang="ru-RU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ул.Набережная, </a:t>
                      </a:r>
                      <a:r>
                        <a:rPr lang="ru-RU" sz="16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и </a:t>
                      </a:r>
                      <a:r>
                        <a:rPr lang="ru-RU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600" dirty="0" smtClean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115774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Государственное предприятие «Рудаково»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66239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779,5 кв.м</a:t>
                      </a:r>
                    </a:p>
                    <a:p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662394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</a:t>
                      </a:r>
                      <a:r>
                        <a:rPr lang="ru-RU" b="1" dirty="0" smtClean="0"/>
                        <a:t>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Аренда</a:t>
                      </a:r>
                    </a:p>
                    <a:p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100530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30 км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Проект календарного графика по вовлечению имущества на 2026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14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" t="6664" b="16279"/>
          <a:stretch/>
        </p:blipFill>
        <p:spPr>
          <a:xfrm>
            <a:off x="207985" y="1105593"/>
            <a:ext cx="6878679" cy="5001873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t="11850" r="13640" b="15216"/>
          <a:stretch/>
        </p:blipFill>
        <p:spPr>
          <a:xfrm>
            <a:off x="3058331" y="3376794"/>
            <a:ext cx="4028333" cy="273067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273801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699616"/>
              </p:ext>
            </p:extLst>
          </p:nvPr>
        </p:nvGraphicFramePr>
        <p:xfrm>
          <a:off x="7148945" y="1274089"/>
          <a:ext cx="4931016" cy="4230908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465508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465508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86057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 пункта подготовки овощей</a:t>
                      </a:r>
                      <a:endParaRPr lang="ru-RU" sz="1800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Вымнянский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с/с,     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аг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Вымно</a:t>
                      </a:r>
                      <a:endParaRPr lang="ru-RU" sz="1600" dirty="0" smtClean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111874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Государственное предприятие «Рудаково»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51958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160,0 кв.м</a:t>
                      </a:r>
                    </a:p>
                    <a:p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344228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</a:t>
                      </a:r>
                      <a:r>
                        <a:rPr lang="ru-RU" b="1" dirty="0" smtClean="0"/>
                        <a:t>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Аренда</a:t>
                      </a:r>
                    </a:p>
                    <a:p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97143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30 км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Проект календарного графика по вовлечению имущества на 2026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15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79" y="1274089"/>
            <a:ext cx="6681853" cy="423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14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102615"/>
              </p:ext>
            </p:extLst>
          </p:nvPr>
        </p:nvGraphicFramePr>
        <p:xfrm>
          <a:off x="7306887" y="1107834"/>
          <a:ext cx="4623446" cy="4694427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311723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311723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95485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Склад для зерна</a:t>
                      </a:r>
                      <a:endParaRPr lang="ru-RU" sz="1800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Вымнянский с/с, аг.Вымно</a:t>
                      </a:r>
                      <a:endParaRPr lang="ru-RU" sz="1600" dirty="0" smtClean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124130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Государственное предприятие «Рудаково»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71020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1063,0 кв.м</a:t>
                      </a:r>
                    </a:p>
                    <a:p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710204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</a:t>
                      </a:r>
                      <a:r>
                        <a:rPr lang="ru-RU" b="1" dirty="0" smtClean="0"/>
                        <a:t>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Аренда</a:t>
                      </a:r>
                    </a:p>
                    <a:p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107786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30 км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Проект календарного графика по вовлечению имущества на 2026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15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1107834"/>
            <a:ext cx="6957586" cy="469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8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774065"/>
              </p:ext>
            </p:extLst>
          </p:nvPr>
        </p:nvGraphicFramePr>
        <p:xfrm>
          <a:off x="7306887" y="1274089"/>
          <a:ext cx="4773074" cy="4284738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386537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386537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86057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 нежилое</a:t>
                      </a:r>
                      <a:endParaRPr lang="ru-RU" sz="1800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Туловский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с/с,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аг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Тулово, ул. Техническая, 19А</a:t>
                      </a:r>
                      <a:endParaRPr lang="ru-RU" sz="1600" dirty="0" smtClean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111874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Государственное предприятие «Рудаково»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51958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1179,4 кв.м</a:t>
                      </a:r>
                    </a:p>
                    <a:p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344228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</a:t>
                      </a:r>
                      <a:r>
                        <a:rPr lang="ru-RU" b="1" dirty="0" smtClean="0"/>
                        <a:t>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Аренда</a:t>
                      </a:r>
                    </a:p>
                    <a:p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97143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5 км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Проект календарного графика по вовлечению имущества на 2026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15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AutoShape 2" descr="https://ms7.g-cloud.by/roundcube/?_task=mail&amp;_mbox=INBOX&amp;_uid=25319&amp;_part=2&amp;_action=get&amp;_extwin=1&amp;_framed=1&amp;_mimewarning=1&amp;_embed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274089"/>
            <a:ext cx="7028497" cy="428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0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F1A3A73-3C0C-4F48-B412-0F9E4A987D8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242E">
                  <a:lumMod val="88000"/>
                  <a:alpha val="87000"/>
                </a:srgbClr>
              </a:gs>
              <a:gs pos="100000">
                <a:srgbClr val="00242E">
                  <a:alpha val="2600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0808" y="1093632"/>
            <a:ext cx="8090140" cy="2918266"/>
          </a:xfrm>
        </p:spPr>
        <p:txBody>
          <a:bodyPr>
            <a:noAutofit/>
          </a:bodyPr>
          <a:lstStyle/>
          <a:p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объектов,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находящихся в собственности Витебского района, подлежащих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сносу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2026 году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758" y="1795382"/>
            <a:ext cx="5270740" cy="4917537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156" y="147339"/>
            <a:ext cx="1076571" cy="12857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7338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323BE3B-8C83-4151-B493-08C071FCF038}"/>
              </a:ext>
            </a:extLst>
          </p:cNvPr>
          <p:cNvSpPr/>
          <p:nvPr/>
        </p:nvSpPr>
        <p:spPr>
          <a:xfrm>
            <a:off x="178993" y="165924"/>
            <a:ext cx="10443492" cy="1137072"/>
          </a:xfrm>
          <a:prstGeom prst="rect">
            <a:avLst/>
          </a:prstGeom>
          <a:gradFill>
            <a:gsLst>
              <a:gs pos="0">
                <a:srgbClr val="00242E">
                  <a:lumMod val="88000"/>
                  <a:alpha val="87000"/>
                </a:srgbClr>
              </a:gs>
              <a:gs pos="100000">
                <a:srgbClr val="00242E">
                  <a:alpha val="2600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66255" y="165924"/>
            <a:ext cx="111141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магазина </a:t>
            </a:r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общей площадью 94,0 </a:t>
            </a:r>
            <a:r>
              <a:rPr lang="ru-RU" sz="1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м.кв</a:t>
            </a:r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Адрес: </a:t>
            </a:r>
            <a:r>
              <a:rPr lang="ru-RU" sz="17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Вымнянский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с/с, д. </a:t>
            </a:r>
            <a:r>
              <a:rPr lang="ru-RU" sz="17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Лебартово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ул. Заречная, 7А</a:t>
            </a:r>
            <a:endParaRPr lang="ru-RU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Балансодержатель – </a:t>
            </a:r>
            <a:r>
              <a:rPr lang="ru-RU" sz="1600" dirty="0" err="1" smtClean="0">
                <a:solidFill>
                  <a:schemeClr val="bg1"/>
                </a:solidFill>
              </a:rPr>
              <a:t>Вымнянский</a:t>
            </a:r>
            <a:r>
              <a:rPr lang="ru-RU" sz="1600" dirty="0" smtClean="0">
                <a:solidFill>
                  <a:schemeClr val="bg1"/>
                </a:solidFill>
              </a:rPr>
              <a:t> сельский исполнительный комитет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rgbClr val="74899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mtClean="0">
                <a:solidFill>
                  <a:schemeClr val="bg1"/>
                </a:solidFill>
              </a:rPr>
              <a:t>34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93" y="1350111"/>
            <a:ext cx="10443492" cy="508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3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0928707"/>
              </p:ext>
            </p:extLst>
          </p:nvPr>
        </p:nvGraphicFramePr>
        <p:xfrm>
          <a:off x="7160247" y="1039322"/>
          <a:ext cx="4946168" cy="4991411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332888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613280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90093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Здание</a:t>
                      </a:r>
                    </a:p>
                    <a:p>
                      <a:pPr algn="ctr"/>
                      <a:r>
                        <a:rPr lang="ru-RU" sz="1800" b="1" dirty="0" smtClean="0"/>
                        <a:t> магазина с двумя складами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 err="1" smtClean="0"/>
                        <a:t>Бабиничский</a:t>
                      </a:r>
                      <a:r>
                        <a:rPr lang="ru-RU" sz="1800" b="1" dirty="0" smtClean="0"/>
                        <a:t> с/с,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д. 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Жебентяи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ул. Школьная, 6, 6/1, 6/2</a:t>
                      </a:r>
                      <a:endParaRPr lang="ru-RU" sz="1800" b="1" dirty="0" smtClean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117120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err="1" smtClean="0"/>
                        <a:t>Бабиничский</a:t>
                      </a:r>
                      <a:r>
                        <a:rPr lang="ru-RU" b="1" dirty="0" smtClean="0"/>
                        <a:t> сельский исполнительный комитет</a:t>
                      </a:r>
                    </a:p>
                    <a:p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43087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164,5 </a:t>
                      </a:r>
                      <a:r>
                        <a:rPr lang="ru-RU" b="1" dirty="0" err="1" smtClean="0"/>
                        <a:t>кв.м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418839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</a:t>
                      </a:r>
                      <a:r>
                        <a:rPr lang="ru-RU" b="1" dirty="0" smtClean="0"/>
                        <a:t>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48409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 </a:t>
                      </a:r>
                      <a:r>
                        <a:rPr lang="ru-RU" b="1" dirty="0" err="1" smtClean="0"/>
                        <a:t>б.в</a:t>
                      </a:r>
                      <a:r>
                        <a:rPr lang="ru-RU" b="1" dirty="0" smtClean="0"/>
                        <a:t>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90093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Количество проведенных</a:t>
                      </a:r>
                      <a:r>
                        <a:rPr lang="ru-RU" b="1" baseline="0" dirty="0" smtClean="0"/>
                        <a:t> аукционов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b="1" i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884166212"/>
                  </a:ext>
                </a:extLst>
              </a:tr>
              <a:tr h="6306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15 км</a:t>
                      </a:r>
                    </a:p>
                    <a:p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89022728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Проект календарного графика по вовлечению имущества на 2026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2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0" y="1039319"/>
            <a:ext cx="6672045" cy="50040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0" y="4380967"/>
            <a:ext cx="2216515" cy="16623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427" y="1022501"/>
            <a:ext cx="2449438" cy="183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0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4" t="20685" b="10527"/>
          <a:stretch/>
        </p:blipFill>
        <p:spPr>
          <a:xfrm>
            <a:off x="69309" y="1347480"/>
            <a:ext cx="10828678" cy="536534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323BE3B-8C83-4151-B493-08C071FCF038}"/>
              </a:ext>
            </a:extLst>
          </p:cNvPr>
          <p:cNvSpPr/>
          <p:nvPr/>
        </p:nvSpPr>
        <p:spPr>
          <a:xfrm>
            <a:off x="69309" y="118808"/>
            <a:ext cx="10828678" cy="1137072"/>
          </a:xfrm>
          <a:prstGeom prst="rect">
            <a:avLst/>
          </a:prstGeom>
          <a:gradFill>
            <a:gsLst>
              <a:gs pos="0">
                <a:srgbClr val="00242E">
                  <a:lumMod val="88000"/>
                  <a:alpha val="87000"/>
                </a:srgbClr>
              </a:gs>
              <a:gs pos="100000">
                <a:srgbClr val="00242E">
                  <a:alpha val="2600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66255" y="210408"/>
            <a:ext cx="107317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насосной</a:t>
            </a:r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станции общей площадью 63 кв.м,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Адрес: 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Октябрьский с/с, аг. Октябрьская, ул. Октябрьская, 3А</a:t>
            </a:r>
            <a:endParaRPr lang="ru-RU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Балансодержатель – </a:t>
            </a:r>
            <a:r>
              <a:rPr lang="ru-RU" sz="1600" dirty="0" smtClean="0">
                <a:solidFill>
                  <a:schemeClr val="bg1"/>
                </a:solidFill>
              </a:rPr>
              <a:t>КУП ЖКХ «ЖРЭП Витебского района»</a:t>
            </a:r>
            <a:endParaRPr lang="ru-RU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rgbClr val="74899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22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309" y="6159731"/>
            <a:ext cx="3629855" cy="553098"/>
          </a:xfrm>
          <a:prstGeom prst="rect">
            <a:avLst/>
          </a:prstGeom>
          <a:solidFill>
            <a:srgbClr val="8196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Снесено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51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38"/>
          <a:stretch/>
        </p:blipFill>
        <p:spPr>
          <a:xfrm>
            <a:off x="166256" y="1172095"/>
            <a:ext cx="10640290" cy="556015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323BE3B-8C83-4151-B493-08C071FCF038}"/>
              </a:ext>
            </a:extLst>
          </p:cNvPr>
          <p:cNvSpPr/>
          <p:nvPr/>
        </p:nvSpPr>
        <p:spPr>
          <a:xfrm>
            <a:off x="166255" y="118808"/>
            <a:ext cx="10640290" cy="978472"/>
          </a:xfrm>
          <a:prstGeom prst="rect">
            <a:avLst/>
          </a:prstGeom>
          <a:gradFill>
            <a:gsLst>
              <a:gs pos="0">
                <a:srgbClr val="00242E">
                  <a:lumMod val="88000"/>
                  <a:alpha val="87000"/>
                </a:srgbClr>
              </a:gs>
              <a:gs pos="100000">
                <a:srgbClr val="00242E">
                  <a:alpha val="2600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66255" y="165924"/>
            <a:ext cx="111141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ремонтной мастерской</a:t>
            </a:r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общей площадью 350 </a:t>
            </a:r>
            <a:r>
              <a:rPr lang="ru-RU" sz="1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м.кв</a:t>
            </a:r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Адрес: 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Вымнянский с/с, д. </a:t>
            </a:r>
            <a:r>
              <a:rPr lang="ru-RU" sz="17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Войтово</a:t>
            </a:r>
            <a:endParaRPr lang="ru-RU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Балансодержатель – Государственное предприятие «Рудаково»</a:t>
            </a:r>
            <a:endParaRPr lang="ru-RU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rgbClr val="74899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25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6256" y="6179150"/>
            <a:ext cx="3682538" cy="553098"/>
          </a:xfrm>
          <a:prstGeom prst="rect">
            <a:avLst/>
          </a:prstGeom>
          <a:solidFill>
            <a:srgbClr val="8196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Снесено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46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323BE3B-8C83-4151-B493-08C071FCF038}"/>
              </a:ext>
            </a:extLst>
          </p:cNvPr>
          <p:cNvSpPr/>
          <p:nvPr/>
        </p:nvSpPr>
        <p:spPr>
          <a:xfrm>
            <a:off x="178993" y="165924"/>
            <a:ext cx="10443492" cy="1137072"/>
          </a:xfrm>
          <a:prstGeom prst="rect">
            <a:avLst/>
          </a:prstGeom>
          <a:gradFill>
            <a:gsLst>
              <a:gs pos="0">
                <a:srgbClr val="00242E">
                  <a:lumMod val="88000"/>
                  <a:alpha val="87000"/>
                </a:srgbClr>
              </a:gs>
              <a:gs pos="100000">
                <a:srgbClr val="00242E">
                  <a:alpha val="2600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66255" y="165924"/>
            <a:ext cx="111141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Ангар для хранения сельскохозяйственных машин </a:t>
            </a:r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общей площадью 1624,2 </a:t>
            </a:r>
            <a:r>
              <a:rPr lang="ru-RU" sz="1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м.кв</a:t>
            </a:r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Адрес: 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Яновичский с/с, д. Имение, ул. Коммунистическая, 10</a:t>
            </a:r>
            <a:endParaRPr lang="ru-RU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Балансодержатель – </a:t>
            </a:r>
            <a:r>
              <a:rPr lang="ru-RU" sz="1600" dirty="0" smtClean="0">
                <a:solidFill>
                  <a:schemeClr val="bg1"/>
                </a:solidFill>
              </a:rPr>
              <a:t>Государственное предприятие «</a:t>
            </a:r>
            <a:r>
              <a:rPr lang="ru-RU" sz="1600" dirty="0" err="1" smtClean="0">
                <a:solidFill>
                  <a:schemeClr val="bg1"/>
                </a:solidFill>
              </a:rPr>
              <a:t>Рудаково</a:t>
            </a:r>
            <a:r>
              <a:rPr lang="ru-RU" sz="1600" dirty="0" smtClean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rgbClr val="74899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mtClean="0">
                <a:solidFill>
                  <a:schemeClr val="bg1"/>
                </a:solidFill>
              </a:rPr>
              <a:t>34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93" y="1441552"/>
            <a:ext cx="10443492" cy="528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6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7" t="19469" r="5178" b="31363"/>
          <a:stretch/>
        </p:blipFill>
        <p:spPr>
          <a:xfrm>
            <a:off x="254124" y="1263486"/>
            <a:ext cx="10319667" cy="543266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323BE3B-8C83-4151-B493-08C071FCF038}"/>
              </a:ext>
            </a:extLst>
          </p:cNvPr>
          <p:cNvSpPr/>
          <p:nvPr/>
        </p:nvSpPr>
        <p:spPr>
          <a:xfrm>
            <a:off x="254124" y="63157"/>
            <a:ext cx="10319666" cy="1137072"/>
          </a:xfrm>
          <a:prstGeom prst="rect">
            <a:avLst/>
          </a:prstGeom>
          <a:gradFill>
            <a:gsLst>
              <a:gs pos="0">
                <a:srgbClr val="00242E">
                  <a:lumMod val="88000"/>
                  <a:alpha val="87000"/>
                </a:srgbClr>
              </a:gs>
              <a:gs pos="100000">
                <a:srgbClr val="00242E">
                  <a:alpha val="2600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07818" y="63157"/>
            <a:ext cx="10598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фельдшерско-акушерского пункта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общей площадью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кв.м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Адрес: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Шапечинский с/с, д.Скрыдлево,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ул. Центральная, 32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Балансодержатель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Шапечинский </a:t>
            </a:r>
            <a:r>
              <a:rPr lang="ru-RU" dirty="0">
                <a:solidFill>
                  <a:schemeClr val="bg1"/>
                </a:solidFill>
              </a:rPr>
              <a:t>сельский исполнительный </a:t>
            </a:r>
            <a:r>
              <a:rPr lang="ru-RU" dirty="0" smtClean="0">
                <a:solidFill>
                  <a:schemeClr val="bg1"/>
                </a:solidFill>
              </a:rPr>
              <a:t>комитет. </a:t>
            </a:r>
          </a:p>
          <a:p>
            <a:endParaRPr lang="ru-RU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rgbClr val="74899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30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77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7" b="22399"/>
          <a:stretch/>
        </p:blipFill>
        <p:spPr>
          <a:xfrm>
            <a:off x="178994" y="1413164"/>
            <a:ext cx="10544424" cy="5045825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323BE3B-8C83-4151-B493-08C071FCF038}"/>
              </a:ext>
            </a:extLst>
          </p:cNvPr>
          <p:cNvSpPr/>
          <p:nvPr/>
        </p:nvSpPr>
        <p:spPr>
          <a:xfrm>
            <a:off x="178992" y="157252"/>
            <a:ext cx="10544426" cy="1137072"/>
          </a:xfrm>
          <a:prstGeom prst="rect">
            <a:avLst/>
          </a:prstGeom>
          <a:gradFill>
            <a:gsLst>
              <a:gs pos="0">
                <a:srgbClr val="00242E">
                  <a:lumMod val="88000"/>
                  <a:alpha val="87000"/>
                </a:srgbClr>
              </a:gs>
              <a:gs pos="100000">
                <a:srgbClr val="00242E">
                  <a:alpha val="2600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66255" y="165924"/>
            <a:ext cx="111141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пункта подготовки овощей </a:t>
            </a:r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общей площадью 160,0 </a:t>
            </a:r>
            <a:r>
              <a:rPr lang="ru-RU" sz="1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м.кв</a:t>
            </a:r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Адрес: </a:t>
            </a:r>
            <a:r>
              <a:rPr lang="ru-RU" sz="17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Вымнянский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с/с, аг. </a:t>
            </a:r>
            <a:r>
              <a:rPr lang="ru-RU" sz="17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Вымно</a:t>
            </a:r>
            <a:endParaRPr lang="ru-RU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Балансодержатель – Государственное предприятие «Рудаково»</a:t>
            </a:r>
            <a:endParaRPr lang="ru-RU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rgbClr val="74899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32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63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4" b="20093"/>
          <a:stretch/>
        </p:blipFill>
        <p:spPr>
          <a:xfrm>
            <a:off x="178993" y="1341440"/>
            <a:ext cx="10594302" cy="539296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323BE3B-8C83-4151-B493-08C071FCF038}"/>
              </a:ext>
            </a:extLst>
          </p:cNvPr>
          <p:cNvSpPr/>
          <p:nvPr/>
        </p:nvSpPr>
        <p:spPr>
          <a:xfrm>
            <a:off x="178993" y="157252"/>
            <a:ext cx="10594302" cy="1137072"/>
          </a:xfrm>
          <a:prstGeom prst="rect">
            <a:avLst/>
          </a:prstGeom>
          <a:gradFill>
            <a:gsLst>
              <a:gs pos="0">
                <a:srgbClr val="00242E">
                  <a:lumMod val="88000"/>
                  <a:alpha val="87000"/>
                </a:srgbClr>
              </a:gs>
              <a:gs pos="100000">
                <a:srgbClr val="00242E">
                  <a:alpha val="2600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66255" y="165924"/>
            <a:ext cx="111141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комплекса корнеплодохранилища</a:t>
            </a:r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общей площадью 450,0 </a:t>
            </a:r>
            <a:r>
              <a:rPr lang="ru-RU" sz="1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м.кв</a:t>
            </a:r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Адрес: </a:t>
            </a:r>
            <a:r>
              <a:rPr lang="ru-RU" sz="17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Туловский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с/с, аг. Тулово</a:t>
            </a:r>
            <a:endParaRPr lang="ru-RU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Балансодержатель – Государственное предприятие «Рудаково»</a:t>
            </a:r>
            <a:endParaRPr lang="ru-RU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rgbClr val="74899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33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48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323BE3B-8C83-4151-B493-08C071FCF038}"/>
              </a:ext>
            </a:extLst>
          </p:cNvPr>
          <p:cNvSpPr/>
          <p:nvPr/>
        </p:nvSpPr>
        <p:spPr>
          <a:xfrm>
            <a:off x="178993" y="165924"/>
            <a:ext cx="10443492" cy="1137072"/>
          </a:xfrm>
          <a:prstGeom prst="rect">
            <a:avLst/>
          </a:prstGeom>
          <a:gradFill>
            <a:gsLst>
              <a:gs pos="0">
                <a:srgbClr val="00242E">
                  <a:lumMod val="88000"/>
                  <a:alpha val="87000"/>
                </a:srgbClr>
              </a:gs>
              <a:gs pos="100000">
                <a:srgbClr val="00242E">
                  <a:alpha val="2600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66255" y="165924"/>
            <a:ext cx="111141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пилорамы </a:t>
            </a:r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общей площадью 530 </a:t>
            </a:r>
            <a:r>
              <a:rPr lang="ru-RU" sz="1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м.кв</a:t>
            </a:r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Адрес: </a:t>
            </a:r>
            <a:r>
              <a:rPr lang="ru-RU" sz="17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Вороновский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с/с, 6/1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Балансодержатель </a:t>
            </a:r>
            <a:r>
              <a:rPr lang="ru-RU" sz="1600" dirty="0">
                <a:solidFill>
                  <a:schemeClr val="bg1"/>
                </a:solidFill>
              </a:rPr>
              <a:t>– Государственное предприятие «</a:t>
            </a:r>
            <a:r>
              <a:rPr lang="ru-RU" sz="1600" dirty="0" err="1">
                <a:solidFill>
                  <a:schemeClr val="bg1"/>
                </a:solidFill>
              </a:rPr>
              <a:t>Рудаково</a:t>
            </a:r>
            <a:r>
              <a:rPr lang="ru-RU" sz="1600" dirty="0">
                <a:solidFill>
                  <a:schemeClr val="bg1"/>
                </a:solidFill>
              </a:rPr>
              <a:t>»</a:t>
            </a:r>
            <a:endParaRPr lang="ru-RU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rgbClr val="74899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mtClean="0">
                <a:solidFill>
                  <a:schemeClr val="bg1"/>
                </a:solidFill>
              </a:rPr>
              <a:t>34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93" y="1459872"/>
            <a:ext cx="10443492" cy="522662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8993" y="6133401"/>
            <a:ext cx="3682538" cy="553098"/>
          </a:xfrm>
          <a:prstGeom prst="rect">
            <a:avLst/>
          </a:prstGeom>
          <a:solidFill>
            <a:srgbClr val="8196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Снесено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62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601866"/>
              </p:ext>
            </p:extLst>
          </p:nvPr>
        </p:nvGraphicFramePr>
        <p:xfrm>
          <a:off x="7323513" y="1113740"/>
          <a:ext cx="4606820" cy="499872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111849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494971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849651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 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магазина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Вымнянский с/с, </a:t>
                      </a:r>
                    </a:p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аг. </a:t>
                      </a:r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Вымно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д. </a:t>
                      </a:r>
                      <a:r>
                        <a:rPr lang="ru-RU" sz="1800" b="1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Войтово</a:t>
                      </a:r>
                      <a:r>
                        <a:rPr lang="ru-RU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ул. Центральная,12</a:t>
                      </a:r>
                      <a:endParaRPr lang="ru-RU" sz="16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87894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Вымнянский сельский исполнительный комитет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35158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85,1 кв.м.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61526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61526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</a:t>
                      </a:r>
                    </a:p>
                    <a:p>
                      <a:r>
                        <a:rPr lang="ru-RU" b="1" dirty="0" smtClean="0"/>
                        <a:t>рублей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1 </a:t>
                      </a:r>
                      <a:r>
                        <a:rPr lang="ru-RU" b="1" dirty="0" err="1" smtClean="0">
                          <a:solidFill>
                            <a:schemeClr val="bg1"/>
                          </a:solidFill>
                        </a:rPr>
                        <a:t>б.в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8789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Количество проведенных</a:t>
                      </a:r>
                      <a:r>
                        <a:rPr lang="ru-RU" b="1" baseline="0" dirty="0" smtClean="0"/>
                        <a:t> аукционов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4223623305"/>
                  </a:ext>
                </a:extLst>
              </a:tr>
              <a:tr h="6152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30 км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813413149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Проект календарного графика по вовлечению имущества на 2026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4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93"/>
          <a:stretch/>
        </p:blipFill>
        <p:spPr>
          <a:xfrm>
            <a:off x="207986" y="1113740"/>
            <a:ext cx="6907710" cy="4962863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7219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5957200"/>
              </p:ext>
            </p:extLst>
          </p:nvPr>
        </p:nvGraphicFramePr>
        <p:xfrm>
          <a:off x="7129872" y="1198740"/>
          <a:ext cx="4946168" cy="4795831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142583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803585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1518854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Здание магазина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Запольский с/с,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д.Низкоборье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ул.1-я Советская, д.39</a:t>
                      </a:r>
                      <a:endParaRPr lang="ru-RU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1027393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Запольский сельский исполнительный комитет </a:t>
                      </a:r>
                      <a:endParaRPr lang="ru-RU" b="1" dirty="0" smtClean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64669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110,0 кв.м.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58202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Аренда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10208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36 км</a:t>
                      </a:r>
                    </a:p>
                    <a:p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404020730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Проект календарного графика по вовлечению имущества на 2026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1418154" y="103516"/>
            <a:ext cx="65788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3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1198740"/>
            <a:ext cx="6766393" cy="479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783307"/>
              </p:ext>
            </p:extLst>
          </p:nvPr>
        </p:nvGraphicFramePr>
        <p:xfrm>
          <a:off x="7104934" y="1215530"/>
          <a:ext cx="4946168" cy="4953269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142583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803585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94577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магазина</a:t>
                      </a: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800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Куринский с/с, </a:t>
                      </a:r>
                    </a:p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 Михалково, ул. Комсомольская, д. 41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80402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Куринский сельский исполнительный комитет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56988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253,8 кв.м.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548983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</a:t>
                      </a:r>
                      <a:r>
                        <a:rPr lang="ru-RU" b="1" dirty="0" err="1" smtClean="0"/>
                        <a:t>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48960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 б.в.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95491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Количество проведенных</a:t>
                      </a:r>
                      <a:r>
                        <a:rPr lang="ru-RU" b="1" baseline="0" dirty="0" smtClean="0"/>
                        <a:t> аукционов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Всего – 12</a:t>
                      </a:r>
                    </a:p>
                    <a:p>
                      <a:r>
                        <a:rPr lang="ru-RU" b="1" dirty="0" smtClean="0"/>
                        <a:t>в т.ч. в 2026 году </a:t>
                      </a:r>
                      <a:r>
                        <a:rPr lang="ru-RU" b="1" baseline="0" dirty="0" smtClean="0"/>
                        <a:t> - 1 </a:t>
                      </a:r>
                    </a:p>
                    <a:p>
                      <a:r>
                        <a:rPr lang="ru-RU" b="1" i="1" baseline="0" dirty="0" smtClean="0"/>
                        <a:t>17.03.2026 – последний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884166212"/>
                  </a:ext>
                </a:extLst>
              </a:tr>
              <a:tr h="5061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23 км</a:t>
                      </a:r>
                    </a:p>
                    <a:p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22417266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Проект календарного графика по вовлечению имущества на 2026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6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0" t="20194" r="3548" b="25144"/>
          <a:stretch/>
        </p:blipFill>
        <p:spPr>
          <a:xfrm>
            <a:off x="138023" y="1215529"/>
            <a:ext cx="6803009" cy="495326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0836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458866"/>
              </p:ext>
            </p:extLst>
          </p:nvPr>
        </p:nvGraphicFramePr>
        <p:xfrm>
          <a:off x="7121560" y="1214775"/>
          <a:ext cx="4946168" cy="511836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142583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803585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788593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</a:t>
                      </a:r>
                    </a:p>
                    <a:p>
                      <a:pPr algn="ctr"/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магазина 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Яновичский с/с, </a:t>
                      </a:r>
                    </a:p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 </a:t>
                      </a:r>
                      <a:r>
                        <a:rPr lang="ru-RU"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Задетуни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ул. Центральная, 25А</a:t>
                      </a: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72665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Яновичский сельский исполнительный комитет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66988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123,0 кв.м.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60682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58189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1 б.в.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642838798"/>
                  </a:ext>
                </a:extLst>
              </a:tr>
              <a:tr h="103909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Количество проведенных</a:t>
                      </a:r>
                      <a:r>
                        <a:rPr lang="ru-RU" b="1" baseline="0" dirty="0" smtClean="0"/>
                        <a:t> аукционов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Всего – 9</a:t>
                      </a:r>
                    </a:p>
                    <a:p>
                      <a:r>
                        <a:rPr lang="ru-RU" b="1" dirty="0" smtClean="0"/>
                        <a:t>в т.ч. в 2026 году </a:t>
                      </a:r>
                      <a:r>
                        <a:rPr lang="ru-RU" b="1" baseline="0" dirty="0" smtClean="0"/>
                        <a:t> - 1 </a:t>
                      </a:r>
                    </a:p>
                    <a:p>
                      <a:r>
                        <a:rPr lang="ru-RU" b="1" i="1" baseline="0" dirty="0" smtClean="0"/>
                        <a:t>17.03.2026 – последний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737648524"/>
                  </a:ext>
                </a:extLst>
              </a:tr>
              <a:tr h="6405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45 км</a:t>
                      </a:r>
                    </a:p>
                    <a:p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66761356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Проект календарного графика по вовлечению имущества на 2026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7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3" t="1452" r="26257" b="12171"/>
          <a:stretch/>
        </p:blipFill>
        <p:spPr>
          <a:xfrm>
            <a:off x="207985" y="1214775"/>
            <a:ext cx="6796454" cy="511836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6823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140582"/>
              </p:ext>
            </p:extLst>
          </p:nvPr>
        </p:nvGraphicFramePr>
        <p:xfrm>
          <a:off x="7173883" y="955176"/>
          <a:ext cx="4893843" cy="5307601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265014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628829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117292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 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магазина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Яновичский с/с, </a:t>
                      </a:r>
                    </a:p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 Вальки,                         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ул.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Яновичская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16, </a:t>
                      </a: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103041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Яновичский сельский исполнительный комитет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55576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85</a:t>
                      </a:r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,</a:t>
                      </a:r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2 кв.м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49344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50056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 б.в.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53336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Количество проведенных</a:t>
                      </a:r>
                      <a:r>
                        <a:rPr lang="ru-RU" b="1" baseline="0" dirty="0" smtClean="0"/>
                        <a:t> аукционов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Всего – 9</a:t>
                      </a:r>
                    </a:p>
                    <a:p>
                      <a:r>
                        <a:rPr lang="ru-RU" b="1" dirty="0" smtClean="0"/>
                        <a:t>в т.ч. в 2026 году </a:t>
                      </a:r>
                      <a:r>
                        <a:rPr lang="ru-RU" b="1" baseline="0" dirty="0" smtClean="0"/>
                        <a:t> - 1 </a:t>
                      </a:r>
                    </a:p>
                    <a:p>
                      <a:r>
                        <a:rPr lang="ru-RU" b="1" i="1" baseline="0" dirty="0" smtClean="0"/>
                        <a:t>17.03.2026 – последний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261210693"/>
                  </a:ext>
                </a:extLst>
              </a:tr>
              <a:tr h="5333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59 км</a:t>
                      </a:r>
                    </a:p>
                    <a:p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65503288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Проект календарного графика по вовлечению имущества на 2026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8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3" b="11232"/>
          <a:stretch/>
        </p:blipFill>
        <p:spPr>
          <a:xfrm>
            <a:off x="60385" y="940280"/>
            <a:ext cx="6950193" cy="532249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3484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rgbClr val="E9F1F9"/>
            </a:gs>
            <a:gs pos="18000">
              <a:srgbClr val="CCE0F2"/>
            </a:gs>
            <a:gs pos="0">
              <a:schemeClr val="accent1">
                <a:lumMod val="5000"/>
                <a:lumOff val="95000"/>
              </a:schemeClr>
            </a:gs>
            <a:gs pos="34000">
              <a:schemeClr val="accent1">
                <a:lumMod val="45000"/>
                <a:lumOff val="55000"/>
              </a:schemeClr>
            </a:gs>
            <a:gs pos="44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57560"/>
              </p:ext>
            </p:extLst>
          </p:nvPr>
        </p:nvGraphicFramePr>
        <p:xfrm>
          <a:off x="7105874" y="1049871"/>
          <a:ext cx="4824458" cy="5059432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320408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504050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951851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Здание </a:t>
                      </a:r>
                    </a:p>
                    <a:p>
                      <a:pPr algn="ctr"/>
                      <a:r>
                        <a:rPr lang="ru-RU" b="1" dirty="0" smtClean="0"/>
                        <a:t>лабораторного корпуса 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Яновичский с/с,</a:t>
                      </a:r>
                    </a:p>
                    <a:p>
                      <a:r>
                        <a:rPr lang="ru-RU" b="1" dirty="0" smtClean="0"/>
                        <a:t>г.п. Яновичи</a:t>
                      </a:r>
                      <a:r>
                        <a:rPr lang="x-none" dirty="0" smtClean="0"/>
                        <a:t>, </a:t>
                      </a:r>
                      <a:r>
                        <a:rPr lang="ru-RU" dirty="0" smtClean="0"/>
                        <a:t>ул. Юбилейная, 1/1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82097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КУП ЖКХ «ЖРЭП Витебского района»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56290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663,7 кв.м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45865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 </a:t>
                      </a:r>
                      <a:r>
                        <a:rPr lang="ru-RU" b="1" baseline="0" dirty="0" smtClean="0"/>
                        <a:t>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41525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 б.в.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120237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Количество проведенных</a:t>
                      </a:r>
                      <a:r>
                        <a:rPr lang="ru-RU" b="1" baseline="0" dirty="0" smtClean="0"/>
                        <a:t> аукционов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Всего – 11</a:t>
                      </a:r>
                    </a:p>
                    <a:p>
                      <a:r>
                        <a:rPr lang="ru-RU" b="1" dirty="0" smtClean="0"/>
                        <a:t>в т.ч. в 2026 году </a:t>
                      </a:r>
                      <a:r>
                        <a:rPr lang="ru-RU" b="1" baseline="0" dirty="0" smtClean="0"/>
                        <a:t> - 1</a:t>
                      </a:r>
                    </a:p>
                    <a:p>
                      <a:r>
                        <a:rPr lang="ru-RU" b="1" i="1" baseline="0" dirty="0" smtClean="0"/>
                        <a:t>17.03.2026 – последний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884166212"/>
                  </a:ext>
                </a:extLst>
              </a:tr>
              <a:tr h="6474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45 км</a:t>
                      </a:r>
                    </a:p>
                    <a:p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85418994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Проект календарного графика по вовлечению имущества на 2026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9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9" t="4980" r="8969" b="24349"/>
          <a:stretch/>
        </p:blipFill>
        <p:spPr>
          <a:xfrm>
            <a:off x="207985" y="1054804"/>
            <a:ext cx="6716517" cy="505449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295165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679362"/>
              </p:ext>
            </p:extLst>
          </p:nvPr>
        </p:nvGraphicFramePr>
        <p:xfrm>
          <a:off x="7240384" y="1166232"/>
          <a:ext cx="4689948" cy="530352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344974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344974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1117058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 </a:t>
                      </a: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фельдшерско-акушерского пункта</a:t>
                      </a: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800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Шапечинский с/с, д.Ляхи,</a:t>
                      </a:r>
                      <a:r>
                        <a:rPr lang="ru-RU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ул. Центральная, 3</a:t>
                      </a:r>
                      <a:endParaRPr lang="ru-RU" sz="1600" dirty="0" smtClean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111705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Шапечинский сельский исполнительный комитет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34371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53,9 кв.м.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34371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</a:t>
                      </a:r>
                      <a:r>
                        <a:rPr lang="ru-RU" b="1" dirty="0" smtClean="0"/>
                        <a:t>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1 </a:t>
                      </a:r>
                      <a:r>
                        <a:rPr lang="ru-RU" b="1" dirty="0" err="1" smtClean="0"/>
                        <a:t>б.в</a:t>
                      </a:r>
                      <a:r>
                        <a:rPr lang="ru-RU" b="1" dirty="0" smtClean="0"/>
                        <a:t>.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34371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111705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Количество проведенных</a:t>
                      </a:r>
                      <a:r>
                        <a:rPr lang="ru-RU" b="1" baseline="0" dirty="0" smtClean="0"/>
                        <a:t> аукционов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Всего – 5</a:t>
                      </a:r>
                    </a:p>
                    <a:p>
                      <a:r>
                        <a:rPr lang="ru-RU" b="1" dirty="0" smtClean="0"/>
                        <a:t>в </a:t>
                      </a:r>
                      <a:r>
                        <a:rPr lang="ru-RU" b="1" dirty="0" err="1" smtClean="0"/>
                        <a:t>т.ч</a:t>
                      </a:r>
                      <a:r>
                        <a:rPr lang="ru-RU" b="1" dirty="0" smtClean="0"/>
                        <a:t>. в 2026 году </a:t>
                      </a:r>
                      <a:r>
                        <a:rPr lang="ru-RU" b="1" baseline="0" dirty="0" smtClean="0"/>
                        <a:t> - 1</a:t>
                      </a:r>
                    </a:p>
                    <a:p>
                      <a:r>
                        <a:rPr lang="ru-RU" b="1" i="1" baseline="0" dirty="0" smtClean="0"/>
                        <a:t>17.03.2026 – последний</a:t>
                      </a:r>
                      <a:endParaRPr lang="ru-RU" b="1" dirty="0" smtClean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884166212"/>
                  </a:ext>
                </a:extLst>
              </a:tr>
              <a:tr h="6014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26 км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7334435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Проект календарного графика по вовлечению имущества на 2026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10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b="15526"/>
          <a:stretch/>
        </p:blipFill>
        <p:spPr>
          <a:xfrm>
            <a:off x="207985" y="1166228"/>
            <a:ext cx="6871519" cy="5303523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9739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3067</TotalTime>
  <Words>1089</Words>
  <Application>Microsoft Office PowerPoint</Application>
  <PresentationFormat>Широкоэкранный</PresentationFormat>
  <Paragraphs>287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Monotype Corsiva</vt:lpstr>
      <vt:lpstr>Times New Roman</vt:lpstr>
      <vt:lpstr>Тема Office</vt:lpstr>
      <vt:lpstr>Календарный график по вовлечению в хозяйственный оборот неиспользуемого (неэффективно используемого) недвижимого имущества, находящегося в собственности Витебского района, на 2026 год.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Перечень объектов, находящихся в собственности Витебского района, подлежащих сносу в 2026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Специалист</dc:creator>
  <cp:lastModifiedBy>MediaSMART</cp:lastModifiedBy>
  <cp:revision>209</cp:revision>
  <cp:lastPrinted>2024-12-16T12:36:10Z</cp:lastPrinted>
  <dcterms:created xsi:type="dcterms:W3CDTF">2022-01-10T05:07:24Z</dcterms:created>
  <dcterms:modified xsi:type="dcterms:W3CDTF">2026-06-10T09:00:01Z</dcterms:modified>
</cp:coreProperties>
</file>