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834" y="-7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55879,5</c:v>
                </c:pt>
              </c:strCache>
            </c:strRef>
          </c:tx>
          <c:spPr>
            <a:scene3d>
              <a:camera prst="orthographicFront"/>
              <a:lightRig rig="threePt" dir="t">
                <a:rot lat="0" lon="0" rev="1800000"/>
              </a:lightRig>
            </a:scene3d>
            <a:sp3d prstMaterial="metal">
              <a:bevelT w="114300"/>
              <a:bevelB w="95250" h="82550"/>
            </a:sp3d>
          </c:spPr>
          <c:dLbls>
            <c:dLbl>
              <c:idx val="0"/>
              <c:layout>
                <c:manualLayout>
                  <c:x val="0.12704567665739588"/>
                  <c:y val="-0.13910817420912544"/>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55B-455F-851B-AA8F7A84435B}"/>
                </c:ext>
              </c:extLst>
            </c:dLbl>
            <c:dLbl>
              <c:idx val="1"/>
              <c:layout>
                <c:manualLayout>
                  <c:x val="1.9430515253484076E-2"/>
                  <c:y val="-3.47770435522814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55B-455F-851B-AA8F7A84435B}"/>
                </c:ext>
              </c:extLst>
            </c:dLbl>
            <c:dLbl>
              <c:idx val="3"/>
              <c:layout>
                <c:manualLayout>
                  <c:x val="-0.14264210756243656"/>
                  <c:y val="-7.576603382096824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55B-455F-851B-AA8F7A84435B}"/>
                </c:ext>
              </c:extLst>
            </c:dLbl>
            <c:dLbl>
              <c:idx val="4"/>
              <c:layout>
                <c:manualLayout>
                  <c:x val="-0.1807622834750941"/>
                  <c:y val="-0.1345445185276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55B-455F-851B-AA8F7A84435B}"/>
                </c:ext>
              </c:extLst>
            </c:dLbl>
            <c:dLbl>
              <c:idx val="5"/>
              <c:layout>
                <c:manualLayout>
                  <c:x val="-9.1173956189425281E-2"/>
                  <c:y val="-0.13939081103664538"/>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55B-455F-851B-AA8F7A84435B}"/>
                </c:ext>
              </c:extLst>
            </c:dLbl>
            <c:dLbl>
              <c:idx val="6"/>
              <c:layout>
                <c:manualLayout>
                  <c:x val="2.0925170272982851E-2"/>
                  <c:y val="-0.1340680456475102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55B-455F-851B-AA8F7A84435B}"/>
                </c:ext>
              </c:extLst>
            </c:dLbl>
            <c:spPr>
              <a:noFill/>
              <a:ln>
                <a:noFill/>
              </a:ln>
              <a:effectLst/>
            </c:spPr>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Лист1!$A$2:$A$8</c:f>
              <c:strCache>
                <c:ptCount val="7"/>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Национальная экономика</c:v>
                </c:pt>
                <c:pt idx="6">
                  <c:v>Прочие </c:v>
                </c:pt>
              </c:strCache>
            </c:strRef>
          </c:cat>
          <c:val>
            <c:numRef>
              <c:f>Лист1!$B$2:$B$8</c:f>
              <c:numCache>
                <c:formatCode>#,##0.0</c:formatCode>
                <c:ptCount val="7"/>
                <c:pt idx="0">
                  <c:v>11373.3</c:v>
                </c:pt>
                <c:pt idx="1">
                  <c:v>6167.6</c:v>
                </c:pt>
                <c:pt idx="2">
                  <c:v>28199.1</c:v>
                </c:pt>
                <c:pt idx="3">
                  <c:v>3675.7</c:v>
                </c:pt>
                <c:pt idx="4">
                  <c:v>2526.6999999999998</c:v>
                </c:pt>
                <c:pt idx="5">
                  <c:v>3469</c:v>
                </c:pt>
                <c:pt idx="6">
                  <c:v>468.10000000000036</c:v>
                </c:pt>
              </c:numCache>
            </c:numRef>
          </c:val>
          <c:extLst>
            <c:ext xmlns:c16="http://schemas.microsoft.com/office/drawing/2014/chart" uri="{C3380CC4-5D6E-409C-BE32-E72D297353CC}">
              <c16:uniqueId val="{00000006-D55B-455F-851B-AA8F7A84435B}"/>
            </c:ext>
          </c:extLst>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manualLayout>
          <c:xMode val="edge"/>
          <c:yMode val="edge"/>
          <c:x val="0.66036953991929337"/>
          <c:y val="9.7985787181705947E-2"/>
          <c:w val="0.33514649502221033"/>
          <c:h val="0.8785506618200481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spPr>
              <a:noFill/>
              <a:ln>
                <a:noFill/>
              </a:ln>
              <a:effectLst/>
            </c:spPr>
            <c:txPr>
              <a:bodyPr/>
              <a:lstStyle/>
              <a:p>
                <a:pPr>
                  <a:defRPr>
                    <a:solidFill>
                      <a:srgbClr val="FF00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Лист1!$B$2:$B$10</c:f>
              <c:numCache>
                <c:formatCode>0.0</c:formatCode>
                <c:ptCount val="9"/>
                <c:pt idx="0">
                  <c:v>83.1</c:v>
                </c:pt>
                <c:pt idx="1">
                  <c:v>100</c:v>
                </c:pt>
                <c:pt idx="2" formatCode="General">
                  <c:v>100</c:v>
                </c:pt>
                <c:pt idx="3" formatCode="General">
                  <c:v>100</c:v>
                </c:pt>
                <c:pt idx="4" formatCode="General">
                  <c:v>100</c:v>
                </c:pt>
                <c:pt idx="5" formatCode="General">
                  <c:v>100</c:v>
                </c:pt>
                <c:pt idx="6" formatCode="General">
                  <c:v>100</c:v>
                </c:pt>
                <c:pt idx="7" formatCode="General">
                  <c:v>100</c:v>
                </c:pt>
                <c:pt idx="8" formatCode="General">
                  <c:v>100</c:v>
                </c:pt>
              </c:numCache>
            </c:numRef>
          </c:val>
          <c:extLst>
            <c:ext xmlns:c16="http://schemas.microsoft.com/office/drawing/2014/chart" uri="{C3380CC4-5D6E-409C-BE32-E72D297353CC}">
              <c16:uniqueId val="{00000000-0CED-4BA6-934A-ED6F453F5944}"/>
            </c:ext>
          </c:extLst>
        </c:ser>
        <c:ser>
          <c:idx val="1"/>
          <c:order val="1"/>
          <c:tx>
            <c:strRef>
              <c:f>Лист1!$C$1</c:f>
              <c:strCache>
                <c:ptCount val="1"/>
                <c:pt idx="0">
                  <c:v>Бюджеты первичного уровня</c:v>
                </c:pt>
              </c:strCache>
            </c:strRef>
          </c:tx>
          <c:invertIfNegative val="0"/>
          <c:dLbls>
            <c:spPr>
              <a:noFill/>
              <a:ln>
                <a:noFill/>
              </a:ln>
              <a:effectLst/>
            </c:spPr>
            <c:txPr>
              <a:bodyPr/>
              <a:lstStyle/>
              <a:p>
                <a:pPr>
                  <a:defRPr>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Лист1!$C$2:$C$10</c:f>
              <c:numCache>
                <c:formatCode>0.0</c:formatCode>
                <c:ptCount val="9"/>
                <c:pt idx="0">
                  <c:v>16.899999999999999</c:v>
                </c:pt>
              </c:numCache>
            </c:numRef>
          </c:val>
          <c:extLst>
            <c:ext xmlns:c16="http://schemas.microsoft.com/office/drawing/2014/chart" uri="{C3380CC4-5D6E-409C-BE32-E72D297353CC}">
              <c16:uniqueId val="{00000001-0CED-4BA6-934A-ED6F453F5944}"/>
            </c:ext>
          </c:extLst>
        </c:ser>
        <c:dLbls>
          <c:showLegendKey val="0"/>
          <c:showVal val="0"/>
          <c:showCatName val="0"/>
          <c:showSerName val="0"/>
          <c:showPercent val="0"/>
          <c:showBubbleSize val="0"/>
        </c:dLbls>
        <c:gapWidth val="150"/>
        <c:shape val="cylinder"/>
        <c:axId val="67293184"/>
        <c:axId val="67294720"/>
        <c:axId val="0"/>
      </c:bar3DChart>
      <c:catAx>
        <c:axId val="67293184"/>
        <c:scaling>
          <c:orientation val="minMax"/>
        </c:scaling>
        <c:delete val="0"/>
        <c:axPos val="l"/>
        <c:numFmt formatCode="General" sourceLinked="0"/>
        <c:majorTickMark val="out"/>
        <c:minorTickMark val="none"/>
        <c:tickLblPos val="nextTo"/>
        <c:txPr>
          <a:bodyPr/>
          <a:lstStyle/>
          <a:p>
            <a:pPr>
              <a:defRPr sz="1500"/>
            </a:pPr>
            <a:endParaRPr lang="ru-RU"/>
          </a:p>
        </c:txPr>
        <c:crossAx val="67294720"/>
        <c:crosses val="autoZero"/>
        <c:auto val="1"/>
        <c:lblAlgn val="ctr"/>
        <c:lblOffset val="100"/>
        <c:noMultiLvlLbl val="0"/>
      </c:catAx>
      <c:valAx>
        <c:axId val="67294720"/>
        <c:scaling>
          <c:orientation val="minMax"/>
        </c:scaling>
        <c:delete val="1"/>
        <c:axPos val="b"/>
        <c:majorGridlines/>
        <c:numFmt formatCode="0.0" sourceLinked="1"/>
        <c:majorTickMark val="out"/>
        <c:minorTickMark val="none"/>
        <c:tickLblPos val="nextTo"/>
        <c:crossAx val="67293184"/>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Национальная оборона</c:v>
                </c:pt>
                <c:pt idx="8">
                  <c:v>Охрана окружающей среды</c:v>
                </c:pt>
              </c:strCache>
            </c:strRef>
          </c:cat>
          <c:val>
            <c:numRef>
              <c:f>Лист1!$B$2:$B$10</c:f>
              <c:numCache>
                <c:formatCode>0.0</c:formatCode>
                <c:ptCount val="9"/>
                <c:pt idx="0">
                  <c:v>20.399999999999999</c:v>
                </c:pt>
                <c:pt idx="1">
                  <c:v>11</c:v>
                </c:pt>
                <c:pt idx="2">
                  <c:v>0.8</c:v>
                </c:pt>
                <c:pt idx="3">
                  <c:v>5.7</c:v>
                </c:pt>
                <c:pt idx="4">
                  <c:v>50.5</c:v>
                </c:pt>
                <c:pt idx="5">
                  <c:v>4.5</c:v>
                </c:pt>
                <c:pt idx="6">
                  <c:v>6.2</c:v>
                </c:pt>
                <c:pt idx="7">
                  <c:v>0.1</c:v>
                </c:pt>
                <c:pt idx="8">
                  <c:v>0.8</c:v>
                </c:pt>
              </c:numCache>
            </c:numRef>
          </c:val>
          <c:extLst>
            <c:ext xmlns:c16="http://schemas.microsoft.com/office/drawing/2014/chart" uri="{C3380CC4-5D6E-409C-BE32-E72D297353CC}">
              <c16:uniqueId val="{00000000-B221-492F-8BE1-BDFD3DC85ABE}"/>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55.2</c:v>
                </c:pt>
                <c:pt idx="1">
                  <c:v>9.4</c:v>
                </c:pt>
                <c:pt idx="2">
                  <c:v>9.4</c:v>
                </c:pt>
                <c:pt idx="3">
                  <c:v>21.5</c:v>
                </c:pt>
                <c:pt idx="4">
                  <c:v>2.4</c:v>
                </c:pt>
                <c:pt idx="5">
                  <c:v>2.1</c:v>
                </c:pt>
              </c:numCache>
            </c:numRef>
          </c:val>
          <c:extLst>
            <c:ext xmlns:c16="http://schemas.microsoft.com/office/drawing/2014/chart" uri="{C3380CC4-5D6E-409C-BE32-E72D297353CC}">
              <c16:uniqueId val="{00000000-D0E5-4FB2-A8D7-5A144E2FE82C}"/>
            </c:ext>
          </c:extLst>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ru-RU" dirty="0" smtClean="0"/>
            <a:t>55</a:t>
          </a:r>
          <a:r>
            <a:rPr lang="en-US" dirty="0" smtClean="0"/>
            <a:t> </a:t>
          </a:r>
          <a:r>
            <a:rPr lang="ru-RU" dirty="0" smtClean="0"/>
            <a:t>972,3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ru-RU" dirty="0" smtClean="0"/>
            <a:t>51 311,7; 91,7 </a:t>
          </a:r>
          <a:r>
            <a:rPr lang="ru-RU" dirty="0" smtClean="0"/>
            <a:t>%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ru-RU" dirty="0" smtClean="0"/>
            <a:t>3 355,1; 6,0 </a:t>
          </a:r>
          <a:r>
            <a:rPr lang="ru-RU" dirty="0" smtClean="0"/>
            <a:t>%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ru-RU" dirty="0" smtClean="0"/>
            <a:t>1 305,5; 2,3 </a:t>
          </a:r>
          <a:r>
            <a:rPr lang="ru-RU" dirty="0" smtClean="0"/>
            <a:t>%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27 404,9; </a:t>
          </a:r>
          <a:r>
            <a:rPr lang="ru-RU" sz="1800" b="1" dirty="0" smtClean="0">
              <a:effectLst>
                <a:outerShdw blurRad="38100" dist="38100" dir="2700000" algn="tl">
                  <a:srgbClr val="000000">
                    <a:alpha val="43137"/>
                  </a:srgbClr>
                </a:outerShdw>
              </a:effectLst>
            </a:rPr>
            <a:t>50</a:t>
          </a:r>
          <a:r>
            <a:rPr lang="en-US" sz="1800" b="1" dirty="0" smtClean="0">
              <a:effectLst>
                <a:outerShdw blurRad="38100" dist="38100" dir="2700000" algn="tl">
                  <a:srgbClr val="000000">
                    <a:alpha val="43137"/>
                  </a:srgbClr>
                </a:outerShdw>
              </a:effectLst>
            </a:rPr>
            <a:t>,</a:t>
          </a:r>
          <a:r>
            <a:rPr lang="ru-RU" sz="1800" b="1" dirty="0" smtClean="0">
              <a:effectLst>
                <a:outerShdw blurRad="38100" dist="38100" dir="2700000" algn="tl">
                  <a:srgbClr val="000000">
                    <a:alpha val="43137"/>
                  </a:srgbClr>
                </a:outerShdw>
              </a:effectLst>
            </a:rPr>
            <a:t>1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a:t>
          </a:r>
          <a:r>
            <a:rPr lang="ru-RU" b="1" dirty="0" smtClean="0">
              <a:effectLst>
                <a:outerShdw blurRad="38100" dist="38100" dir="2700000" algn="tl">
                  <a:srgbClr val="000000">
                    <a:alpha val="43137"/>
                  </a:srgbClr>
                </a:outerShdw>
              </a:effectLst>
            </a:rPr>
            <a:t>5 599,8; </a:t>
          </a:r>
          <a:endParaRPr lang="ru-RU" b="1" dirty="0" smtClean="0">
            <a:effectLst>
              <a:outerShdw blurRad="38100" dist="38100" dir="2700000" algn="tl">
                <a:srgbClr val="000000">
                  <a:alpha val="43137"/>
                </a:srgbClr>
              </a:outerShdw>
            </a:effectLst>
          </a:endParaRPr>
        </a:p>
        <a:p>
          <a:r>
            <a:rPr lang="ru-RU" b="1" dirty="0" smtClean="0">
              <a:effectLst>
                <a:outerShdw blurRad="38100" dist="38100" dir="2700000" algn="tl">
                  <a:srgbClr val="000000">
                    <a:alpha val="43137"/>
                  </a:srgbClr>
                </a:outerShdw>
              </a:effectLst>
            </a:rPr>
            <a:t>10,2 </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a:t>
          </a:r>
          <a:r>
            <a:rPr lang="ru-RU" sz="1600" b="1" dirty="0" smtClean="0">
              <a:effectLst>
                <a:outerShdw blurRad="38100" dist="38100" dir="2700000" algn="tl">
                  <a:srgbClr val="000000">
                    <a:alpha val="43137"/>
                  </a:srgbClr>
                </a:outerShdw>
              </a:effectLst>
            </a:rPr>
            <a:t>3 603,4; 6,6 </a:t>
          </a:r>
          <a:r>
            <a:rPr lang="ru-RU" sz="1600" b="1" dirty="0" smtClean="0">
              <a:effectLst>
                <a:outerShdw blurRad="38100" dist="38100" dir="2700000" algn="tl">
                  <a:srgbClr val="000000">
                    <a:alpha val="43137"/>
                  </a:srgbClr>
                </a:outerShdw>
              </a:effectLst>
            </a:rPr>
            <a:t>%</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для производителей сельхозпродукции – </a:t>
          </a:r>
        </a:p>
        <a:p>
          <a:r>
            <a:rPr lang="ru-RU" b="1" dirty="0" smtClean="0">
              <a:effectLst>
                <a:outerShdw blurRad="38100" dist="38100" dir="2700000" algn="tl">
                  <a:srgbClr val="000000">
                    <a:alpha val="43137"/>
                  </a:srgbClr>
                </a:outerShdw>
              </a:effectLst>
            </a:rPr>
            <a:t>4 804,6; 8,8 </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6 </a:t>
          </a:r>
          <a:r>
            <a:rPr lang="ru-RU" sz="1800" b="1" dirty="0" smtClean="0">
              <a:effectLst>
                <a:outerShdw blurRad="38100" dist="38100" dir="2700000" algn="tl">
                  <a:srgbClr val="000000">
                    <a:alpha val="43137"/>
                  </a:srgbClr>
                </a:outerShdw>
              </a:effectLst>
            </a:rPr>
            <a:t>052,2; 11,1 </a:t>
          </a:r>
          <a:r>
            <a:rPr lang="ru-RU" sz="1800" b="1" dirty="0" smtClean="0">
              <a:effectLst>
                <a:outerShdw blurRad="38100" dist="38100" dir="2700000" algn="tl">
                  <a:srgbClr val="000000">
                    <a:alpha val="43137"/>
                  </a:srgbClr>
                </a:outerShdw>
              </a:effectLst>
            </a:rPr>
            <a:t>%</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41397"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400" dirty="0" smtClean="0">
              <a:solidFill>
                <a:srgbClr val="FF0000"/>
              </a:solidFill>
            </a:rPr>
            <a:t>Направления использования профицита районного бюджета</a:t>
          </a:r>
          <a:endParaRPr lang="ru-RU" sz="24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Ценные бумаги, эмитируемые местными исполнительными и распорядительными органами </a:t>
          </a:r>
          <a:r>
            <a:rPr lang="ru-RU" sz="1600" dirty="0" smtClean="0"/>
            <a:t>(привлечение средств, погашение </a:t>
          </a:r>
          <a:r>
            <a:rPr lang="ru-RU" sz="1600" dirty="0" smtClean="0"/>
            <a:t>основного долга)</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771680BF-B862-4413-A5B0-F67F8129DF61}">
      <dgm:prSet phldrT="[Текст]" custT="1"/>
      <dgm:spPr/>
      <dgm:t>
        <a:bodyPr/>
        <a:lstStyle/>
        <a:p>
          <a:r>
            <a:rPr lang="ru-RU" sz="1600" dirty="0" smtClean="0"/>
            <a:t>Национальная оборона</a:t>
          </a:r>
          <a:endParaRPr lang="ru-RU" sz="1600" dirty="0"/>
        </a:p>
      </dgm:t>
    </dgm:pt>
    <dgm:pt modelId="{0403F9EC-161E-4317-92FF-3BA6DFE39A9E}" type="parTrans" cxnId="{9A1056BD-9E4E-424B-9F3D-8F1636E71AE2}">
      <dgm:prSet/>
      <dgm:spPr/>
    </dgm:pt>
    <dgm:pt modelId="{17A72C67-D008-41E5-A2F4-6072EFCC0CE5}" type="sibTrans" cxnId="{9A1056BD-9E4E-424B-9F3D-8F1636E71AE2}">
      <dgm:prSet/>
      <dgm:spPr/>
    </dgm:pt>
    <dgm:pt modelId="{DE225764-8672-479E-821F-B5B67789BE48}">
      <dgm:prSet phldrT="[Текст]" custT="1"/>
      <dgm:spPr/>
      <dgm:t>
        <a:bodyPr/>
        <a:lstStyle/>
        <a:p>
          <a:endParaRPr lang="ru-RU" sz="1600" dirty="0"/>
        </a:p>
      </dgm:t>
    </dgm:pt>
    <dgm:pt modelId="{8D4347F1-3232-492B-A316-2A395DBDDE6C}" type="parTrans" cxnId="{AF7078C2-F28B-4CDF-AB09-5636448B5695}">
      <dgm:prSet/>
      <dgm:spPr/>
    </dgm:pt>
    <dgm:pt modelId="{2474A3B4-EEB9-4476-B20B-07244F8C5CBD}" type="sibTrans" cxnId="{AF7078C2-F28B-4CDF-AB09-5636448B5695}">
      <dgm:prSet/>
      <dgm:spPr/>
    </dgm:pt>
    <dgm:pt modelId="{6C8AA246-8D40-433E-8AF8-CB3FB2C4F465}">
      <dgm:prSet phldrT="[Текст]" custT="1"/>
      <dgm:spPr/>
      <dgm:t>
        <a:bodyPr/>
        <a:lstStyle/>
        <a:p>
          <a:endParaRPr lang="ru-RU" sz="1600" dirty="0"/>
        </a:p>
      </dgm:t>
    </dgm:pt>
    <dgm:pt modelId="{672EA98B-41F7-4B1C-B93C-9A05ACE84F47}" type="parTrans" cxnId="{E7979191-4AE6-4141-8667-A0E693914A4E}">
      <dgm:prSet/>
      <dgm:spPr/>
    </dgm:pt>
    <dgm:pt modelId="{50508AAE-9B33-4795-84C0-48B5B5752665}" type="sibTrans" cxnId="{E7979191-4AE6-4141-8667-A0E693914A4E}">
      <dgm:prSet/>
      <dgm:spPr/>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58255">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5"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4"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AF7078C2-F28B-4CDF-AB09-5636448B5695}" srcId="{B9100931-B22E-4AA7-A933-8EB1DEA8BD6F}" destId="{DE225764-8672-479E-821F-B5B67789BE48}" srcOrd="0" destOrd="0" parTransId="{8D4347F1-3232-492B-A316-2A395DBDDE6C}" sibTransId="{2474A3B4-EEB9-4476-B20B-07244F8C5CBD}"/>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6" destOrd="0" parTransId="{4D39C508-8E2B-492E-B133-3AFD95B4BB32}" sibTransId="{4D0496CA-CE9D-4CAD-B292-6E9734CF9ABC}"/>
    <dgm:cxn modelId="{6042CE12-910F-4D39-963B-FB38B699FF3C}" type="presOf" srcId="{771680BF-B862-4413-A5B0-F67F8129DF61}" destId="{A9D6E545-DB18-4B4C-98D6-4EE401B90BF8}" srcOrd="0" destOrd="3" presId="urn:microsoft.com/office/officeart/2005/8/layout/vList5"/>
    <dgm:cxn modelId="{9A1056BD-9E4E-424B-9F3D-8F1636E71AE2}" srcId="{B9100931-B22E-4AA7-A933-8EB1DEA8BD6F}" destId="{771680BF-B862-4413-A5B0-F67F8129DF61}" srcOrd="3" destOrd="0" parTransId="{0403F9EC-161E-4317-92FF-3BA6DFE39A9E}" sibTransId="{17A72C67-D008-41E5-A2F4-6072EFCC0CE5}"/>
    <dgm:cxn modelId="{C5813A7B-D171-4379-A5F2-67615800B34F}" srcId="{4F55D631-D895-4904-A0E7-49180C9D5A25}" destId="{5BACEF1F-2F67-4F93-B892-81493A5E3F14}" srcOrd="2" destOrd="0" parTransId="{3C87C007-4786-486B-9F5B-0B159FA0AB27}" sibTransId="{BCD833DF-9735-4D4F-9C7F-70D0B9ABD84E}"/>
    <dgm:cxn modelId="{977DF8F2-7BD5-488B-96AB-A3C7DACCA77E}" srcId="{B9100931-B22E-4AA7-A933-8EB1DEA8BD6F}" destId="{AFB0D75F-255A-458D-96CB-F5DF6B60C0A0}" srcOrd="10"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2"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EB92A799-AAD1-488F-BA8B-94CB3E6D6E51}" type="presOf" srcId="{DE225764-8672-479E-821F-B5B67789BE48}" destId="{A9D6E545-DB18-4B4C-98D6-4EE401B90BF8}" srcOrd="0" destOrd="0" presId="urn:microsoft.com/office/officeart/2005/8/layout/vList5"/>
    <dgm:cxn modelId="{ABB10794-6FEA-4B4F-9325-A61FEA5C4F92}" type="presOf" srcId="{FEDABE25-568A-4752-90CC-DD2F5F597D4B}" destId="{A9D6E545-DB18-4B4C-98D6-4EE401B90BF8}" srcOrd="0" destOrd="7" presId="urn:microsoft.com/office/officeart/2005/8/layout/vList5"/>
    <dgm:cxn modelId="{5D6288D8-6EF2-4487-B356-A3CF54CD3662}" type="presOf" srcId="{B7723DF6-68E1-428E-B5A9-031ECD1A9575}" destId="{A9D6E545-DB18-4B4C-98D6-4EE401B90BF8}" srcOrd="0" destOrd="9" presId="urn:microsoft.com/office/officeart/2005/8/layout/vList5"/>
    <dgm:cxn modelId="{72199D13-0211-4005-9C2A-62894859B0EF}" type="presOf" srcId="{5BACEF1F-2F67-4F93-B892-81493A5E3F14}" destId="{A45A5B8D-D35F-40F4-88C2-279AB45292BB}" srcOrd="0" destOrd="2" presId="urn:microsoft.com/office/officeart/2005/8/layout/vList5"/>
    <dgm:cxn modelId="{6105EFEF-ADA7-4AD1-B70E-A6784594C8F7}" srcId="{B9100931-B22E-4AA7-A933-8EB1DEA8BD6F}" destId="{71CB819E-3432-4C5D-BA34-ECB239AB4AB6}" srcOrd="2"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9"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10" presId="urn:microsoft.com/office/officeart/2005/8/layout/vList5"/>
    <dgm:cxn modelId="{F2A565CA-625F-48A0-9C49-4B79C90E21C4}" type="presOf" srcId="{A5089785-7E6A-4319-8936-299F54AA2601}" destId="{A9D6E545-DB18-4B4C-98D6-4EE401B90BF8}" srcOrd="0" destOrd="6" presId="urn:microsoft.com/office/officeart/2005/8/layout/vList5"/>
    <dgm:cxn modelId="{6DF8A3F4-971E-440F-A6B5-4EDE6BB47E77}" srcId="{B9100931-B22E-4AA7-A933-8EB1DEA8BD6F}" destId="{BCD76D75-F337-49BC-8D0F-796EF209F95F}" srcOrd="5" destOrd="0" parTransId="{0DD1D6A4-0BE4-422D-9C7F-A4A9FB847EFF}" sibTransId="{4131687F-79FC-4E7C-9A2E-79BA5C202BFC}"/>
    <dgm:cxn modelId="{1B31B65F-F9C5-4DA2-BD95-A36A628222C8}" type="presOf" srcId="{6C8AA246-8D40-433E-8AF8-CB3FB2C4F465}" destId="{A9D6E545-DB18-4B4C-98D6-4EE401B90BF8}" srcOrd="0" destOrd="1" presId="urn:microsoft.com/office/officeart/2005/8/layout/vList5"/>
    <dgm:cxn modelId="{D0A1E3B3-1417-4446-B5C2-F3C51FC9B823}" srcId="{B9100931-B22E-4AA7-A933-8EB1DEA8BD6F}" destId="{FEDABE25-568A-4752-90CC-DD2F5F597D4B}" srcOrd="7" destOrd="0" parTransId="{F7DF5821-BAEB-4CAA-9649-B46619A9B871}" sibTransId="{1C67BD6A-DFC1-47C0-BFF2-8E44B2BD3514}"/>
    <dgm:cxn modelId="{3E5D066E-DEF2-4B75-B559-97062C6707C5}" srcId="{B9100931-B22E-4AA7-A933-8EB1DEA8BD6F}" destId="{818B0D10-5CD2-4E78-AD0D-EAF6F39C0115}" srcOrd="8" destOrd="0" parTransId="{AECFC253-26B7-4A6A-AE16-FAD8CFEF7C55}" sibTransId="{05D50F34-0138-45B8-8DD0-F9BBA527637B}"/>
    <dgm:cxn modelId="{7A643D89-A0A5-4AF3-8BA3-66E04A348580}" type="presOf" srcId="{818B0D10-5CD2-4E78-AD0D-EAF6F39C0115}" destId="{A9D6E545-DB18-4B4C-98D6-4EE401B90BF8}" srcOrd="0" destOrd="8"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4"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11" destOrd="0" parTransId="{4070272F-F666-4AEA-A911-2D426D0A43D1}" sibTransId="{5F26235B-263C-4EA0-B255-4086CA7A73E1}"/>
    <dgm:cxn modelId="{E7979191-4AE6-4141-8667-A0E693914A4E}" srcId="{B9100931-B22E-4AA7-A933-8EB1DEA8BD6F}" destId="{6C8AA246-8D40-433E-8AF8-CB3FB2C4F465}" srcOrd="1" destOrd="0" parTransId="{672EA98B-41F7-4B1C-B93C-9A05ACE84F47}" sibTransId="{50508AAE-9B33-4795-84C0-48B5B5752665}"/>
    <dgm:cxn modelId="{EC82D769-04B5-4E06-AEE0-C9D787A9528A}" type="presOf" srcId="{C537AD1F-0EE4-4D72-8B0A-7834FF2B96AA}" destId="{A9D6E545-DB18-4B4C-98D6-4EE401B90BF8}" srcOrd="0" destOrd="11"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a:t>
          </a:r>
          <a:r>
            <a:rPr lang="ru-RU" sz="16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1FC5EB6C-AD63-41F0-9CC7-AA7C2395E21F}">
      <dgm:prSet custT="1"/>
      <dgm:spPr/>
      <dgm:t>
        <a:bodyPr/>
        <a:lstStyle/>
        <a:p>
          <a:r>
            <a:rPr lang="ru-RU" sz="2000" b="1" baseline="0" dirty="0" err="1" smtClean="0"/>
            <a:t>Бабиничский</a:t>
          </a:r>
          <a:r>
            <a:rPr lang="ru-RU" sz="2000" b="1" baseline="0" dirty="0" smtClean="0"/>
            <a:t>, </a:t>
          </a:r>
          <a:r>
            <a:rPr lang="ru-RU" sz="2000" b="1" baseline="0" dirty="0" err="1" smtClean="0"/>
            <a:t>Вороновский</a:t>
          </a:r>
          <a:r>
            <a:rPr lang="ru-RU" sz="2000" b="1" dirty="0" smtClean="0"/>
            <a:t>, </a:t>
          </a:r>
          <a:r>
            <a:rPr lang="ru-RU" sz="2000" b="1" dirty="0" err="1" smtClean="0"/>
            <a:t>Вымнянский</a:t>
          </a:r>
          <a:r>
            <a:rPr lang="ru-RU" sz="2000" b="1" dirty="0" smtClean="0"/>
            <a:t>, </a:t>
          </a:r>
          <a:r>
            <a:rPr lang="ru-RU" sz="2000" b="1" dirty="0" err="1" smtClean="0"/>
            <a:t>Задубровский</a:t>
          </a:r>
          <a:r>
            <a:rPr lang="ru-RU" sz="2000" b="1" dirty="0" smtClean="0"/>
            <a:t>, Запольский, </a:t>
          </a:r>
          <a:r>
            <a:rPr lang="ru-RU" sz="2000" b="1" dirty="0" err="1" smtClean="0"/>
            <a:t>Зароновский</a:t>
          </a:r>
          <a:r>
            <a:rPr lang="ru-RU" sz="2000" b="1" dirty="0" smtClean="0"/>
            <a:t>, </a:t>
          </a:r>
          <a:r>
            <a:rPr lang="ru-RU" sz="2000" b="1" dirty="0" err="1" smtClean="0"/>
            <a:t>Куринский</a:t>
          </a:r>
          <a:r>
            <a:rPr lang="ru-RU" sz="2000" b="1" dirty="0" smtClean="0"/>
            <a:t>, </a:t>
          </a:r>
          <a:r>
            <a:rPr lang="ru-RU" sz="2000" b="1" dirty="0" err="1" smtClean="0"/>
            <a:t>Летчанский</a:t>
          </a:r>
          <a:r>
            <a:rPr lang="ru-RU" sz="2000" b="1" dirty="0" smtClean="0"/>
            <a:t>, </a:t>
          </a:r>
          <a:r>
            <a:rPr lang="ru-RU" sz="2000" b="1" dirty="0" err="1" smtClean="0"/>
            <a:t>Мазоловский</a:t>
          </a:r>
          <a:r>
            <a:rPr lang="ru-RU" sz="2000" b="1" dirty="0" smtClean="0"/>
            <a:t>, </a:t>
          </a:r>
          <a:r>
            <a:rPr lang="ru-RU" sz="2000" b="1" dirty="0" err="1" smtClean="0"/>
            <a:t>Новкинский</a:t>
          </a:r>
          <a:r>
            <a:rPr lang="ru-RU" sz="2000" b="1" dirty="0" smtClean="0"/>
            <a:t>, Октябрьский, </a:t>
          </a:r>
          <a:r>
            <a:rPr lang="ru-RU" sz="2000" b="1" dirty="0" err="1" smtClean="0"/>
            <a:t>Суражский</a:t>
          </a:r>
          <a:r>
            <a:rPr lang="ru-RU" sz="2000" b="1" dirty="0" smtClean="0"/>
            <a:t>, </a:t>
          </a:r>
          <a:r>
            <a:rPr lang="ru-RU" sz="2000" b="1" dirty="0" err="1" smtClean="0"/>
            <a:t>Туловский</a:t>
          </a:r>
          <a:r>
            <a:rPr lang="ru-RU" sz="2000" b="1" dirty="0" smtClean="0"/>
            <a:t>, </a:t>
          </a:r>
          <a:r>
            <a:rPr lang="ru-RU" sz="2000" b="1" dirty="0" err="1" smtClean="0"/>
            <a:t>Шапечинский</a:t>
          </a:r>
          <a:r>
            <a:rPr lang="ru-RU" sz="2000" b="1" dirty="0" smtClean="0"/>
            <a:t>, </a:t>
          </a:r>
          <a:r>
            <a:rPr lang="ru-RU" sz="2000" b="1" dirty="0" err="1" smtClean="0"/>
            <a:t>Яновичский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a:t>
          </a:r>
          <a:r>
            <a:rPr lang="ru-RU" dirty="0" smtClean="0">
              <a:solidFill>
                <a:srgbClr val="FFC000"/>
              </a:solidFill>
            </a:rPr>
            <a:t>10%</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1">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1">
        <dgm:presLayoutVars>
          <dgm:bulletEnabled val="1"/>
        </dgm:presLayoutVars>
      </dgm:prSet>
      <dgm:spPr/>
      <dgm:t>
        <a:bodyPr/>
        <a:lstStyle/>
        <a:p>
          <a:endParaRPr lang="ru-RU"/>
        </a:p>
      </dgm:t>
    </dgm:pt>
  </dgm:ptLst>
  <dgm:cxnLst>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5A682D87-367F-4556-B8AB-19FA02111232}" type="presOf" srcId="{1FC5EB6C-AD63-41F0-9CC7-AA7C2395E21F}" destId="{AB8A43A4-E2CD-43C9-B306-94A422C13044}"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86190AA0-6D83-4656-B253-6EA05205BDC7}" srcId="{94DD4F04-6261-42FB-B60B-70777D3B3C57}" destId="{1FC5EB6C-AD63-41F0-9CC7-AA7C2395E21F}" srcOrd="0" destOrd="0" parTransId="{0E597CF3-57A6-4C4A-BA90-B0001BA0F762}" sibTransId="{F7E0DBC7-94B0-4761-AA34-385AC4FF164B}"/>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6300" kern="1200" dirty="0" smtClean="0"/>
            <a:t>55</a:t>
          </a:r>
          <a:r>
            <a:rPr lang="en-US" sz="6300" kern="1200" dirty="0" smtClean="0"/>
            <a:t> </a:t>
          </a:r>
          <a:r>
            <a:rPr lang="ru-RU" sz="6300" kern="1200" dirty="0" smtClean="0"/>
            <a:t>972,3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ru-RU" sz="2000" kern="1200" dirty="0" smtClean="0"/>
            <a:t>51 311,7; 91,7 </a:t>
          </a:r>
          <a:r>
            <a:rPr lang="ru-RU" sz="2000" kern="1200" dirty="0" smtClean="0"/>
            <a:t>%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ru-RU" sz="1900" kern="1200" dirty="0" smtClean="0"/>
            <a:t>3 355,1; 6,0 </a:t>
          </a:r>
          <a:r>
            <a:rPr lang="ru-RU" sz="1900" kern="1200" dirty="0" smtClean="0"/>
            <a:t>%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ru-RU" sz="1900" kern="1200" dirty="0" smtClean="0"/>
            <a:t>1 305,5; 2,3 </a:t>
          </a:r>
          <a:r>
            <a:rPr lang="ru-RU" sz="1900" kern="1200" dirty="0" smtClean="0"/>
            <a:t>%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83723">
          <a:off x="2557649" y="3667815"/>
          <a:ext cx="1320511" cy="31464"/>
        </a:xfrm>
        <a:custGeom>
          <a:avLst/>
          <a:gdLst/>
          <a:ahLst/>
          <a:cxnLst/>
          <a:rect l="0" t="0" r="0" b="0"/>
          <a:pathLst>
            <a:path>
              <a:moveTo>
                <a:pt x="0" y="15732"/>
              </a:moveTo>
              <a:lnTo>
                <a:pt x="1320511"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7440">
          <a:off x="2890968" y="3171010"/>
          <a:ext cx="2567258" cy="31464"/>
        </a:xfrm>
        <a:custGeom>
          <a:avLst/>
          <a:gdLst/>
          <a:ahLst/>
          <a:cxnLst/>
          <a:rect l="0" t="0" r="0" b="0"/>
          <a:pathLst>
            <a:path>
              <a:moveTo>
                <a:pt x="0" y="15732"/>
              </a:moveTo>
              <a:lnTo>
                <a:pt x="256725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8040">
          <a:off x="2951058" y="2587000"/>
          <a:ext cx="2764888" cy="31464"/>
        </a:xfrm>
        <a:custGeom>
          <a:avLst/>
          <a:gdLst/>
          <a:ahLst/>
          <a:cxnLst/>
          <a:rect l="0" t="0" r="0" b="0"/>
          <a:pathLst>
            <a:path>
              <a:moveTo>
                <a:pt x="0" y="15732"/>
              </a:moveTo>
              <a:lnTo>
                <a:pt x="276488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46034">
          <a:off x="2893066" y="2050074"/>
          <a:ext cx="3040048" cy="31464"/>
        </a:xfrm>
        <a:custGeom>
          <a:avLst/>
          <a:gdLst/>
          <a:ahLst/>
          <a:cxnLst/>
          <a:rect l="0" t="0" r="0" b="0"/>
          <a:pathLst>
            <a:path>
              <a:moveTo>
                <a:pt x="0" y="15732"/>
              </a:moveTo>
              <a:lnTo>
                <a:pt x="304004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79762">
          <a:off x="2736875" y="1826065"/>
          <a:ext cx="689753" cy="31464"/>
        </a:xfrm>
        <a:custGeom>
          <a:avLst/>
          <a:gdLst/>
          <a:ahLst/>
          <a:cxnLst/>
          <a:rect l="0" t="0" r="0" b="0"/>
          <a:pathLst>
            <a:path>
              <a:moveTo>
                <a:pt x="0" y="15732"/>
              </a:moveTo>
              <a:lnTo>
                <a:pt x="689753"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338188"/>
          <a:ext cx="3512394" cy="2586726"/>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340856" y="331249"/>
          <a:ext cx="2922194" cy="1283826"/>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27 404,9; </a:t>
          </a:r>
          <a:r>
            <a:rPr lang="ru-RU" sz="1800" b="1" kern="1200" dirty="0" smtClean="0">
              <a:effectLst>
                <a:outerShdw blurRad="38100" dist="38100" dir="2700000" algn="tl">
                  <a:srgbClr val="000000">
                    <a:alpha val="43137"/>
                  </a:srgbClr>
                </a:outerShdw>
              </a:effectLst>
            </a:rPr>
            <a:t>50</a:t>
          </a:r>
          <a:r>
            <a:rPr lang="en-US" sz="1800" b="1" kern="1200" dirty="0" smtClean="0">
              <a:effectLst>
                <a:outerShdw blurRad="38100" dist="38100" dir="2700000" algn="tl">
                  <a:srgbClr val="000000">
                    <a:alpha val="43137"/>
                  </a:srgbClr>
                </a:outerShdw>
              </a:effectLst>
            </a:rPr>
            <a:t>,</a:t>
          </a:r>
          <a:r>
            <a:rPr lang="ru-RU" sz="1800" b="1" kern="1200" dirty="0" smtClean="0">
              <a:effectLst>
                <a:outerShdw blurRad="38100" dist="38100" dir="2700000" algn="tl">
                  <a:srgbClr val="000000">
                    <a:alpha val="43137"/>
                  </a:srgbClr>
                </a:outerShdw>
              </a:effectLst>
            </a:rPr>
            <a:t>1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2768801" y="519261"/>
        <a:ext cx="2066304" cy="907802"/>
      </dsp:txXfrm>
    </dsp:sp>
    <dsp:sp modelId="{3116DC13-C571-4A09-80FA-2A0F9B3E84D7}">
      <dsp:nvSpPr>
        <dsp:cNvPr id="0" name=""/>
        <dsp:cNvSpPr/>
      </dsp:nvSpPr>
      <dsp:spPr>
        <a:xfrm>
          <a:off x="2823600" y="331249"/>
          <a:ext cx="4383291" cy="1283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823600" y="331249"/>
        <a:ext cx="4383291" cy="1283826"/>
      </dsp:txXfrm>
    </dsp:sp>
    <dsp:sp modelId="{2D1EA0FB-5A63-49F7-8C7F-66EB50230DB9}">
      <dsp:nvSpPr>
        <dsp:cNvPr id="0" name=""/>
        <dsp:cNvSpPr/>
      </dsp:nvSpPr>
      <dsp:spPr>
        <a:xfrm>
          <a:off x="5616627" y="796790"/>
          <a:ext cx="2727668" cy="1075417"/>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НДС – </a:t>
          </a:r>
          <a:r>
            <a:rPr lang="ru-RU" sz="1400" b="1" kern="1200" dirty="0" smtClean="0">
              <a:effectLst>
                <a:outerShdw blurRad="38100" dist="38100" dir="2700000" algn="tl">
                  <a:srgbClr val="000000">
                    <a:alpha val="43137"/>
                  </a:srgbClr>
                </a:outerShdw>
              </a:effectLst>
            </a:rPr>
            <a:t>5 599,8; </a:t>
          </a:r>
          <a:endParaRPr lang="ru-RU" sz="1400" b="1" kern="1200" dirty="0" smtClean="0">
            <a:effectLst>
              <a:outerShdw blurRad="38100" dist="38100" dir="2700000" algn="tl">
                <a:srgbClr val="000000">
                  <a:alpha val="43137"/>
                </a:srgbClr>
              </a:outerShdw>
            </a:effectLst>
          </a:endParaRPr>
        </a:p>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10,2 </a:t>
          </a:r>
          <a:r>
            <a:rPr lang="ru-RU" sz="1400" b="1" kern="1200" dirty="0" smtClean="0">
              <a:effectLst>
                <a:outerShdw blurRad="38100" dist="38100" dir="2700000" algn="tl">
                  <a:srgbClr val="000000">
                    <a:alpha val="43137"/>
                  </a:srgbClr>
                </a:outerShdw>
              </a:effectLst>
            </a:rPr>
            <a:t>%</a:t>
          </a:r>
          <a:endParaRPr lang="ru-RU" sz="1400" b="1" kern="1200" dirty="0">
            <a:effectLst>
              <a:outerShdw blurRad="38100" dist="38100" dir="2700000" algn="tl">
                <a:srgbClr val="000000">
                  <a:alpha val="43137"/>
                </a:srgbClr>
              </a:outerShdw>
            </a:effectLst>
          </a:endParaRPr>
        </a:p>
      </dsp:txBody>
      <dsp:txXfrm>
        <a:off x="6016085" y="954281"/>
        <a:ext cx="1928752" cy="760435"/>
      </dsp:txXfrm>
    </dsp:sp>
    <dsp:sp modelId="{375527E2-B993-4364-B2D7-663AFC7A0880}">
      <dsp:nvSpPr>
        <dsp:cNvPr id="0" name=""/>
        <dsp:cNvSpPr/>
      </dsp:nvSpPr>
      <dsp:spPr>
        <a:xfrm>
          <a:off x="5714773" y="1988839"/>
          <a:ext cx="2854178" cy="1142886"/>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6 </a:t>
          </a:r>
          <a:r>
            <a:rPr lang="ru-RU" sz="1800" b="1" kern="1200" dirty="0" smtClean="0">
              <a:effectLst>
                <a:outerShdw blurRad="38100" dist="38100" dir="2700000" algn="tl">
                  <a:srgbClr val="000000">
                    <a:alpha val="43137"/>
                  </a:srgbClr>
                </a:outerShdw>
              </a:effectLst>
            </a:rPr>
            <a:t>052,2; 11,1 </a:t>
          </a:r>
          <a:r>
            <a:rPr lang="ru-RU" sz="1800" b="1" kern="1200" dirty="0" smtClean="0">
              <a:effectLst>
                <a:outerShdw blurRad="38100" dist="38100" dir="2700000" algn="tl">
                  <a:srgbClr val="000000">
                    <a:alpha val="43137"/>
                  </a:srgbClr>
                </a:outerShdw>
              </a:effectLst>
            </a:rPr>
            <a:t>%</a:t>
          </a:r>
          <a:endParaRPr lang="ru-RU" sz="1800" b="1" kern="1200" dirty="0">
            <a:effectLst>
              <a:outerShdw blurRad="38100" dist="38100" dir="2700000" algn="tl">
                <a:srgbClr val="000000">
                  <a:alpha val="43137"/>
                </a:srgbClr>
              </a:outerShdw>
            </a:effectLst>
          </a:endParaRPr>
        </a:p>
      </dsp:txBody>
      <dsp:txXfrm>
        <a:off x="6132758" y="2156211"/>
        <a:ext cx="2018208" cy="808142"/>
      </dsp:txXfrm>
    </dsp:sp>
    <dsp:sp modelId="{DFAE973B-EA77-4939-A7BF-56E00CA4CF05}">
      <dsp:nvSpPr>
        <dsp:cNvPr id="0" name=""/>
        <dsp:cNvSpPr/>
      </dsp:nvSpPr>
      <dsp:spPr>
        <a:xfrm>
          <a:off x="5143249" y="3284373"/>
          <a:ext cx="2899968" cy="1341444"/>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a:t>
          </a:r>
          <a:r>
            <a:rPr lang="ru-RU" sz="1600" b="1" kern="1200" dirty="0" smtClean="0">
              <a:effectLst>
                <a:outerShdw blurRad="38100" dist="38100" dir="2700000" algn="tl">
                  <a:srgbClr val="000000">
                    <a:alpha val="43137"/>
                  </a:srgbClr>
                </a:outerShdw>
              </a:effectLst>
            </a:rPr>
            <a:t>3 603,4; 6,6 </a:t>
          </a:r>
          <a:r>
            <a:rPr lang="ru-RU" sz="1600" b="1" kern="1200" dirty="0" smtClean="0">
              <a:effectLst>
                <a:outerShdw blurRad="38100" dist="38100" dir="2700000" algn="tl">
                  <a:srgbClr val="000000">
                    <a:alpha val="43137"/>
                  </a:srgbClr>
                </a:outerShdw>
              </a:effectLst>
            </a:rPr>
            <a:t>%</a:t>
          </a:r>
          <a:endParaRPr lang="ru-RU" sz="1600" b="1" kern="1200" dirty="0">
            <a:effectLst>
              <a:outerShdw blurRad="38100" dist="38100" dir="2700000" algn="tl">
                <a:srgbClr val="000000">
                  <a:alpha val="43137"/>
                </a:srgbClr>
              </a:outerShdw>
            </a:effectLst>
          </a:endParaRPr>
        </a:p>
      </dsp:txBody>
      <dsp:txXfrm>
        <a:off x="5567939" y="3480823"/>
        <a:ext cx="2050588" cy="948544"/>
      </dsp:txXfrm>
    </dsp:sp>
    <dsp:sp modelId="{56797D02-27AC-4E24-AC90-2A6BA52F38DE}">
      <dsp:nvSpPr>
        <dsp:cNvPr id="0" name=""/>
        <dsp:cNvSpPr/>
      </dsp:nvSpPr>
      <dsp:spPr>
        <a:xfrm>
          <a:off x="2721186" y="4174566"/>
          <a:ext cx="2687237" cy="1270785"/>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Единый налог для производителей сельхозпродукции – </a:t>
          </a:r>
        </a:p>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4 804,6; 8,8 </a:t>
          </a:r>
          <a:r>
            <a:rPr lang="ru-RU" sz="1400" b="1" kern="1200" dirty="0" smtClean="0">
              <a:effectLst>
                <a:outerShdw blurRad="38100" dist="38100" dir="2700000" algn="tl">
                  <a:srgbClr val="000000">
                    <a:alpha val="43137"/>
                  </a:srgbClr>
                </a:outerShdw>
              </a:effectLst>
            </a:rPr>
            <a:t>%</a:t>
          </a:r>
          <a:endParaRPr lang="ru-RU" sz="1400" b="1" kern="1200" dirty="0">
            <a:effectLst>
              <a:outerShdw blurRad="38100" dist="38100" dir="2700000" algn="tl">
                <a:srgbClr val="000000">
                  <a:alpha val="43137"/>
                </a:srgbClr>
              </a:outerShdw>
            </a:effectLst>
          </a:endParaRPr>
        </a:p>
      </dsp:txBody>
      <dsp:txXfrm>
        <a:off x="3114723" y="4360668"/>
        <a:ext cx="1900163" cy="898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85000" y="-2248331"/>
          <a:ext cx="1079635"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2703"/>
        <a:ext cx="5523596" cy="974229"/>
      </dsp:txXfrm>
    </dsp:sp>
    <dsp:sp modelId="{425E035B-3C04-438D-AC5E-2E9B06A3BABB}">
      <dsp:nvSpPr>
        <dsp:cNvPr id="0" name=""/>
        <dsp:cNvSpPr/>
      </dsp:nvSpPr>
      <dsp:spPr>
        <a:xfrm>
          <a:off x="0" y="913"/>
          <a:ext cx="3136668"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8973" y="59886"/>
        <a:ext cx="3018722" cy="1090121"/>
      </dsp:txXfrm>
    </dsp:sp>
    <dsp:sp modelId="{A9D6E545-DB18-4B4C-98D6-4EE401B90BF8}">
      <dsp:nvSpPr>
        <dsp:cNvPr id="0" name=""/>
        <dsp:cNvSpPr/>
      </dsp:nvSpPr>
      <dsp:spPr>
        <a:xfrm rot="5400000">
          <a:off x="4661603" y="-258613"/>
          <a:ext cx="249591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оборона</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91226"/>
        <a:ext cx="5430072" cy="2252234"/>
      </dsp:txXfrm>
    </dsp:sp>
    <dsp:sp modelId="{0450A32C-A3E3-4A61-A559-7659F12E9D83}">
      <dsp:nvSpPr>
        <dsp:cNvPr id="0" name=""/>
        <dsp:cNvSpPr/>
      </dsp:nvSpPr>
      <dsp:spPr>
        <a:xfrm>
          <a:off x="0" y="1913308"/>
          <a:ext cx="3133605"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8973" y="1972281"/>
        <a:ext cx="3015659" cy="1090121"/>
      </dsp:txXfrm>
    </dsp:sp>
    <dsp:sp modelId="{A45A5B8D-D35F-40F4-88C2-279AB45292BB}">
      <dsp:nvSpPr>
        <dsp:cNvPr id="0" name=""/>
        <dsp:cNvSpPr/>
      </dsp:nvSpPr>
      <dsp:spPr>
        <a:xfrm rot="5400000">
          <a:off x="5188466" y="2038747"/>
          <a:ext cx="167510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органами </a:t>
          </a:r>
          <a:r>
            <a:rPr lang="ru-RU" sz="1600" kern="1200" dirty="0" smtClean="0"/>
            <a:t>(привлечение средств, погашение </a:t>
          </a:r>
          <a:r>
            <a:rPr lang="ru-RU" sz="1600" kern="1200" dirty="0" smtClean="0"/>
            <a:t>основного долга)</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59" y="3964926"/>
        <a:ext cx="5282148" cy="1511562"/>
      </dsp:txXfrm>
    </dsp:sp>
    <dsp:sp modelId="{4896565C-472C-4376-8106-7A67D4C4703C}">
      <dsp:nvSpPr>
        <dsp:cNvPr id="0" name=""/>
        <dsp:cNvSpPr/>
      </dsp:nvSpPr>
      <dsp:spPr>
        <a:xfrm>
          <a:off x="0" y="3826617"/>
          <a:ext cx="3344059" cy="1790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Направления использования профицита районного бюджета</a:t>
          </a:r>
          <a:endParaRPr lang="ru-RU" sz="2400" kern="1200" dirty="0">
            <a:solidFill>
              <a:srgbClr val="FF0000"/>
            </a:solidFill>
          </a:endParaRPr>
        </a:p>
      </dsp:txBody>
      <dsp:txXfrm>
        <a:off x="87381" y="3913998"/>
        <a:ext cx="3169297" cy="1615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a:t>
          </a:r>
          <a:r>
            <a:rPr lang="ru-RU" sz="1600" kern="12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3648815" y="-95803"/>
          <a:ext cx="4160281"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Бабиничский</a:t>
          </a:r>
          <a:r>
            <a:rPr lang="ru-RU" sz="2000" b="1" kern="1200" baseline="0" dirty="0" smtClean="0"/>
            <a:t>, </a:t>
          </a:r>
          <a:r>
            <a:rPr lang="ru-RU" sz="2000" b="1" kern="1200" baseline="0" dirty="0" err="1" smtClean="0"/>
            <a:t>Вороновский</a:t>
          </a:r>
          <a:r>
            <a:rPr lang="ru-RU" sz="2000" b="1" kern="1200" dirty="0" smtClean="0"/>
            <a:t>, </a:t>
          </a:r>
          <a:r>
            <a:rPr lang="ru-RU" sz="2000" b="1" kern="1200" dirty="0" err="1" smtClean="0"/>
            <a:t>Вымнянский</a:t>
          </a:r>
          <a:r>
            <a:rPr lang="ru-RU" sz="2000" b="1" kern="1200" dirty="0" smtClean="0"/>
            <a:t>, </a:t>
          </a:r>
          <a:r>
            <a:rPr lang="ru-RU" sz="2000" b="1" kern="1200" dirty="0" err="1" smtClean="0"/>
            <a:t>Задубровский</a:t>
          </a:r>
          <a:r>
            <a:rPr lang="ru-RU" sz="2000" b="1" kern="1200" dirty="0" smtClean="0"/>
            <a:t>, Запольский, </a:t>
          </a:r>
          <a:r>
            <a:rPr lang="ru-RU" sz="2000" b="1" kern="1200" dirty="0" err="1" smtClean="0"/>
            <a:t>Зароновский</a:t>
          </a:r>
          <a:r>
            <a:rPr lang="ru-RU" sz="2000" b="1" kern="1200" dirty="0" smtClean="0"/>
            <a:t>, </a:t>
          </a:r>
          <a:r>
            <a:rPr lang="ru-RU" sz="2000" b="1" kern="1200" dirty="0" err="1" smtClean="0"/>
            <a:t>Куринский</a:t>
          </a:r>
          <a:r>
            <a:rPr lang="ru-RU" sz="2000" b="1" kern="1200" dirty="0" smtClean="0"/>
            <a:t>, </a:t>
          </a:r>
          <a:r>
            <a:rPr lang="ru-RU" sz="2000" b="1" kern="1200" dirty="0" err="1" smtClean="0"/>
            <a:t>Летчанский</a:t>
          </a:r>
          <a:r>
            <a:rPr lang="ru-RU" sz="2000" b="1" kern="1200" dirty="0" smtClean="0"/>
            <a:t>, </a:t>
          </a:r>
          <a:r>
            <a:rPr lang="ru-RU" sz="2000" b="1" kern="1200" dirty="0" err="1" smtClean="0"/>
            <a:t>Мазоловский</a:t>
          </a:r>
          <a:r>
            <a:rPr lang="ru-RU" sz="2000" b="1" kern="1200" dirty="0" smtClean="0"/>
            <a:t>, </a:t>
          </a:r>
          <a:r>
            <a:rPr lang="ru-RU" sz="2000" b="1" kern="1200" dirty="0" err="1" smtClean="0"/>
            <a:t>Новкинский</a:t>
          </a:r>
          <a:r>
            <a:rPr lang="ru-RU" sz="2000" b="1" kern="1200" dirty="0" smtClean="0"/>
            <a:t>, Октябрьский, </a:t>
          </a:r>
          <a:r>
            <a:rPr lang="ru-RU" sz="2000" b="1" kern="1200" dirty="0" err="1" smtClean="0"/>
            <a:t>Суражский</a:t>
          </a:r>
          <a:r>
            <a:rPr lang="ru-RU" sz="2000" b="1" kern="1200" dirty="0" smtClean="0"/>
            <a:t>, </a:t>
          </a:r>
          <a:r>
            <a:rPr lang="ru-RU" sz="2000" b="1" kern="1200" dirty="0" err="1" smtClean="0"/>
            <a:t>Туловский</a:t>
          </a:r>
          <a:r>
            <a:rPr lang="ru-RU" sz="2000" b="1" kern="1200" dirty="0" smtClean="0"/>
            <a:t>, </a:t>
          </a:r>
          <a:r>
            <a:rPr lang="ru-RU" sz="2000" b="1" kern="1200" dirty="0" err="1" smtClean="0"/>
            <a:t>Шапечинский</a:t>
          </a:r>
          <a:r>
            <a:rPr lang="ru-RU" sz="2000" b="1" kern="1200" dirty="0" smtClean="0"/>
            <a:t>, </a:t>
          </a:r>
          <a:r>
            <a:rPr lang="ru-RU" sz="2000" b="1" kern="1200" dirty="0" err="1" smtClean="0"/>
            <a:t>Яновичский</a:t>
          </a:r>
          <a:endParaRPr lang="ru-RU" sz="2000" b="1" kern="1200" dirty="0"/>
        </a:p>
      </dsp:txBody>
      <dsp:txXfrm rot="-5400000">
        <a:off x="3032976" y="723124"/>
        <a:ext cx="5188871" cy="3754105"/>
      </dsp:txXfrm>
    </dsp:sp>
    <dsp:sp modelId="{990A3732-8EDB-4514-A991-93355AC667DE}">
      <dsp:nvSpPr>
        <dsp:cNvPr id="0" name=""/>
        <dsp:cNvSpPr/>
      </dsp:nvSpPr>
      <dsp:spPr>
        <a:xfrm>
          <a:off x="0" y="0"/>
          <a:ext cx="3032976" cy="5200352"/>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ru-RU" sz="6500" kern="1200" dirty="0" smtClean="0">
              <a:solidFill>
                <a:srgbClr val="FFC000"/>
              </a:solidFill>
            </a:rPr>
            <a:t>до </a:t>
          </a:r>
          <a:r>
            <a:rPr lang="ru-RU" sz="6500" kern="1200" dirty="0" smtClean="0">
              <a:solidFill>
                <a:srgbClr val="FFC000"/>
              </a:solidFill>
            </a:rPr>
            <a:t>10%</a:t>
          </a:r>
          <a:endParaRPr lang="ru-RU" sz="6500" kern="1200" dirty="0">
            <a:solidFill>
              <a:srgbClr val="FFC000"/>
            </a:solidFill>
          </a:endParaRPr>
        </a:p>
      </dsp:txBody>
      <dsp:txXfrm>
        <a:off x="148058" y="148058"/>
        <a:ext cx="2736860" cy="490423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19.01.2022</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19.01.2022</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D393F4-A2E1-4C36-984E-692620E06547}" type="slidenum">
              <a:rPr lang="ru-RU" smtClean="0"/>
              <a:t>7</a:t>
            </a:fld>
            <a:endParaRPr lang="ru-RU"/>
          </a:p>
        </p:txBody>
      </p:sp>
    </p:spTree>
    <p:extLst>
      <p:ext uri="{BB962C8B-B14F-4D97-AF65-F5344CB8AC3E}">
        <p14:creationId xmlns:p14="http://schemas.microsoft.com/office/powerpoint/2010/main" val="8527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19.01.2022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19.01.2022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19.01.2022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19.01.2022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4" name="Схема 3"/>
          <p:cNvGraphicFramePr/>
          <p:nvPr>
            <p:extLst>
              <p:ext uri="{D42A27DB-BD31-4B8C-83A1-F6EECF244321}">
                <p14:modId xmlns:p14="http://schemas.microsoft.com/office/powerpoint/2010/main" val="2413950236"/>
              </p:ext>
            </p:extLst>
          </p:nvPr>
        </p:nvGraphicFramePr>
        <p:xfrm>
          <a:off x="323528" y="13970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644591137"/>
              </p:ext>
            </p:extLst>
          </p:nvPr>
        </p:nvGraphicFramePr>
        <p:xfrm>
          <a:off x="1043608" y="692695"/>
          <a:ext cx="7086477" cy="5642605"/>
        </p:xfrm>
        <a:graphic>
          <a:graphicData uri="http://schemas.openxmlformats.org/drawingml/2006/table">
            <a:tbl>
              <a:tblPr>
                <a:tableStyleId>{5C22544A-7EE6-4342-B048-85BDC9FD1C3A}</a:tableStyleId>
              </a:tblPr>
              <a:tblGrid>
                <a:gridCol w="4846374">
                  <a:extLst>
                    <a:ext uri="{9D8B030D-6E8A-4147-A177-3AD203B41FA5}">
                      <a16:colId xmlns:a16="http://schemas.microsoft.com/office/drawing/2014/main" val="20000"/>
                    </a:ext>
                  </a:extLst>
                </a:gridCol>
                <a:gridCol w="2240103">
                  <a:extLst>
                    <a:ext uri="{9D8B030D-6E8A-4147-A177-3AD203B41FA5}">
                      <a16:colId xmlns:a16="http://schemas.microsoft.com/office/drawing/2014/main" val="20001"/>
                    </a:ext>
                  </a:extLst>
                </a:gridCol>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01.01.2022</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extLst>
                  <a:ext uri="{0D108BD9-81ED-4DB2-BD59-A6C34878D82A}">
                    <a16:rowId xmlns:a16="http://schemas.microsoft.com/office/drawing/2014/main" val="10000"/>
                  </a:ext>
                </a:extLst>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extLst>
                  <a:ext uri="{0D108BD9-81ED-4DB2-BD59-A6C34878D82A}">
                    <a16:rowId xmlns:a16="http://schemas.microsoft.com/office/drawing/2014/main" val="10001"/>
                  </a:ext>
                </a:extLst>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extLst>
                  <a:ext uri="{0D108BD9-81ED-4DB2-BD59-A6C34878D82A}">
                    <a16:rowId xmlns:a16="http://schemas.microsoft.com/office/drawing/2014/main" val="10002"/>
                  </a:ext>
                </a:extLst>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2 207,2</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3"/>
                  </a:ext>
                </a:extLst>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4"/>
                  </a:ext>
                </a:extLst>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5"/>
                  </a:ext>
                </a:extLst>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2 207,2</a:t>
                      </a:r>
                      <a:endParaRPr lang="ru-RU" sz="1600" b="1" i="1"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6"/>
                  </a:ext>
                </a:extLst>
              </a:tr>
              <a:tr h="744728">
                <a:tc>
                  <a:txBody>
                    <a:bodyPr/>
                    <a:lstStyle/>
                    <a:p>
                      <a:pPr algn="l" fontAlgn="b"/>
                      <a:r>
                        <a:rPr lang="ru-RU" sz="1600" u="none" strike="noStrike" dirty="0">
                          <a:effectLst/>
                        </a:rPr>
                        <a:t>Долг, гарантированный органами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1 753,5</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7"/>
                  </a:ext>
                </a:extLst>
              </a:tr>
              <a:tr h="233482">
                <a:tc>
                  <a:txBody>
                    <a:bodyPr/>
                    <a:lstStyle/>
                    <a:p>
                      <a:pPr algn="l" fontAlgn="b"/>
                      <a:r>
                        <a:rPr lang="ru-RU" sz="1600" b="1" u="none" strike="noStrike" dirty="0">
                          <a:effectLst/>
                        </a:rPr>
                        <a:t>Итого долговых обязательств</a:t>
                      </a:r>
                      <a:endParaRPr lang="ru-RU" sz="1600" b="1" i="0" u="none" strike="noStrike" dirty="0">
                        <a:solidFill>
                          <a:srgbClr val="000000"/>
                        </a:solidFill>
                        <a:effectLst/>
                        <a:latin typeface="Times New Roman"/>
                      </a:endParaRPr>
                    </a:p>
                  </a:txBody>
                  <a:tcPr marL="5144" marR="5144" marT="5144" marB="0" anchor="b"/>
                </a:tc>
                <a:tc>
                  <a:txBody>
                    <a:bodyPr/>
                    <a:lstStyle/>
                    <a:p>
                      <a:pPr algn="r" fontAlgn="b"/>
                      <a:r>
                        <a:rPr lang="ru-RU" sz="1600" b="1" u="none" strike="noStrike" dirty="0" smtClean="0">
                          <a:effectLst/>
                        </a:rPr>
                        <a:t>3 960,7</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2022 </a:t>
            </a:r>
            <a:r>
              <a:rPr lang="ru-RU" sz="1300" dirty="0">
                <a:effectLst/>
                <a:latin typeface="Times New Roman"/>
                <a:ea typeface="Times New Roman"/>
              </a:rPr>
              <a:t>год утвержден по доходам в сумме </a:t>
            </a:r>
            <a:r>
              <a:rPr lang="ru-RU" sz="1300" dirty="0" smtClean="0">
                <a:effectLst/>
                <a:latin typeface="Times New Roman"/>
                <a:ea typeface="Times New Roman"/>
              </a:rPr>
              <a:t>55 972,3 тыс</a:t>
            </a:r>
            <a:r>
              <a:rPr lang="ru-RU" sz="1300" dirty="0" smtClean="0">
                <a:effectLst/>
                <a:latin typeface="Times New Roman"/>
                <a:ea typeface="Times New Roman"/>
              </a:rPr>
              <a:t>. рублей</a:t>
            </a:r>
            <a:r>
              <a:rPr lang="ru-RU" sz="1300" dirty="0">
                <a:effectLst/>
                <a:latin typeface="Times New Roman"/>
                <a:ea typeface="Times New Roman"/>
              </a:rPr>
              <a:t>, по расходам – </a:t>
            </a:r>
            <a:r>
              <a:rPr lang="ru-RU" sz="1300" dirty="0" smtClean="0">
                <a:effectLst/>
                <a:latin typeface="Times New Roman"/>
                <a:ea typeface="Times New Roman"/>
              </a:rPr>
              <a:t>55 879,5 тыс</a:t>
            </a:r>
            <a:r>
              <a:rPr lang="ru-RU" sz="1300" dirty="0" smtClean="0">
                <a:effectLst/>
                <a:latin typeface="Times New Roman"/>
                <a:ea typeface="Times New Roman"/>
              </a:rPr>
              <a:t>.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Установлены направления использования профицита районного бюджета: погашение основного долга по облигациям в сумме </a:t>
            </a:r>
            <a:r>
              <a:rPr lang="ru-RU" sz="1300" dirty="0" smtClean="0">
                <a:effectLst/>
                <a:latin typeface="Times New Roman"/>
                <a:ea typeface="Times New Roman"/>
              </a:rPr>
              <a:t>92,8 </a:t>
            </a:r>
            <a:r>
              <a:rPr lang="ru-RU" sz="1300" dirty="0" smtClean="0">
                <a:effectLst/>
                <a:latin typeface="Times New Roman"/>
                <a:ea typeface="Times New Roman"/>
              </a:rPr>
              <a:t>тыс. рублей.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2022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16 бюджетов </a:t>
            </a:r>
            <a:r>
              <a:rPr lang="ru-RU" sz="1300" dirty="0">
                <a:effectLst/>
                <a:latin typeface="Times New Roman"/>
                <a:ea typeface="Times New Roman"/>
              </a:rPr>
              <a:t>сельсоветов из </a:t>
            </a:r>
            <a:r>
              <a:rPr lang="ru-RU" sz="1300" dirty="0" smtClean="0">
                <a:effectLst/>
                <a:latin typeface="Times New Roman"/>
                <a:ea typeface="Times New Roman"/>
              </a:rPr>
              <a:t>16, </a:t>
            </a:r>
            <a:r>
              <a:rPr lang="ru-RU" sz="1300" dirty="0">
                <a:effectLst/>
                <a:latin typeface="Times New Roman"/>
                <a:ea typeface="Times New Roman"/>
              </a:rPr>
              <a:t>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ru-RU" sz="1300" dirty="0" smtClean="0">
                <a:effectLst/>
                <a:latin typeface="Times New Roman"/>
                <a:ea typeface="Times New Roman"/>
              </a:rPr>
              <a:t>1,7 </a:t>
            </a:r>
            <a:r>
              <a:rPr lang="ru-RU" sz="1300" dirty="0">
                <a:effectLst/>
                <a:latin typeface="Times New Roman"/>
                <a:ea typeface="Times New Roman"/>
              </a:rPr>
              <a:t>процента. Кроме </a:t>
            </a:r>
            <a:r>
              <a:rPr lang="ru-RU" sz="1300" dirty="0" smtClean="0">
                <a:effectLst/>
                <a:latin typeface="Times New Roman"/>
                <a:ea typeface="Times New Roman"/>
              </a:rPr>
              <a:t>того, </a:t>
            </a:r>
            <a:r>
              <a:rPr lang="ru-RU" sz="1300" dirty="0" err="1" smtClean="0">
                <a:effectLst/>
                <a:latin typeface="Times New Roman"/>
                <a:ea typeface="Times New Roman"/>
              </a:rPr>
              <a:t>Яновичскому</a:t>
            </a:r>
            <a:r>
              <a:rPr lang="ru-RU" sz="1300" dirty="0" smtClean="0">
                <a:effectLst/>
                <a:latin typeface="Times New Roman"/>
                <a:ea typeface="Times New Roman"/>
              </a:rPr>
              <a:t> </a:t>
            </a:r>
            <a:r>
              <a:rPr lang="ru-RU" sz="1300" dirty="0" smtClean="0">
                <a:effectLst/>
                <a:latin typeface="Times New Roman"/>
                <a:ea typeface="Times New Roman"/>
              </a:rPr>
              <a:t>сельсовету для  ремонта административного </a:t>
            </a:r>
            <a:r>
              <a:rPr lang="ru-RU" sz="1300" dirty="0" smtClean="0">
                <a:effectLst/>
                <a:latin typeface="Times New Roman"/>
                <a:ea typeface="Times New Roman"/>
              </a:rPr>
              <a:t>здания предусмотрено 30,0 </a:t>
            </a:r>
            <a:r>
              <a:rPr lang="ru-RU" sz="1300" dirty="0" smtClean="0">
                <a:effectLst/>
                <a:latin typeface="Times New Roman"/>
                <a:ea typeface="Times New Roman"/>
              </a:rPr>
              <a:t>тыс. </a:t>
            </a:r>
            <a:r>
              <a:rPr lang="ru-RU" sz="1300" dirty="0" smtClean="0">
                <a:effectLst/>
                <a:latin typeface="Times New Roman"/>
                <a:ea typeface="Times New Roman"/>
              </a:rPr>
              <a:t>рублей, </a:t>
            </a:r>
            <a:r>
              <a:rPr lang="ru-RU" sz="1300" dirty="0" err="1" smtClean="0">
                <a:effectLst/>
                <a:latin typeface="Times New Roman"/>
                <a:ea typeface="Times New Roman"/>
              </a:rPr>
              <a:t>Зароновскому</a:t>
            </a:r>
            <a:r>
              <a:rPr lang="ru-RU" sz="1300" dirty="0" smtClean="0">
                <a:effectLst/>
                <a:latin typeface="Times New Roman"/>
                <a:ea typeface="Times New Roman"/>
              </a:rPr>
              <a:t> сельсовету для ремонта воинских захоронений 35,0 тыс. рублей. </a:t>
            </a:r>
            <a:r>
              <a:rPr lang="ru-RU" sz="1300" dirty="0" smtClean="0">
                <a:effectLst/>
                <a:latin typeface="Times New Roman"/>
                <a:ea typeface="Times New Roman"/>
              </a:rPr>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              В </a:t>
            </a:r>
            <a:r>
              <a:rPr lang="ru-RU" sz="1300" dirty="0" smtClean="0">
                <a:effectLst/>
                <a:latin typeface="Times New Roman"/>
                <a:ea typeface="Times New Roman"/>
              </a:rPr>
              <a:t>2022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ru-RU" sz="1300" dirty="0" smtClean="0">
                <a:effectLst/>
                <a:latin typeface="Times New Roman"/>
                <a:ea typeface="Times New Roman"/>
              </a:rPr>
              <a:t>34 401,5 тыс</a:t>
            </a:r>
            <a:r>
              <a:rPr lang="ru-RU" sz="1300" dirty="0">
                <a:effectLst/>
                <a:latin typeface="Times New Roman"/>
                <a:ea typeface="Times New Roman"/>
              </a:rPr>
              <a:t>. рублей или </a:t>
            </a:r>
            <a:r>
              <a:rPr lang="ru-RU" sz="1300" dirty="0" smtClean="0">
                <a:effectLst/>
                <a:latin typeface="Times New Roman"/>
                <a:ea typeface="Times New Roman"/>
              </a:rPr>
              <a:t>61,6 </a:t>
            </a:r>
            <a:r>
              <a:rPr lang="ru-RU" sz="1300" dirty="0" smtClean="0">
                <a:effectLst/>
                <a:latin typeface="Times New Roman"/>
                <a:ea typeface="Times New Roman"/>
              </a:rPr>
              <a:t>процента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a:t>
            </a:r>
            <a:r>
              <a:rPr lang="ru-RU" sz="1300" dirty="0" smtClean="0">
                <a:effectLst/>
                <a:latin typeface="Times New Roman"/>
                <a:ea typeface="Times New Roman"/>
              </a:rPr>
              <a:t>3 </a:t>
            </a:r>
            <a:r>
              <a:rPr lang="ru-RU" sz="1300" dirty="0" smtClean="0">
                <a:effectLst/>
                <a:latin typeface="Times New Roman"/>
                <a:ea typeface="Times New Roman"/>
              </a:rPr>
              <a:t>675,7тыс</a:t>
            </a:r>
            <a:r>
              <a:rPr lang="ru-RU" sz="1300" dirty="0">
                <a:effectLst/>
                <a:latin typeface="Times New Roman"/>
                <a:ea typeface="Times New Roman"/>
              </a:rPr>
              <a:t>. рублей </a:t>
            </a:r>
            <a:r>
              <a:rPr lang="ru-RU" sz="1300" dirty="0" smtClean="0">
                <a:effectLst/>
                <a:latin typeface="Times New Roman"/>
                <a:ea typeface="Times New Roman"/>
              </a:rPr>
              <a:t>(</a:t>
            </a:r>
            <a:r>
              <a:rPr lang="ru-RU" sz="1300" dirty="0" smtClean="0">
                <a:effectLst/>
                <a:latin typeface="Times New Roman"/>
                <a:ea typeface="Times New Roman"/>
              </a:rPr>
              <a:t>6,6 </a:t>
            </a:r>
            <a:r>
              <a:rPr lang="ru-RU" sz="1300" dirty="0">
                <a:effectLst/>
                <a:latin typeface="Times New Roman"/>
                <a:ea typeface="Times New Roman"/>
              </a:rPr>
              <a:t>процента), на образование – </a:t>
            </a:r>
            <a:r>
              <a:rPr lang="ru-RU" sz="1300" dirty="0" smtClean="0">
                <a:effectLst/>
                <a:latin typeface="Times New Roman"/>
                <a:ea typeface="Times New Roman"/>
              </a:rPr>
              <a:t>28 199,1</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50,5 </a:t>
            </a:r>
            <a:r>
              <a:rPr lang="ru-RU" sz="1300" dirty="0" smtClean="0">
                <a:effectLst/>
                <a:latin typeface="Times New Roman"/>
                <a:ea typeface="Times New Roman"/>
              </a:rPr>
              <a:t>процентов), на социальную политику </a:t>
            </a:r>
            <a:r>
              <a:rPr lang="ru-RU" sz="1300" dirty="0">
                <a:effectLst/>
                <a:latin typeface="Times New Roman"/>
                <a:ea typeface="Times New Roman"/>
              </a:rPr>
              <a:t>– </a:t>
            </a:r>
            <a:r>
              <a:rPr lang="ru-RU" sz="1300" dirty="0" smtClean="0">
                <a:effectLst/>
                <a:latin typeface="Times New Roman"/>
                <a:ea typeface="Times New Roman"/>
              </a:rPr>
              <a:t>2 </a:t>
            </a:r>
            <a:r>
              <a:rPr lang="ru-RU" sz="1300" dirty="0" smtClean="0">
                <a:effectLst/>
                <a:latin typeface="Times New Roman"/>
                <a:ea typeface="Times New Roman"/>
              </a:rPr>
              <a:t>526,7 </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4,5 </a:t>
            </a:r>
            <a:r>
              <a:rPr lang="ru-RU" sz="1300" dirty="0">
                <a:effectLst/>
                <a:latin typeface="Times New Roman"/>
                <a:ea typeface="Times New Roman"/>
              </a:rPr>
              <a:t>процента). </a:t>
            </a:r>
            <a:r>
              <a:rPr lang="ru-RU" sz="1300" dirty="0" smtClean="0">
                <a:effectLst/>
                <a:latin typeface="Times New Roman"/>
                <a:ea typeface="Times New Roman"/>
              </a:rPr>
              <a:t>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43 002,7 тыс</a:t>
            </a:r>
            <a:r>
              <a:rPr lang="ru-RU" sz="1300" dirty="0" smtClean="0">
                <a:effectLst/>
                <a:latin typeface="Times New Roman"/>
                <a:ea typeface="Times New Roman"/>
              </a:rPr>
              <a:t>. рублей или </a:t>
            </a:r>
            <a:r>
              <a:rPr lang="ru-RU" sz="1300" dirty="0" smtClean="0">
                <a:effectLst/>
                <a:latin typeface="Times New Roman"/>
                <a:ea typeface="Times New Roman"/>
              </a:rPr>
              <a:t>77,0 процентов.</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a:t>
            </a:r>
            <a:r>
              <a:rPr lang="ru-RU" sz="2000" dirty="0" smtClean="0"/>
              <a:t>2022 </a:t>
            </a:r>
            <a:r>
              <a:rPr lang="ru-RU" sz="2000" dirty="0" smtClean="0"/>
              <a:t>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58483874"/>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a:t>
            </a:r>
            <a:r>
              <a:rPr lang="ru-RU" sz="2000" dirty="0" smtClean="0"/>
              <a:t>2022 </a:t>
            </a:r>
            <a:r>
              <a:rPr lang="ru-RU" sz="2000" dirty="0" smtClean="0"/>
              <a:t>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307908395"/>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a:t>
            </a:r>
            <a:r>
              <a:rPr lang="ru-RU" sz="2800" dirty="0" smtClean="0">
                <a:solidFill>
                  <a:schemeClr val="accent1">
                    <a:lumMod val="75000"/>
                  </a:schemeClr>
                </a:solidFill>
              </a:rPr>
              <a:t>20</a:t>
            </a:r>
            <a:r>
              <a:rPr lang="en-US" sz="2800" dirty="0" smtClean="0">
                <a:solidFill>
                  <a:schemeClr val="accent1">
                    <a:lumMod val="75000"/>
                  </a:schemeClr>
                </a:solidFill>
              </a:rPr>
              <a:t>22</a:t>
            </a:r>
            <a:r>
              <a:rPr lang="ru-RU" sz="2800" dirty="0" smtClean="0">
                <a:solidFill>
                  <a:schemeClr val="accent1">
                    <a:lumMod val="75000"/>
                  </a:schemeClr>
                </a:solidFill>
              </a:rPr>
              <a:t> </a:t>
            </a:r>
            <a:r>
              <a:rPr lang="ru-RU" sz="2800" dirty="0" smtClean="0">
                <a:solidFill>
                  <a:schemeClr val="accent1">
                    <a:lumMod val="75000"/>
                  </a:schemeClr>
                </a:solidFill>
              </a:rPr>
              <a:t>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1904377589"/>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a:t>
            </a:r>
            <a:r>
              <a:rPr lang="ru-RU" sz="2800" dirty="0" smtClean="0">
                <a:solidFill>
                  <a:schemeClr val="accent1">
                    <a:lumMod val="75000"/>
                  </a:schemeClr>
                </a:solidFill>
              </a:rPr>
              <a:t>2022 </a:t>
            </a:r>
            <a:r>
              <a:rPr lang="ru-RU" sz="2800" dirty="0" smtClean="0">
                <a:solidFill>
                  <a:schemeClr val="accent1">
                    <a:lumMod val="75000"/>
                  </a:schemeClr>
                </a:solidFill>
              </a:rPr>
              <a:t>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2587029325"/>
              </p:ext>
            </p:extLst>
          </p:nvPr>
        </p:nvGraphicFramePr>
        <p:xfrm>
          <a:off x="251520" y="1340768"/>
          <a:ext cx="856895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487373"/>
            <a:ext cx="2376264" cy="1323439"/>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54 666,8;</a:t>
            </a:r>
            <a:endParaRPr lang="ru-RU" sz="4000" dirty="0" smtClean="0">
              <a:solidFill>
                <a:srgbClr val="FF0000"/>
              </a:solidFill>
              <a:effectLst>
                <a:outerShdw blurRad="38100" dist="38100" dir="2700000" algn="tl">
                  <a:srgbClr val="000000">
                    <a:alpha val="43137"/>
                  </a:srgbClr>
                </a:outerShdw>
              </a:effectLst>
            </a:endParaRPr>
          </a:p>
          <a:p>
            <a:r>
              <a:rPr lang="ru-RU" sz="4000" dirty="0">
                <a:solidFill>
                  <a:srgbClr val="FF0000"/>
                </a:solidFill>
                <a:effectLst>
                  <a:outerShdw blurRad="38100" dist="38100" dir="2700000" algn="tl">
                    <a:srgbClr val="000000">
                      <a:alpha val="43137"/>
                    </a:srgbClr>
                  </a:outerShdw>
                </a:effectLst>
              </a:rPr>
              <a:t>и</a:t>
            </a:r>
            <a:r>
              <a:rPr lang="ru-RU" sz="4000" dirty="0" smtClean="0">
                <a:solidFill>
                  <a:srgbClr val="FF0000"/>
                </a:solidFill>
                <a:effectLst>
                  <a:outerShdw blurRad="38100" dist="38100" dir="2700000" algn="tl">
                    <a:srgbClr val="000000">
                      <a:alpha val="43137"/>
                    </a:srgbClr>
                  </a:outerShdw>
                </a:effectLst>
              </a:rPr>
              <a:t>з них:</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районного бюджета на </a:t>
            </a:r>
            <a:r>
              <a:rPr lang="ru-RU" sz="3200" dirty="0" smtClean="0"/>
              <a:t>2022 </a:t>
            </a:r>
            <a:r>
              <a:rPr lang="ru-RU" sz="3200" dirty="0" smtClean="0"/>
              <a:t>год, </a:t>
            </a:r>
            <a:r>
              <a:rPr lang="ru-RU" sz="3200" dirty="0" smtClean="0"/>
              <a:t>55 879,5тыс</a:t>
            </a:r>
            <a:r>
              <a:rPr lang="ru-RU" sz="3200" dirty="0" smtClean="0"/>
              <a:t>.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1520222491"/>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1604124373"/>
              </p:ext>
            </p:extLst>
          </p:nvPr>
        </p:nvGraphicFramePr>
        <p:xfrm>
          <a:off x="1547664" y="1268756"/>
          <a:ext cx="6768752" cy="5320604"/>
        </p:xfrm>
        <a:graphic>
          <a:graphicData uri="http://schemas.openxmlformats.org/drawingml/2006/table">
            <a:tbl>
              <a:tblPr firstRow="1" firstCol="1" bandRow="1">
                <a:tableStyleId>{5C22544A-7EE6-4342-B048-85BDC9FD1C3A}</a:tableStyleId>
              </a:tblPr>
              <a:tblGrid>
                <a:gridCol w="2280556">
                  <a:extLst>
                    <a:ext uri="{9D8B030D-6E8A-4147-A177-3AD203B41FA5}">
                      <a16:colId xmlns:a16="http://schemas.microsoft.com/office/drawing/2014/main" val="20000"/>
                    </a:ext>
                  </a:extLst>
                </a:gridCol>
                <a:gridCol w="2322917">
                  <a:extLst>
                    <a:ext uri="{9D8B030D-6E8A-4147-A177-3AD203B41FA5}">
                      <a16:colId xmlns:a16="http://schemas.microsoft.com/office/drawing/2014/main" val="20001"/>
                    </a:ext>
                  </a:extLst>
                </a:gridCol>
                <a:gridCol w="2165279">
                  <a:extLst>
                    <a:ext uri="{9D8B030D-6E8A-4147-A177-3AD203B41FA5}">
                      <a16:colId xmlns:a16="http://schemas.microsoft.com/office/drawing/2014/main" val="20002"/>
                    </a:ext>
                  </a:extLst>
                </a:gridCol>
              </a:tblGrid>
              <a:tr h="648076">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extLst>
                  <a:ext uri="{0D108BD9-81ED-4DB2-BD59-A6C34878D82A}">
                    <a16:rowId xmlns:a16="http://schemas.microsoft.com/office/drawing/2014/main" val="10000"/>
                  </a:ext>
                </a:extLst>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1 503,00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1"/>
                  </a:ext>
                </a:extLst>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1 266,00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2"/>
                  </a:ext>
                </a:extLst>
              </a:tr>
              <a:tr h="292033">
                <a:tc>
                  <a:txBody>
                    <a:bodyPr/>
                    <a:lstStyle/>
                    <a:p>
                      <a:pPr>
                        <a:spcAft>
                          <a:spcPts val="0"/>
                        </a:spcAft>
                      </a:pPr>
                      <a:r>
                        <a:rPr lang="ru-RU" sz="1300" dirty="0" err="1">
                          <a:effectLst/>
                        </a:rPr>
                        <a:t>Вымнянский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2 419,00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3"/>
                  </a:ext>
                </a:extLst>
              </a:tr>
              <a:tr h="292033">
                <a:tc>
                  <a:txBody>
                    <a:bodyPr/>
                    <a:lstStyle/>
                    <a:p>
                      <a:pPr>
                        <a:spcAft>
                          <a:spcPts val="0"/>
                        </a:spcAft>
                      </a:pPr>
                      <a:r>
                        <a:rPr lang="ru-RU" sz="1300" dirty="0" err="1">
                          <a:effectLst/>
                        </a:rPr>
                        <a:t>Задубровский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2 733,00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4"/>
                  </a:ext>
                </a:extLst>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573,00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5"/>
                  </a:ext>
                </a:extLst>
              </a:tr>
              <a:tr h="292033">
                <a:tc>
                  <a:txBody>
                    <a:bodyPr/>
                    <a:lstStyle/>
                    <a:p>
                      <a:pPr>
                        <a:spcAft>
                          <a:spcPts val="0"/>
                        </a:spcAft>
                      </a:pPr>
                      <a:r>
                        <a:rPr lang="ru-RU" sz="1300" dirty="0" err="1">
                          <a:effectLst/>
                        </a:rPr>
                        <a:t>Зароновский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2 835,00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35 000,00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6"/>
                  </a:ext>
                </a:extLst>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820,00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7"/>
                  </a:ext>
                </a:extLst>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3 310,00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8"/>
                  </a:ext>
                </a:extLst>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3 910,00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smtClean="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9"/>
                  </a:ext>
                </a:extLst>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1 616,00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0"/>
                  </a:ext>
                </a:extLst>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1 400,00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1"/>
                  </a:ext>
                </a:extLst>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4 915,00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2"/>
                  </a:ext>
                </a:extLst>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1 368,00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3"/>
                  </a:ext>
                </a:extLst>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1 044,00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4"/>
                  </a:ext>
                </a:extLst>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3 828,00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30 000,00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5"/>
                  </a:ext>
                </a:extLst>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b="1" dirty="0" smtClean="0">
                          <a:effectLst/>
                          <a:latin typeface="Times New Roman" panose="02020603050405020304" pitchFamily="18" charset="0"/>
                          <a:cs typeface="Times New Roman" panose="02020603050405020304" pitchFamily="18" charset="0"/>
                        </a:rPr>
                        <a:t>33 540,00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b="1" dirty="0" smtClean="0">
                          <a:effectLst/>
                          <a:latin typeface="Times New Roman" panose="02020603050405020304" pitchFamily="18" charset="0"/>
                          <a:cs typeface="Times New Roman" panose="02020603050405020304" pitchFamily="18" charset="0"/>
                        </a:rPr>
                        <a:t>65 </a:t>
                      </a:r>
                      <a:r>
                        <a:rPr lang="ru-RU" sz="1400" b="1" dirty="0" smtClean="0">
                          <a:effectLst/>
                          <a:latin typeface="Times New Roman" panose="02020603050405020304" pitchFamily="18" charset="0"/>
                          <a:cs typeface="Times New Roman" panose="02020603050405020304" pitchFamily="18" charset="0"/>
                        </a:rPr>
                        <a:t>000,00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a:t>
            </a: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бюджета в 2022 году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3566357521"/>
              </p:ext>
            </p:extLst>
          </p:nvPr>
        </p:nvGraphicFramePr>
        <p:xfrm>
          <a:off x="827585" y="1412776"/>
          <a:ext cx="7344816" cy="4675779"/>
        </p:xfrm>
        <a:graphic>
          <a:graphicData uri="http://schemas.openxmlformats.org/drawingml/2006/table">
            <a:tbl>
              <a:tblPr firstRow="1" firstCol="1" lastRow="1" lastCol="1" bandRow="1" bandCol="1">
                <a:tableStyleId>{5C22544A-7EE6-4342-B048-85BDC9FD1C3A}</a:tableStyleId>
              </a:tblPr>
              <a:tblGrid>
                <a:gridCol w="984262">
                  <a:extLst>
                    <a:ext uri="{9D8B030D-6E8A-4147-A177-3AD203B41FA5}">
                      <a16:colId xmlns:a16="http://schemas.microsoft.com/office/drawing/2014/main" val="20000"/>
                    </a:ext>
                  </a:extLst>
                </a:gridCol>
                <a:gridCol w="1175977">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7">
                  <a:extLst>
                    <a:ext uri="{9D8B030D-6E8A-4147-A177-3AD203B41FA5}">
                      <a16:colId xmlns:a16="http://schemas.microsoft.com/office/drawing/2014/main" val="20005"/>
                    </a:ext>
                  </a:extLst>
                </a:gridCol>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extLst>
                  <a:ext uri="{0D108BD9-81ED-4DB2-BD59-A6C34878D82A}">
                    <a16:rowId xmlns:a16="http://schemas.microsoft.com/office/drawing/2014/main" val="10000"/>
                  </a:ext>
                </a:extLst>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1"/>
                  </a:ext>
                </a:extLst>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0,266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2"/>
                  </a:ext>
                </a:extLst>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0,254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3"/>
                  </a:ext>
                </a:extLst>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4"/>
                  </a:ext>
                </a:extLst>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0,287</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5"/>
                  </a:ext>
                </a:extLst>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6"/>
                  </a:ext>
                </a:extLst>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7"/>
                  </a:ext>
                </a:extLst>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08"/>
                  </a:ext>
                </a:extLst>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0,225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9"/>
                  </a:ext>
                </a:extLst>
              </a:tr>
              <a:tr h="181353">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0"/>
                  </a:ext>
                </a:extLst>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0,159</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1"/>
                  </a:ext>
                </a:extLst>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2"/>
                  </a:ext>
                </a:extLst>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3"/>
                  </a:ext>
                </a:extLst>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0,278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4"/>
                  </a:ext>
                </a:extLst>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15"/>
                  </a:ext>
                </a:extLst>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a:t>
            </a:r>
            <a:r>
              <a:rPr lang="ru-RU" sz="2000" dirty="0" smtClean="0"/>
              <a:t>2022 </a:t>
            </a:r>
            <a:r>
              <a:rPr lang="ru-RU" sz="2000" dirty="0" smtClean="0"/>
              <a:t>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2789303198"/>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1781365136"/>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1000723091"/>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1603</TotalTime>
  <Words>648</Words>
  <Application>Microsoft Office PowerPoint</Application>
  <PresentationFormat>Экран (4:3)</PresentationFormat>
  <Paragraphs>227</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БЮДЖЕТ ДЛЯ ГРАЖДАН</vt:lpstr>
      <vt:lpstr>Доходы консолидированного бюджета Витебского района на 2022 год,  тыс. рублей</vt:lpstr>
      <vt:lpstr>Структура собственных доходов районного бюджета на 2022 год,  тыс. рублей</vt:lpstr>
      <vt:lpstr>Расходы районного бюджета на 2022 год, 55 879,5тыс.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2022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2022 год утвержден по доходам в сумме 55 972,3 тыс. рублей, по расходам – 55 879,5 тыс. рублей.    Установлены направления использования профицита районного бюджета: погашение основного долга по облигациям в сумме 92,8 тыс. рублей.   Районный бюджет на 2022 год рассмотрен и утвержден в установленном порядке. 16 бюджетов сельсоветов из 16, входящих в состав консолидированного бюджета района, являются дотационными. Средний  уровень дотационности по району составляет 1,7 процента. Кроме того, Яновичскому сельсовету для  ремонта административного здания предусмотрено 30,0 тыс. рублей, Зароновскому сельсовету для ремонта воинских захоронений 35,0 тыс. рублей.                 В 2022 году сохраняется социальная направленность бюджета. На социальную сферу планируется направить 34 401,5 тыс. рублей или 61,6 процента от общего объема расходов бюджета района.  На отрасль физическая культура, спорт, культура, средства массовой информации планируется направить 3 675,7тыс. рублей (6,6 процента), на образование – 28 199,1.тыс. рублей (50,5 процентов), на социальную политику – 2 526,7 тыс. рублей (4,5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43 002,7 тыс. рублей или 77,0 процентов.  </vt:lpstr>
      <vt:lpstr>Структура расходов консолидированного бюджета на 2022 год по функциональной классификации (в процентах)</vt:lpstr>
      <vt:lpstr>Структура расходов консолидированного бюджета на 2022 год по экономической классификации (в процентах)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Маковеева Ирина Вадимовна</cp:lastModifiedBy>
  <cp:revision>103</cp:revision>
  <cp:lastPrinted>2017-12-26T07:10:36Z</cp:lastPrinted>
  <dcterms:created xsi:type="dcterms:W3CDTF">2017-12-26T05:17:42Z</dcterms:created>
  <dcterms:modified xsi:type="dcterms:W3CDTF">2022-01-19T07:45:09Z</dcterms:modified>
</cp:coreProperties>
</file>