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handoutMasterIdLst>
    <p:handoutMasterId r:id="rId16"/>
  </p:handoutMasterIdLst>
  <p:sldIdLst>
    <p:sldId id="261" r:id="rId2"/>
    <p:sldId id="256" r:id="rId3"/>
    <p:sldId id="257" r:id="rId4"/>
    <p:sldId id="258" r:id="rId5"/>
    <p:sldId id="259" r:id="rId6"/>
    <p:sldId id="260" r:id="rId7"/>
    <p:sldId id="262" r:id="rId8"/>
    <p:sldId id="263" r:id="rId9"/>
    <p:sldId id="264" r:id="rId10"/>
    <p:sldId id="266" r:id="rId11"/>
    <p:sldId id="267" r:id="rId12"/>
    <p:sldId id="269" r:id="rId13"/>
    <p:sldId id="270" r:id="rId14"/>
  </p:sldIdLst>
  <p:sldSz cx="9144000" cy="6858000" type="screen4x3"/>
  <p:notesSz cx="6858000"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643"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65838447328828E-2"/>
          <c:y val="4.2627305886200437E-2"/>
          <c:w val="0.5533869588878072"/>
          <c:h val="0.91971353730649641"/>
        </c:manualLayout>
      </c:layout>
      <c:doughnutChart>
        <c:varyColors val="1"/>
        <c:ser>
          <c:idx val="0"/>
          <c:order val="0"/>
          <c:tx>
            <c:strRef>
              <c:f>Лист1!$B$1</c:f>
              <c:strCache>
                <c:ptCount val="1"/>
                <c:pt idx="0">
                  <c:v>115146,4</c:v>
                </c:pt>
              </c:strCache>
            </c:strRef>
          </c:tx>
          <c:spPr>
            <a:scene3d>
              <a:camera prst="orthographicFront"/>
              <a:lightRig rig="threePt" dir="t">
                <a:rot lat="0" lon="0" rev="1800000"/>
              </a:lightRig>
            </a:scene3d>
            <a:sp3d prstMaterial="metal">
              <a:bevelT w="114300"/>
              <a:bevelB w="95250" h="82550"/>
            </a:sp3d>
          </c:spPr>
          <c:dLbls>
            <c:dLbl>
              <c:idx val="0"/>
              <c:layout>
                <c:manualLayout>
                  <c:x val="0.12704567665739588"/>
                  <c:y val="-0.13910817420912544"/>
                </c:manualLayout>
              </c:layout>
              <c:spPr/>
              <c:txPr>
                <a:bodyPr/>
                <a:lstStyle/>
                <a:p>
                  <a:pPr>
                    <a:defRPr sz="1400" b="1">
                      <a:solidFill>
                        <a:schemeClr val="tx1"/>
                      </a:solidFill>
                      <a:latin typeface="Times New Roman" pitchFamily="18" charset="0"/>
                      <a:cs typeface="Times New Roman" pitchFamily="18" charset="0"/>
                    </a:defRPr>
                  </a:pPr>
                  <a:endParaRPr lang="ru-RU"/>
                </a:p>
              </c:txP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D55B-455F-851B-AA8F7A84435B}"/>
                </c:ext>
              </c:extLst>
            </c:dLbl>
            <c:dLbl>
              <c:idx val="1"/>
              <c:layout>
                <c:manualLayout>
                  <c:x val="1.9430515253484076E-2"/>
                  <c:y val="-3.477704355228145E-2"/>
                </c:manualLayout>
              </c:layou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D55B-455F-851B-AA8F7A84435B}"/>
                </c:ext>
              </c:extLst>
            </c:dLbl>
            <c:dLbl>
              <c:idx val="3"/>
              <c:layout>
                <c:manualLayout>
                  <c:x val="-0.14264210756243656"/>
                  <c:y val="-7.5766033820968248E-2"/>
                </c:manualLayout>
              </c:layou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2-D55B-455F-851B-AA8F7A84435B}"/>
                </c:ext>
              </c:extLst>
            </c:dLbl>
            <c:dLbl>
              <c:idx val="4"/>
              <c:layout>
                <c:manualLayout>
                  <c:x val="-0.1807622834750941"/>
                  <c:y val="-0.13454451852767532"/>
                </c:manualLayout>
              </c:layou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D55B-455F-851B-AA8F7A84435B}"/>
                </c:ext>
              </c:extLst>
            </c:dLbl>
            <c:dLbl>
              <c:idx val="5"/>
              <c:layout>
                <c:manualLayout>
                  <c:x val="-9.1173956189425281E-2"/>
                  <c:y val="-0.13939081103664538"/>
                </c:manualLayout>
              </c:layou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4-D55B-455F-851B-AA8F7A84435B}"/>
                </c:ext>
              </c:extLst>
            </c:dLbl>
            <c:dLbl>
              <c:idx val="6"/>
              <c:layout>
                <c:manualLayout>
                  <c:x val="2.0925170272982851E-2"/>
                  <c:y val="-0.13406804564751021"/>
                </c:manualLayout>
              </c:layou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D55B-455F-851B-AA8F7A84435B}"/>
                </c:ext>
              </c:extLst>
            </c:dLbl>
            <c:spPr>
              <a:noFill/>
              <a:ln>
                <a:noFill/>
              </a:ln>
              <a:effectLst/>
            </c:spPr>
            <c:txPr>
              <a:bodyPr/>
              <a:lstStyle/>
              <a:p>
                <a:pPr>
                  <a:defRPr sz="1400" b="1">
                    <a:latin typeface="Times New Roman" pitchFamily="18" charset="0"/>
                    <a:cs typeface="Times New Roman" pitchFamily="18" charset="0"/>
                  </a:defRPr>
                </a:pPr>
                <a:endParaRPr lang="ru-RU"/>
              </a:p>
            </c:txPr>
            <c:showLegendKey val="0"/>
            <c:showVal val="1"/>
            <c:showCatName val="0"/>
            <c:showSerName val="0"/>
            <c:showPercent val="1"/>
            <c:showBubbleSize val="0"/>
            <c:showLeaderLines val="1"/>
            <c:extLst>
              <c:ext xmlns:c15="http://schemas.microsoft.com/office/drawing/2012/chart" uri="{CE6537A1-D6FC-4f65-9D91-7224C49458BB}">
                <c15:layout/>
              </c:ext>
            </c:extLst>
          </c:dLbls>
          <c:cat>
            <c:strRef>
              <c:f>Лист1!$A$2:$A$9</c:f>
              <c:strCache>
                <c:ptCount val="8"/>
                <c:pt idx="0">
                  <c:v>Общегосударственная деятельность </c:v>
                </c:pt>
                <c:pt idx="1">
                  <c:v>ЖКХ</c:v>
                </c:pt>
                <c:pt idx="2">
                  <c:v>Образование</c:v>
                </c:pt>
                <c:pt idx="3">
                  <c:v>Физкультура и культура </c:v>
                </c:pt>
                <c:pt idx="4">
                  <c:v>Социальная политика</c:v>
                </c:pt>
                <c:pt idx="5">
                  <c:v>Национальная экономика</c:v>
                </c:pt>
                <c:pt idx="6">
                  <c:v>Охрана окружающей среды</c:v>
                </c:pt>
                <c:pt idx="7">
                  <c:v>Прочие </c:v>
                </c:pt>
              </c:strCache>
            </c:strRef>
          </c:cat>
          <c:val>
            <c:numRef>
              <c:f>Лист1!$B$2:$B$9</c:f>
              <c:numCache>
                <c:formatCode>#,##0.0</c:formatCode>
                <c:ptCount val="8"/>
                <c:pt idx="0">
                  <c:v>36281.1</c:v>
                </c:pt>
                <c:pt idx="1">
                  <c:v>14422.1</c:v>
                </c:pt>
                <c:pt idx="2">
                  <c:v>46921.599999999999</c:v>
                </c:pt>
                <c:pt idx="3">
                  <c:v>8767.2000000000007</c:v>
                </c:pt>
                <c:pt idx="4">
                  <c:v>5400.6</c:v>
                </c:pt>
                <c:pt idx="5">
                  <c:v>2638.3</c:v>
                </c:pt>
                <c:pt idx="6">
                  <c:v>715</c:v>
                </c:pt>
                <c:pt idx="7">
                  <c:v>0.49999999998999556</c:v>
                </c:pt>
              </c:numCache>
            </c:numRef>
          </c:val>
          <c:extLst>
            <c:ext xmlns:c16="http://schemas.microsoft.com/office/drawing/2014/chart" uri="{C3380CC4-5D6E-409C-BE32-E72D297353CC}">
              <c16:uniqueId val="{00000006-D55B-455F-851B-AA8F7A84435B}"/>
            </c:ext>
          </c:extLst>
        </c:ser>
        <c:dLbls>
          <c:showLegendKey val="0"/>
          <c:showVal val="0"/>
          <c:showCatName val="0"/>
          <c:showSerName val="0"/>
          <c:showPercent val="1"/>
          <c:showBubbleSize val="0"/>
          <c:showLeaderLines val="1"/>
        </c:dLbls>
        <c:firstSliceAng val="0"/>
        <c:holeSize val="50"/>
      </c:doughnutChart>
      <c:spPr>
        <a:scene3d>
          <a:camera prst="orthographicFront"/>
          <a:lightRig rig="threePt" dir="t"/>
        </a:scene3d>
      </c:spPr>
    </c:plotArea>
    <c:legend>
      <c:legendPos val="r"/>
      <c:layout>
        <c:manualLayout>
          <c:xMode val="edge"/>
          <c:yMode val="edge"/>
          <c:x val="0.66036953991929337"/>
          <c:y val="9.7985787181705947E-2"/>
          <c:w val="0.33781721993224856"/>
          <c:h val="0.89020331856710755"/>
        </c:manualLayout>
      </c:layout>
      <c:overlay val="0"/>
    </c:legend>
    <c:plotVisOnly val="1"/>
    <c:dispBlanksAs val="gap"/>
    <c:showDLblsOverMax val="0"/>
  </c:chart>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31469309199071249"/>
          <c:y val="2.9717195258352404E-2"/>
          <c:w val="0.44148747711505443"/>
          <c:h val="0.94551847535968725"/>
        </c:manualLayout>
      </c:layout>
      <c:bar3DChart>
        <c:barDir val="bar"/>
        <c:grouping val="stacked"/>
        <c:varyColors val="0"/>
        <c:ser>
          <c:idx val="0"/>
          <c:order val="0"/>
          <c:tx>
            <c:strRef>
              <c:f>Лист1!$B$1</c:f>
              <c:strCache>
                <c:ptCount val="1"/>
                <c:pt idx="0">
                  <c:v>Районный бюджет</c:v>
                </c:pt>
              </c:strCache>
            </c:strRef>
          </c:tx>
          <c:invertIfNegative val="0"/>
          <c:dLbls>
            <c:dLbl>
              <c:idx val="0"/>
              <c:layout/>
              <c:tx>
                <c:rich>
                  <a:bodyPr/>
                  <a:lstStyle/>
                  <a:p>
                    <a:r>
                      <a:rPr lang="en-US" dirty="0" smtClean="0"/>
                      <a:t>88,9</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F360-4E73-9E16-3E5918A06960}"/>
                </c:ext>
              </c:extLst>
            </c:dLbl>
            <c:spPr>
              <a:noFill/>
              <a:ln>
                <a:noFill/>
              </a:ln>
              <a:effectLst/>
            </c:spPr>
            <c:txPr>
              <a:bodyPr/>
              <a:lstStyle/>
              <a:p>
                <a:pPr>
                  <a:defRPr>
                    <a:solidFill>
                      <a:srgbClr val="FF0000"/>
                    </a:solidFill>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Лист1!$A$2:$A$10</c:f>
              <c:strCache>
                <c:ptCount val="9"/>
                <c:pt idx="0">
                  <c:v>Общегосударственная деятельность</c:v>
                </c:pt>
                <c:pt idx="1">
                  <c:v>ЖКХ</c:v>
                </c:pt>
                <c:pt idx="2">
                  <c:v>Физкультура</c:v>
                </c:pt>
                <c:pt idx="3">
                  <c:v>Культура</c:v>
                </c:pt>
                <c:pt idx="4">
                  <c:v>Образование</c:v>
                </c:pt>
                <c:pt idx="5">
                  <c:v>Социальная политика</c:v>
                </c:pt>
                <c:pt idx="6">
                  <c:v>Национальная оборона</c:v>
                </c:pt>
                <c:pt idx="7">
                  <c:v>Национальная экономика</c:v>
                </c:pt>
                <c:pt idx="8">
                  <c:v>Охрана окружающей среды</c:v>
                </c:pt>
              </c:strCache>
            </c:strRef>
          </c:cat>
          <c:val>
            <c:numRef>
              <c:f>Лист1!$B$2:$B$10</c:f>
              <c:numCache>
                <c:formatCode>0.0</c:formatCode>
                <c:ptCount val="9"/>
                <c:pt idx="0">
                  <c:v>84.8</c:v>
                </c:pt>
                <c:pt idx="1">
                  <c:v>100</c:v>
                </c:pt>
                <c:pt idx="2" formatCode="General">
                  <c:v>100</c:v>
                </c:pt>
                <c:pt idx="3" formatCode="General">
                  <c:v>100</c:v>
                </c:pt>
                <c:pt idx="4" formatCode="General">
                  <c:v>100</c:v>
                </c:pt>
                <c:pt idx="5" formatCode="General">
                  <c:v>100</c:v>
                </c:pt>
                <c:pt idx="6" formatCode="General">
                  <c:v>100</c:v>
                </c:pt>
                <c:pt idx="7" formatCode="General">
                  <c:v>100</c:v>
                </c:pt>
                <c:pt idx="8" formatCode="General">
                  <c:v>100</c:v>
                </c:pt>
              </c:numCache>
            </c:numRef>
          </c:val>
          <c:extLst>
            <c:ext xmlns:c16="http://schemas.microsoft.com/office/drawing/2014/chart" uri="{C3380CC4-5D6E-409C-BE32-E72D297353CC}">
              <c16:uniqueId val="{00000000-0CED-4BA6-934A-ED6F453F5944}"/>
            </c:ext>
          </c:extLst>
        </c:ser>
        <c:ser>
          <c:idx val="1"/>
          <c:order val="1"/>
          <c:tx>
            <c:strRef>
              <c:f>Лист1!$C$1</c:f>
              <c:strCache>
                <c:ptCount val="1"/>
                <c:pt idx="0">
                  <c:v>Бюджеты первичного уровня</c:v>
                </c:pt>
              </c:strCache>
            </c:strRef>
          </c:tx>
          <c:invertIfNegative val="0"/>
          <c:dLbls>
            <c:dLbl>
              <c:idx val="0"/>
              <c:layout/>
              <c:tx>
                <c:rich>
                  <a:bodyPr/>
                  <a:lstStyle/>
                  <a:p>
                    <a:r>
                      <a:rPr lang="en-US" dirty="0" smtClean="0"/>
                      <a:t>11,1</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360-4E73-9E16-3E5918A06960}"/>
                </c:ext>
              </c:extLst>
            </c:dLbl>
            <c:spPr>
              <a:noFill/>
              <a:ln>
                <a:noFill/>
              </a:ln>
              <a:effectLst/>
            </c:spPr>
            <c:txPr>
              <a:bodyPr/>
              <a:lstStyle/>
              <a:p>
                <a:pPr>
                  <a:defRPr>
                    <a:solidFill>
                      <a:srgbClr val="FFFF00"/>
                    </a:solidFill>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Лист1!$A$2:$A$10</c:f>
              <c:strCache>
                <c:ptCount val="9"/>
                <c:pt idx="0">
                  <c:v>Общегосударственная деятельность</c:v>
                </c:pt>
                <c:pt idx="1">
                  <c:v>ЖКХ</c:v>
                </c:pt>
                <c:pt idx="2">
                  <c:v>Физкультура</c:v>
                </c:pt>
                <c:pt idx="3">
                  <c:v>Культура</c:v>
                </c:pt>
                <c:pt idx="4">
                  <c:v>Образование</c:v>
                </c:pt>
                <c:pt idx="5">
                  <c:v>Социальная политика</c:v>
                </c:pt>
                <c:pt idx="6">
                  <c:v>Национальная оборона</c:v>
                </c:pt>
                <c:pt idx="7">
                  <c:v>Национальная экономика</c:v>
                </c:pt>
                <c:pt idx="8">
                  <c:v>Охрана окружающей среды</c:v>
                </c:pt>
              </c:strCache>
            </c:strRef>
          </c:cat>
          <c:val>
            <c:numRef>
              <c:f>Лист1!$C$2:$C$10</c:f>
              <c:numCache>
                <c:formatCode>General</c:formatCode>
                <c:ptCount val="9"/>
                <c:pt idx="0" formatCode="0.0">
                  <c:v>15.2</c:v>
                </c:pt>
              </c:numCache>
            </c:numRef>
          </c:val>
          <c:extLst>
            <c:ext xmlns:c16="http://schemas.microsoft.com/office/drawing/2014/chart" uri="{C3380CC4-5D6E-409C-BE32-E72D297353CC}">
              <c16:uniqueId val="{00000001-0CED-4BA6-934A-ED6F453F5944}"/>
            </c:ext>
          </c:extLst>
        </c:ser>
        <c:dLbls>
          <c:showLegendKey val="0"/>
          <c:showVal val="0"/>
          <c:showCatName val="0"/>
          <c:showSerName val="0"/>
          <c:showPercent val="0"/>
          <c:showBubbleSize val="0"/>
        </c:dLbls>
        <c:gapWidth val="150"/>
        <c:shape val="cylinder"/>
        <c:axId val="67293184"/>
        <c:axId val="67294720"/>
        <c:axId val="0"/>
      </c:bar3DChart>
      <c:catAx>
        <c:axId val="67293184"/>
        <c:scaling>
          <c:orientation val="minMax"/>
        </c:scaling>
        <c:delete val="0"/>
        <c:axPos val="l"/>
        <c:numFmt formatCode="General" sourceLinked="0"/>
        <c:majorTickMark val="out"/>
        <c:minorTickMark val="none"/>
        <c:tickLblPos val="nextTo"/>
        <c:txPr>
          <a:bodyPr/>
          <a:lstStyle/>
          <a:p>
            <a:pPr>
              <a:defRPr sz="1500"/>
            </a:pPr>
            <a:endParaRPr lang="ru-RU"/>
          </a:p>
        </c:txPr>
        <c:crossAx val="67294720"/>
        <c:crosses val="autoZero"/>
        <c:auto val="1"/>
        <c:lblAlgn val="ctr"/>
        <c:lblOffset val="100"/>
        <c:noMultiLvlLbl val="0"/>
      </c:catAx>
      <c:valAx>
        <c:axId val="67294720"/>
        <c:scaling>
          <c:orientation val="minMax"/>
        </c:scaling>
        <c:delete val="1"/>
        <c:axPos val="b"/>
        <c:majorGridlines/>
        <c:numFmt formatCode="0.0" sourceLinked="1"/>
        <c:majorTickMark val="out"/>
        <c:minorTickMark val="none"/>
        <c:tickLblPos val="nextTo"/>
        <c:crossAx val="67293184"/>
        <c:crosses val="autoZero"/>
        <c:crossBetween val="between"/>
      </c:valAx>
    </c:plotArea>
    <c:legend>
      <c:legendPos val="r"/>
      <c:layout>
        <c:manualLayout>
          <c:xMode val="edge"/>
          <c:yMode val="edge"/>
          <c:x val="0.74728799974605997"/>
          <c:y val="0.18454729245932022"/>
          <c:w val="0.24381943089423305"/>
          <c:h val="0.54918312812089054"/>
        </c:manualLayout>
      </c:layout>
      <c:overlay val="0"/>
    </c:legend>
    <c:plotVisOnly val="1"/>
    <c:dispBlanksAs val="gap"/>
    <c:showDLblsOverMax val="0"/>
  </c:chart>
  <c:txPr>
    <a:bodyPr/>
    <a:lstStyle/>
    <a:p>
      <a:pPr>
        <a:defRPr sz="1800"/>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544731744781971E-2"/>
          <c:y val="2.9305708536652902E-2"/>
          <c:w val="0.59271119634050318"/>
          <c:h val="0.94381957221357327"/>
        </c:manualLayout>
      </c:layout>
      <c:pieChart>
        <c:varyColors val="1"/>
        <c:ser>
          <c:idx val="0"/>
          <c:order val="0"/>
          <c:tx>
            <c:strRef>
              <c:f>Лист1!$B$1</c:f>
              <c:strCache>
                <c:ptCount val="1"/>
                <c:pt idx="0">
                  <c:v>Продажи</c:v>
                </c:pt>
              </c:strCache>
            </c:strRef>
          </c:tx>
          <c:explosion val="25"/>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Лист1!$A$2:$A$10</c:f>
              <c:strCache>
                <c:ptCount val="9"/>
                <c:pt idx="0">
                  <c:v>Общегосударственная деятельность</c:v>
                </c:pt>
                <c:pt idx="1">
                  <c:v>ЖКХ</c:v>
                </c:pt>
                <c:pt idx="2">
                  <c:v>Физкультура</c:v>
                </c:pt>
                <c:pt idx="3">
                  <c:v>Культура</c:v>
                </c:pt>
                <c:pt idx="4">
                  <c:v>Образование</c:v>
                </c:pt>
                <c:pt idx="5">
                  <c:v>Социальная политика</c:v>
                </c:pt>
                <c:pt idx="6">
                  <c:v>Национальная экономика</c:v>
                </c:pt>
                <c:pt idx="7">
                  <c:v>Национальная оборона</c:v>
                </c:pt>
                <c:pt idx="8">
                  <c:v>Охрана окружающей среды</c:v>
                </c:pt>
              </c:strCache>
            </c:strRef>
          </c:cat>
          <c:val>
            <c:numRef>
              <c:f>Лист1!$B$2:$B$10</c:f>
              <c:numCache>
                <c:formatCode>0.0</c:formatCode>
                <c:ptCount val="9"/>
                <c:pt idx="0">
                  <c:v>31.537793223284105</c:v>
                </c:pt>
                <c:pt idx="1">
                  <c:v>12.510860121633366</c:v>
                </c:pt>
                <c:pt idx="2">
                  <c:v>0.78192875760208536</c:v>
                </c:pt>
                <c:pt idx="3">
                  <c:v>6.7767158992180718</c:v>
                </c:pt>
                <c:pt idx="4">
                  <c:v>40.747176368375335</c:v>
                </c:pt>
                <c:pt idx="5">
                  <c:v>4.6915725456125124</c:v>
                </c:pt>
                <c:pt idx="6">
                  <c:v>2.2589052997393577</c:v>
                </c:pt>
                <c:pt idx="7">
                  <c:v>8.6880973066898362E-2</c:v>
                </c:pt>
                <c:pt idx="8">
                  <c:v>0.60816681146828844</c:v>
                </c:pt>
              </c:numCache>
            </c:numRef>
          </c:val>
          <c:extLst>
            <c:ext xmlns:c16="http://schemas.microsoft.com/office/drawing/2014/chart" uri="{C3380CC4-5D6E-409C-BE32-E72D297353CC}">
              <c16:uniqueId val="{00000000-B221-492F-8BE1-BDFD3DC85ABE}"/>
            </c:ext>
          </c:extLst>
        </c:ser>
        <c:ser>
          <c:idx val="1"/>
          <c:order val="1"/>
          <c:tx>
            <c:strRef>
              <c:f>Лист1!$C$1</c:f>
              <c:strCache>
                <c:ptCount val="1"/>
                <c:pt idx="0">
                  <c:v>Столбец1</c:v>
                </c:pt>
              </c:strCache>
            </c:strRef>
          </c:tx>
          <c:cat>
            <c:strRef>
              <c:f>Лист1!$A$2:$A$10</c:f>
              <c:strCache>
                <c:ptCount val="9"/>
                <c:pt idx="0">
                  <c:v>Общегосударственная деятельность</c:v>
                </c:pt>
                <c:pt idx="1">
                  <c:v>ЖКХ</c:v>
                </c:pt>
                <c:pt idx="2">
                  <c:v>Физкультура</c:v>
                </c:pt>
                <c:pt idx="3">
                  <c:v>Культура</c:v>
                </c:pt>
                <c:pt idx="4">
                  <c:v>Образование</c:v>
                </c:pt>
                <c:pt idx="5">
                  <c:v>Социальная политика</c:v>
                </c:pt>
                <c:pt idx="6">
                  <c:v>Национальная экономика</c:v>
                </c:pt>
                <c:pt idx="7">
                  <c:v>Национальная оборона</c:v>
                </c:pt>
                <c:pt idx="8">
                  <c:v>Охрана окружающей среды</c:v>
                </c:pt>
              </c:strCache>
            </c:strRef>
          </c:cat>
          <c:val>
            <c:numRef>
              <c:f>Лист1!$C$2:$C$10</c:f>
              <c:numCache>
                <c:formatCode>0.0</c:formatCode>
                <c:ptCount val="9"/>
                <c:pt idx="0">
                  <c:v>36.299999999999997</c:v>
                </c:pt>
                <c:pt idx="1">
                  <c:v>14.4</c:v>
                </c:pt>
                <c:pt idx="2">
                  <c:v>0.9</c:v>
                </c:pt>
                <c:pt idx="3">
                  <c:v>7.8</c:v>
                </c:pt>
                <c:pt idx="4">
                  <c:v>46.9</c:v>
                </c:pt>
                <c:pt idx="5">
                  <c:v>5.4</c:v>
                </c:pt>
                <c:pt idx="6">
                  <c:v>2.6</c:v>
                </c:pt>
                <c:pt idx="7">
                  <c:v>0.1</c:v>
                </c:pt>
                <c:pt idx="8">
                  <c:v>0.7</c:v>
                </c:pt>
              </c:numCache>
            </c:numRef>
          </c:val>
          <c:extLst>
            <c:ext xmlns:c16="http://schemas.microsoft.com/office/drawing/2014/chart" uri="{C3380CC4-5D6E-409C-BE32-E72D297353CC}">
              <c16:uniqueId val="{00000000-E0FE-483C-BF00-6B2CF1A2D255}"/>
            </c:ext>
          </c:extLst>
        </c:ser>
        <c:dLbls>
          <c:showLegendKey val="0"/>
          <c:showVal val="0"/>
          <c:showCatName val="0"/>
          <c:showSerName val="0"/>
          <c:showPercent val="0"/>
          <c:showBubbleSize val="0"/>
          <c:showLeaderLines val="1"/>
        </c:dLbls>
        <c:firstSliceAng val="0"/>
      </c:pieChart>
    </c:plotArea>
    <c:legend>
      <c:legendPos val="r"/>
      <c:layout/>
      <c:overlay val="0"/>
      <c:txPr>
        <a:bodyPr/>
        <a:lstStyle/>
        <a:p>
          <a:pPr>
            <a:defRPr sz="1400"/>
          </a:pPr>
          <a:endParaRPr lang="ru-RU"/>
        </a:p>
      </c:txPr>
    </c:legend>
    <c:plotVisOnly val="1"/>
    <c:dispBlanksAs val="gap"/>
    <c:showDLblsOverMax val="0"/>
  </c:chart>
  <c:txPr>
    <a:bodyPr/>
    <a:lstStyle/>
    <a:p>
      <a:pPr>
        <a:defRPr sz="18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9.9409244383474298E-3"/>
          <c:y val="0.12277954656484133"/>
          <c:w val="0.68975367471247151"/>
          <c:h val="0.86093896720760099"/>
        </c:manualLayout>
      </c:layout>
      <c:pie3DChart>
        <c:varyColors val="1"/>
        <c:ser>
          <c:idx val="0"/>
          <c:order val="0"/>
          <c:tx>
            <c:strRef>
              <c:f>Лист1!$B$1</c:f>
              <c:strCache>
                <c:ptCount val="1"/>
                <c:pt idx="0">
                  <c:v>Продажи</c:v>
                </c:pt>
              </c:strCache>
            </c:strRef>
          </c:tx>
          <c:explosion val="22"/>
          <c:dLbls>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Лист1!$A$2:$A$7</c:f>
              <c:strCache>
                <c:ptCount val="6"/>
                <c:pt idx="0">
                  <c:v>Зарплата и начисления</c:v>
                </c:pt>
                <c:pt idx="1">
                  <c:v>Субсидии </c:v>
                </c:pt>
                <c:pt idx="2">
                  <c:v>Коммунальные услуги</c:v>
                </c:pt>
                <c:pt idx="3">
                  <c:v>Прочие расходы</c:v>
                </c:pt>
                <c:pt idx="4">
                  <c:v>Питание</c:v>
                </c:pt>
                <c:pt idx="5">
                  <c:v>Текущие бюджетные трансферты населению</c:v>
                </c:pt>
              </c:strCache>
            </c:strRef>
          </c:cat>
          <c:val>
            <c:numRef>
              <c:f>Лист1!$B$2:$B$7</c:f>
              <c:numCache>
                <c:formatCode>0.0</c:formatCode>
                <c:ptCount val="6"/>
                <c:pt idx="0">
                  <c:v>47.523892267593403</c:v>
                </c:pt>
                <c:pt idx="1">
                  <c:v>5.0390964378801044</c:v>
                </c:pt>
                <c:pt idx="2">
                  <c:v>6.1685490877497831</c:v>
                </c:pt>
                <c:pt idx="3">
                  <c:v>37.619461337966989</c:v>
                </c:pt>
                <c:pt idx="4">
                  <c:v>1.9982623805386619</c:v>
                </c:pt>
                <c:pt idx="5">
                  <c:v>1.6507384882710685</c:v>
                </c:pt>
              </c:numCache>
            </c:numRef>
          </c:val>
          <c:extLst>
            <c:ext xmlns:c16="http://schemas.microsoft.com/office/drawing/2014/chart" uri="{C3380CC4-5D6E-409C-BE32-E72D297353CC}">
              <c16:uniqueId val="{00000000-D0E5-4FB2-A8D7-5A144E2FE82C}"/>
            </c:ext>
          </c:extLst>
        </c:ser>
        <c:dLbls>
          <c:showLegendKey val="0"/>
          <c:showVal val="0"/>
          <c:showCatName val="0"/>
          <c:showSerName val="0"/>
          <c:showPercent val="0"/>
          <c:showBubbleSize val="0"/>
          <c:showLeaderLines val="1"/>
        </c:dLbls>
      </c:pie3DChart>
    </c:plotArea>
    <c:legend>
      <c:legendPos val="r"/>
      <c:layout>
        <c:manualLayout>
          <c:xMode val="edge"/>
          <c:yMode val="edge"/>
          <c:x val="0.7291608903358564"/>
          <c:y val="2.026673228346456E-2"/>
          <c:w val="0.25833917004390816"/>
          <c:h val="0.95659153543307085"/>
        </c:manualLayout>
      </c:layout>
      <c:overlay val="0"/>
      <c:txPr>
        <a:bodyPr/>
        <a:lstStyle/>
        <a:p>
          <a:pPr>
            <a:defRPr sz="1400"/>
          </a:pPr>
          <a:endParaRPr lang="ru-RU"/>
        </a:p>
      </c:txPr>
    </c:legend>
    <c:plotVisOnly val="1"/>
    <c:dispBlanksAs val="gap"/>
    <c:showDLblsOverMax val="0"/>
  </c:chart>
  <c:txPr>
    <a:bodyPr/>
    <a:lstStyle/>
    <a:p>
      <a:pPr>
        <a:defRPr sz="1800"/>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2F44F8-6D1E-4D58-A006-00710556EC6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B7320930-5741-4399-A3B3-69FE3D28DA20}">
      <dgm:prSet phldrT="[Текст]" custT="1">
        <dgm:style>
          <a:lnRef idx="0">
            <a:schemeClr val="accent1"/>
          </a:lnRef>
          <a:fillRef idx="3">
            <a:schemeClr val="accent1"/>
          </a:fillRef>
          <a:effectRef idx="3">
            <a:schemeClr val="accent1"/>
          </a:effectRef>
          <a:fontRef idx="minor">
            <a:schemeClr val="lt1"/>
          </a:fontRef>
        </dgm:style>
      </dgm:prSet>
      <dgm:spPr/>
      <dgm:t>
        <a:bodyPr vert="vert"/>
        <a:lstStyle/>
        <a:p>
          <a:r>
            <a:rPr lang="ru-RU" sz="6300" dirty="0" smtClean="0"/>
            <a:t>Всего </a:t>
          </a:r>
        </a:p>
        <a:p>
          <a:r>
            <a:rPr lang="ru-RU" sz="5800" dirty="0" smtClean="0"/>
            <a:t>115 146,4 </a:t>
          </a:r>
          <a:endParaRPr lang="ru-RU" sz="5800" dirty="0"/>
        </a:p>
      </dgm:t>
    </dgm:pt>
    <dgm:pt modelId="{317FC2E8-5404-4A29-9307-DDC4B4AAC01A}" type="parTrans" cxnId="{771BA2CE-FAF2-4E00-B91B-DDE38E5CD6B1}">
      <dgm:prSet/>
      <dgm:spPr/>
      <dgm:t>
        <a:bodyPr/>
        <a:lstStyle/>
        <a:p>
          <a:endParaRPr lang="ru-RU"/>
        </a:p>
      </dgm:t>
    </dgm:pt>
    <dgm:pt modelId="{E1FE35A7-A663-4961-9CD9-AFAB5B635A41}" type="sibTrans" cxnId="{771BA2CE-FAF2-4E00-B91B-DDE38E5CD6B1}">
      <dgm:prSet/>
      <dgm:spPr/>
      <dgm:t>
        <a:bodyPr/>
        <a:lstStyle/>
        <a:p>
          <a:endParaRPr lang="ru-RU"/>
        </a:p>
      </dgm:t>
    </dgm:pt>
    <dgm:pt modelId="{5B9B0EEE-043D-4279-B09A-2A3C17E281B6}">
      <dgm:prSet phldrT="[Текст]">
        <dgm:style>
          <a:lnRef idx="0">
            <a:schemeClr val="accent3"/>
          </a:lnRef>
          <a:fillRef idx="3">
            <a:schemeClr val="accent3"/>
          </a:fillRef>
          <a:effectRef idx="3">
            <a:schemeClr val="accent3"/>
          </a:effectRef>
          <a:fontRef idx="minor">
            <a:schemeClr val="lt1"/>
          </a:fontRef>
        </dgm:style>
      </dgm:prSet>
      <dgm:spPr/>
      <dgm:t>
        <a:bodyPr/>
        <a:lstStyle/>
        <a:p>
          <a:r>
            <a:rPr lang="ru-RU" dirty="0" smtClean="0"/>
            <a:t>Налоговые доходы – </a:t>
          </a:r>
        </a:p>
        <a:p>
          <a:r>
            <a:rPr lang="ru-RU" dirty="0" smtClean="0"/>
            <a:t>108</a:t>
          </a:r>
          <a:r>
            <a:rPr lang="en-US" dirty="0" smtClean="0"/>
            <a:t> </a:t>
          </a:r>
          <a:r>
            <a:rPr lang="ru-RU" dirty="0" smtClean="0"/>
            <a:t>389</a:t>
          </a:r>
          <a:r>
            <a:rPr lang="en-US" dirty="0" smtClean="0"/>
            <a:t>,</a:t>
          </a:r>
          <a:r>
            <a:rPr lang="ru-RU" dirty="0" smtClean="0"/>
            <a:t>9; 94,2 % </a:t>
          </a:r>
          <a:endParaRPr lang="ru-RU" dirty="0"/>
        </a:p>
      </dgm:t>
    </dgm:pt>
    <dgm:pt modelId="{E0D7C5BD-0060-4B24-910D-9DB20268285C}" type="parTrans" cxnId="{349A44C9-4579-486F-A3E8-1EBF9A6D790F}">
      <dgm:prSet/>
      <dgm:spPr/>
      <dgm:t>
        <a:bodyPr/>
        <a:lstStyle/>
        <a:p>
          <a:endParaRPr lang="ru-RU"/>
        </a:p>
      </dgm:t>
    </dgm:pt>
    <dgm:pt modelId="{0972F534-F8B6-4D9F-ADFA-D16171B64C7E}" type="sibTrans" cxnId="{349A44C9-4579-486F-A3E8-1EBF9A6D790F}">
      <dgm:prSet/>
      <dgm:spPr/>
      <dgm:t>
        <a:bodyPr/>
        <a:lstStyle/>
        <a:p>
          <a:endParaRPr lang="ru-RU"/>
        </a:p>
      </dgm:t>
    </dgm:pt>
    <dgm:pt modelId="{FA0FBF0E-0B07-466B-ACF1-C59210C5D2FE}">
      <dgm:prSet phldrT="[Текст]">
        <dgm:style>
          <a:lnRef idx="1">
            <a:schemeClr val="accent4"/>
          </a:lnRef>
          <a:fillRef idx="3">
            <a:schemeClr val="accent4"/>
          </a:fillRef>
          <a:effectRef idx="2">
            <a:schemeClr val="accent4"/>
          </a:effectRef>
          <a:fontRef idx="minor">
            <a:schemeClr val="lt1"/>
          </a:fontRef>
        </dgm:style>
      </dgm:prSet>
      <dgm:spPr>
        <a:scene3d>
          <a:camera prst="orthographicFront">
            <a:rot lat="0" lon="0" rev="0"/>
          </a:camera>
          <a:lightRig rig="balanced" dir="tr"/>
        </a:scene3d>
        <a:sp3d prstMaterial="matte">
          <a:bevelT w="19050" h="38100"/>
        </a:sp3d>
      </dgm:spPr>
      <dgm:t>
        <a:bodyPr/>
        <a:lstStyle/>
        <a:p>
          <a:r>
            <a:rPr lang="ru-RU" dirty="0" smtClean="0"/>
            <a:t>Неналоговые доходы – </a:t>
          </a:r>
        </a:p>
        <a:p>
          <a:r>
            <a:rPr lang="ru-RU" dirty="0" smtClean="0"/>
            <a:t>5 329,2; </a:t>
          </a:r>
          <a:r>
            <a:rPr lang="en-US" dirty="0" smtClean="0"/>
            <a:t>4</a:t>
          </a:r>
          <a:r>
            <a:rPr lang="ru-RU" dirty="0" smtClean="0"/>
            <a:t>,6 % </a:t>
          </a:r>
          <a:endParaRPr lang="ru-RU" dirty="0"/>
        </a:p>
      </dgm:t>
    </dgm:pt>
    <dgm:pt modelId="{466AD1CA-D6E4-423B-8793-6ADE06F0759A}" type="parTrans" cxnId="{7F0D03D0-4C1C-4BF7-948D-1E8EC1DF3538}">
      <dgm:prSet/>
      <dgm:spPr/>
      <dgm:t>
        <a:bodyPr/>
        <a:lstStyle/>
        <a:p>
          <a:endParaRPr lang="ru-RU"/>
        </a:p>
      </dgm:t>
    </dgm:pt>
    <dgm:pt modelId="{09E04584-A5E7-457F-A27F-B1DABE9BF3D5}" type="sibTrans" cxnId="{7F0D03D0-4C1C-4BF7-948D-1E8EC1DF3538}">
      <dgm:prSet/>
      <dgm:spPr/>
      <dgm:t>
        <a:bodyPr/>
        <a:lstStyle/>
        <a:p>
          <a:endParaRPr lang="ru-RU"/>
        </a:p>
      </dgm:t>
    </dgm:pt>
    <dgm:pt modelId="{07D72284-D1EF-44BF-AFE0-F0CF6DDE6F13}">
      <dgm:prSet phldrT="[Текст]">
        <dgm:style>
          <a:lnRef idx="1">
            <a:schemeClr val="accent5"/>
          </a:lnRef>
          <a:fillRef idx="2">
            <a:schemeClr val="accent5"/>
          </a:fillRef>
          <a:effectRef idx="1">
            <a:schemeClr val="accent5"/>
          </a:effectRef>
          <a:fontRef idx="minor">
            <a:schemeClr val="dk1"/>
          </a:fontRef>
        </dgm:style>
      </dgm:prSet>
      <dgm:spPr>
        <a:scene3d>
          <a:camera prst="orthographicFront"/>
          <a:lightRig rig="threePt" dir="t"/>
        </a:scene3d>
        <a:sp3d>
          <a:bevelT/>
        </a:sp3d>
      </dgm:spPr>
      <dgm:t>
        <a:bodyPr/>
        <a:lstStyle/>
        <a:p>
          <a:r>
            <a:rPr lang="ru-RU" dirty="0" smtClean="0"/>
            <a:t>Безвозмездные поступления – </a:t>
          </a:r>
        </a:p>
        <a:p>
          <a:r>
            <a:rPr lang="ru-RU" dirty="0" smtClean="0"/>
            <a:t>1 427,3; 1,2 % </a:t>
          </a:r>
          <a:endParaRPr lang="ru-RU" dirty="0"/>
        </a:p>
      </dgm:t>
    </dgm:pt>
    <dgm:pt modelId="{A6769A38-813E-4859-93C0-E35677C59F29}" type="parTrans" cxnId="{9A0C5A35-52C3-41EF-8D08-9993CF42130B}">
      <dgm:prSet/>
      <dgm:spPr/>
      <dgm:t>
        <a:bodyPr/>
        <a:lstStyle/>
        <a:p>
          <a:endParaRPr lang="ru-RU"/>
        </a:p>
      </dgm:t>
    </dgm:pt>
    <dgm:pt modelId="{0C6F870D-1CB4-4E82-92C6-82608E61E8FB}" type="sibTrans" cxnId="{9A0C5A35-52C3-41EF-8D08-9993CF42130B}">
      <dgm:prSet/>
      <dgm:spPr/>
      <dgm:t>
        <a:bodyPr/>
        <a:lstStyle/>
        <a:p>
          <a:endParaRPr lang="ru-RU"/>
        </a:p>
      </dgm:t>
    </dgm:pt>
    <dgm:pt modelId="{82F6E66B-C3E7-46B0-8D49-30FA66C8F893}" type="pres">
      <dgm:prSet presAssocID="{0C2F44F8-6D1E-4D58-A006-00710556EC6E}" presName="Name0" presStyleCnt="0">
        <dgm:presLayoutVars>
          <dgm:chPref val="1"/>
          <dgm:dir/>
          <dgm:animOne val="branch"/>
          <dgm:animLvl val="lvl"/>
          <dgm:resizeHandles val="exact"/>
        </dgm:presLayoutVars>
      </dgm:prSet>
      <dgm:spPr/>
      <dgm:t>
        <a:bodyPr/>
        <a:lstStyle/>
        <a:p>
          <a:endParaRPr lang="ru-RU"/>
        </a:p>
      </dgm:t>
    </dgm:pt>
    <dgm:pt modelId="{08E1BFC7-EA97-41B3-AD3C-29E2926B7E84}" type="pres">
      <dgm:prSet presAssocID="{B7320930-5741-4399-A3B3-69FE3D28DA20}" presName="root1" presStyleCnt="0"/>
      <dgm:spPr/>
    </dgm:pt>
    <dgm:pt modelId="{3C1E52E3-40C3-4D36-82B6-272D44DE2D49}" type="pres">
      <dgm:prSet presAssocID="{B7320930-5741-4399-A3B3-69FE3D28DA20}" presName="LevelOneTextNode" presStyleLbl="node0" presStyleIdx="0" presStyleCnt="1" custScaleX="429900">
        <dgm:presLayoutVars>
          <dgm:chPref val="3"/>
        </dgm:presLayoutVars>
      </dgm:prSet>
      <dgm:spPr/>
      <dgm:t>
        <a:bodyPr/>
        <a:lstStyle/>
        <a:p>
          <a:endParaRPr lang="ru-RU"/>
        </a:p>
      </dgm:t>
    </dgm:pt>
    <dgm:pt modelId="{311438E5-B0BD-4AFE-90B5-4564624ED208}" type="pres">
      <dgm:prSet presAssocID="{B7320930-5741-4399-A3B3-69FE3D28DA20}" presName="level2hierChild" presStyleCnt="0"/>
      <dgm:spPr/>
    </dgm:pt>
    <dgm:pt modelId="{91E55802-0083-4A99-A5BB-2828E58FB181}" type="pres">
      <dgm:prSet presAssocID="{E0D7C5BD-0060-4B24-910D-9DB20268285C}" presName="conn2-1" presStyleLbl="parChTrans1D2" presStyleIdx="0" presStyleCnt="3"/>
      <dgm:spPr/>
      <dgm:t>
        <a:bodyPr/>
        <a:lstStyle/>
        <a:p>
          <a:endParaRPr lang="ru-RU"/>
        </a:p>
      </dgm:t>
    </dgm:pt>
    <dgm:pt modelId="{CFA785A6-A582-462B-A0E0-A11EDB838F5C}" type="pres">
      <dgm:prSet presAssocID="{E0D7C5BD-0060-4B24-910D-9DB20268285C}" presName="connTx" presStyleLbl="parChTrans1D2" presStyleIdx="0" presStyleCnt="3"/>
      <dgm:spPr/>
      <dgm:t>
        <a:bodyPr/>
        <a:lstStyle/>
        <a:p>
          <a:endParaRPr lang="ru-RU"/>
        </a:p>
      </dgm:t>
    </dgm:pt>
    <dgm:pt modelId="{29EB416B-4587-4CE2-98DB-39FA2ECC9F48}" type="pres">
      <dgm:prSet presAssocID="{5B9B0EEE-043D-4279-B09A-2A3C17E281B6}" presName="root2" presStyleCnt="0"/>
      <dgm:spPr/>
    </dgm:pt>
    <dgm:pt modelId="{ED0BDA15-484D-4B27-B1F4-326385AC20A5}" type="pres">
      <dgm:prSet presAssocID="{5B9B0EEE-043D-4279-B09A-2A3C17E281B6}" presName="LevelTwoTextNode" presStyleLbl="node2" presStyleIdx="0" presStyleCnt="3" custScaleX="153278" custLinFactNeighborX="1105" custLinFactNeighborY="-63196">
        <dgm:presLayoutVars>
          <dgm:chPref val="3"/>
        </dgm:presLayoutVars>
      </dgm:prSet>
      <dgm:spPr/>
      <dgm:t>
        <a:bodyPr/>
        <a:lstStyle/>
        <a:p>
          <a:endParaRPr lang="ru-RU"/>
        </a:p>
      </dgm:t>
    </dgm:pt>
    <dgm:pt modelId="{4FA54FC3-EA8F-4268-B601-02D0BD9B631E}" type="pres">
      <dgm:prSet presAssocID="{5B9B0EEE-043D-4279-B09A-2A3C17E281B6}" presName="level3hierChild" presStyleCnt="0"/>
      <dgm:spPr/>
    </dgm:pt>
    <dgm:pt modelId="{2BACB757-9A9B-4F0A-9741-9526C3F13C07}" type="pres">
      <dgm:prSet presAssocID="{466AD1CA-D6E4-423B-8793-6ADE06F0759A}" presName="conn2-1" presStyleLbl="parChTrans1D2" presStyleIdx="1" presStyleCnt="3"/>
      <dgm:spPr/>
      <dgm:t>
        <a:bodyPr/>
        <a:lstStyle/>
        <a:p>
          <a:endParaRPr lang="ru-RU"/>
        </a:p>
      </dgm:t>
    </dgm:pt>
    <dgm:pt modelId="{653FF56D-D3DE-40D2-A0D6-B7FFF52DC40F}" type="pres">
      <dgm:prSet presAssocID="{466AD1CA-D6E4-423B-8793-6ADE06F0759A}" presName="connTx" presStyleLbl="parChTrans1D2" presStyleIdx="1" presStyleCnt="3"/>
      <dgm:spPr/>
      <dgm:t>
        <a:bodyPr/>
        <a:lstStyle/>
        <a:p>
          <a:endParaRPr lang="ru-RU"/>
        </a:p>
      </dgm:t>
    </dgm:pt>
    <dgm:pt modelId="{C21FF99E-9A89-4D8F-BD0A-3C644516C2EE}" type="pres">
      <dgm:prSet presAssocID="{FA0FBF0E-0B07-466B-ACF1-C59210C5D2FE}" presName="root2" presStyleCnt="0"/>
      <dgm:spPr/>
    </dgm:pt>
    <dgm:pt modelId="{C5E2EF75-5FEC-43DD-ACA5-AF3D2E2BFC27}" type="pres">
      <dgm:prSet presAssocID="{FA0FBF0E-0B07-466B-ACF1-C59210C5D2FE}" presName="LevelTwoTextNode" presStyleLbl="node2" presStyleIdx="1" presStyleCnt="3" custScaleX="153278">
        <dgm:presLayoutVars>
          <dgm:chPref val="3"/>
        </dgm:presLayoutVars>
      </dgm:prSet>
      <dgm:spPr/>
      <dgm:t>
        <a:bodyPr/>
        <a:lstStyle/>
        <a:p>
          <a:endParaRPr lang="ru-RU"/>
        </a:p>
      </dgm:t>
    </dgm:pt>
    <dgm:pt modelId="{F987A095-D98F-4FDA-ABB2-EC663EDEC6D7}" type="pres">
      <dgm:prSet presAssocID="{FA0FBF0E-0B07-466B-ACF1-C59210C5D2FE}" presName="level3hierChild" presStyleCnt="0"/>
      <dgm:spPr/>
    </dgm:pt>
    <dgm:pt modelId="{0AFB8EB9-76EE-43DC-B07B-278A9FB9A7B6}" type="pres">
      <dgm:prSet presAssocID="{A6769A38-813E-4859-93C0-E35677C59F29}" presName="conn2-1" presStyleLbl="parChTrans1D2" presStyleIdx="2" presStyleCnt="3"/>
      <dgm:spPr/>
      <dgm:t>
        <a:bodyPr/>
        <a:lstStyle/>
        <a:p>
          <a:endParaRPr lang="ru-RU"/>
        </a:p>
      </dgm:t>
    </dgm:pt>
    <dgm:pt modelId="{3511B22C-B669-4786-A93E-8CEB9CEDA8E1}" type="pres">
      <dgm:prSet presAssocID="{A6769A38-813E-4859-93C0-E35677C59F29}" presName="connTx" presStyleLbl="parChTrans1D2" presStyleIdx="2" presStyleCnt="3"/>
      <dgm:spPr/>
      <dgm:t>
        <a:bodyPr/>
        <a:lstStyle/>
        <a:p>
          <a:endParaRPr lang="ru-RU"/>
        </a:p>
      </dgm:t>
    </dgm:pt>
    <dgm:pt modelId="{F7856670-0783-48D4-B396-C046C495CA2C}" type="pres">
      <dgm:prSet presAssocID="{07D72284-D1EF-44BF-AFE0-F0CF6DDE6F13}" presName="root2" presStyleCnt="0"/>
      <dgm:spPr/>
    </dgm:pt>
    <dgm:pt modelId="{43D284D6-50A1-4AB4-B397-93FA4451B7A3}" type="pres">
      <dgm:prSet presAssocID="{07D72284-D1EF-44BF-AFE0-F0CF6DDE6F13}" presName="LevelTwoTextNode" presStyleLbl="node2" presStyleIdx="2" presStyleCnt="3" custScaleX="151177" custLinFactNeighborX="1105" custLinFactNeighborY="52312">
        <dgm:presLayoutVars>
          <dgm:chPref val="3"/>
        </dgm:presLayoutVars>
      </dgm:prSet>
      <dgm:spPr/>
      <dgm:t>
        <a:bodyPr/>
        <a:lstStyle/>
        <a:p>
          <a:endParaRPr lang="ru-RU"/>
        </a:p>
      </dgm:t>
    </dgm:pt>
    <dgm:pt modelId="{275893B5-BA73-48E5-B7D4-98552E9A3CEB}" type="pres">
      <dgm:prSet presAssocID="{07D72284-D1EF-44BF-AFE0-F0CF6DDE6F13}" presName="level3hierChild" presStyleCnt="0"/>
      <dgm:spPr/>
    </dgm:pt>
  </dgm:ptLst>
  <dgm:cxnLst>
    <dgm:cxn modelId="{7F0D03D0-4C1C-4BF7-948D-1E8EC1DF3538}" srcId="{B7320930-5741-4399-A3B3-69FE3D28DA20}" destId="{FA0FBF0E-0B07-466B-ACF1-C59210C5D2FE}" srcOrd="1" destOrd="0" parTransId="{466AD1CA-D6E4-423B-8793-6ADE06F0759A}" sibTransId="{09E04584-A5E7-457F-A27F-B1DABE9BF3D5}"/>
    <dgm:cxn modelId="{CBA641A1-530C-413E-BBC4-B581A9A4940C}" type="presOf" srcId="{A6769A38-813E-4859-93C0-E35677C59F29}" destId="{0AFB8EB9-76EE-43DC-B07B-278A9FB9A7B6}" srcOrd="0" destOrd="0" presId="urn:microsoft.com/office/officeart/2008/layout/HorizontalMultiLevelHierarchy"/>
    <dgm:cxn modelId="{1D38D1B1-24FB-4318-A1BE-D6B1A05574D3}" type="presOf" srcId="{0C2F44F8-6D1E-4D58-A006-00710556EC6E}" destId="{82F6E66B-C3E7-46B0-8D49-30FA66C8F893}" srcOrd="0" destOrd="0" presId="urn:microsoft.com/office/officeart/2008/layout/HorizontalMultiLevelHierarchy"/>
    <dgm:cxn modelId="{A449AF84-8F40-4350-9B82-FB1719F550E9}" type="presOf" srcId="{B7320930-5741-4399-A3B3-69FE3D28DA20}" destId="{3C1E52E3-40C3-4D36-82B6-272D44DE2D49}" srcOrd="0" destOrd="0" presId="urn:microsoft.com/office/officeart/2008/layout/HorizontalMultiLevelHierarchy"/>
    <dgm:cxn modelId="{66B3ED70-A9E5-4C3D-A21C-9BF6C1D5D058}" type="presOf" srcId="{FA0FBF0E-0B07-466B-ACF1-C59210C5D2FE}" destId="{C5E2EF75-5FEC-43DD-ACA5-AF3D2E2BFC27}" srcOrd="0" destOrd="0" presId="urn:microsoft.com/office/officeart/2008/layout/HorizontalMultiLevelHierarchy"/>
    <dgm:cxn modelId="{349A44C9-4579-486F-A3E8-1EBF9A6D790F}" srcId="{B7320930-5741-4399-A3B3-69FE3D28DA20}" destId="{5B9B0EEE-043D-4279-B09A-2A3C17E281B6}" srcOrd="0" destOrd="0" parTransId="{E0D7C5BD-0060-4B24-910D-9DB20268285C}" sibTransId="{0972F534-F8B6-4D9F-ADFA-D16171B64C7E}"/>
    <dgm:cxn modelId="{62B0C961-831A-42ED-AD8A-6289AC05B0BC}" type="presOf" srcId="{E0D7C5BD-0060-4B24-910D-9DB20268285C}" destId="{91E55802-0083-4A99-A5BB-2828E58FB181}" srcOrd="0" destOrd="0" presId="urn:microsoft.com/office/officeart/2008/layout/HorizontalMultiLevelHierarchy"/>
    <dgm:cxn modelId="{16357869-E106-4F58-8E84-F7F7A11E4D2F}" type="presOf" srcId="{07D72284-D1EF-44BF-AFE0-F0CF6DDE6F13}" destId="{43D284D6-50A1-4AB4-B397-93FA4451B7A3}" srcOrd="0" destOrd="0" presId="urn:microsoft.com/office/officeart/2008/layout/HorizontalMultiLevelHierarchy"/>
    <dgm:cxn modelId="{FC0A0CCB-25EB-43FC-BBE8-4B3B408ED945}" type="presOf" srcId="{5B9B0EEE-043D-4279-B09A-2A3C17E281B6}" destId="{ED0BDA15-484D-4B27-B1F4-326385AC20A5}" srcOrd="0" destOrd="0" presId="urn:microsoft.com/office/officeart/2008/layout/HorizontalMultiLevelHierarchy"/>
    <dgm:cxn modelId="{F9F986CF-E30B-4628-A3DE-24DAD55DC8AF}" type="presOf" srcId="{A6769A38-813E-4859-93C0-E35677C59F29}" destId="{3511B22C-B669-4786-A93E-8CEB9CEDA8E1}" srcOrd="1" destOrd="0" presId="urn:microsoft.com/office/officeart/2008/layout/HorizontalMultiLevelHierarchy"/>
    <dgm:cxn modelId="{44D82C06-91AB-407D-A672-4CC03D647B6C}" type="presOf" srcId="{466AD1CA-D6E4-423B-8793-6ADE06F0759A}" destId="{2BACB757-9A9B-4F0A-9741-9526C3F13C07}" srcOrd="0" destOrd="0" presId="urn:microsoft.com/office/officeart/2008/layout/HorizontalMultiLevelHierarchy"/>
    <dgm:cxn modelId="{A4C79753-4D87-44D3-A09F-C6D2F00DAE98}" type="presOf" srcId="{E0D7C5BD-0060-4B24-910D-9DB20268285C}" destId="{CFA785A6-A582-462B-A0E0-A11EDB838F5C}" srcOrd="1" destOrd="0" presId="urn:microsoft.com/office/officeart/2008/layout/HorizontalMultiLevelHierarchy"/>
    <dgm:cxn modelId="{FD512D80-5C0C-4A74-B3AC-F47039BF367A}" type="presOf" srcId="{466AD1CA-D6E4-423B-8793-6ADE06F0759A}" destId="{653FF56D-D3DE-40D2-A0D6-B7FFF52DC40F}" srcOrd="1" destOrd="0" presId="urn:microsoft.com/office/officeart/2008/layout/HorizontalMultiLevelHierarchy"/>
    <dgm:cxn modelId="{771BA2CE-FAF2-4E00-B91B-DDE38E5CD6B1}" srcId="{0C2F44F8-6D1E-4D58-A006-00710556EC6E}" destId="{B7320930-5741-4399-A3B3-69FE3D28DA20}" srcOrd="0" destOrd="0" parTransId="{317FC2E8-5404-4A29-9307-DDC4B4AAC01A}" sibTransId="{E1FE35A7-A663-4961-9CD9-AFAB5B635A41}"/>
    <dgm:cxn modelId="{9A0C5A35-52C3-41EF-8D08-9993CF42130B}" srcId="{B7320930-5741-4399-A3B3-69FE3D28DA20}" destId="{07D72284-D1EF-44BF-AFE0-F0CF6DDE6F13}" srcOrd="2" destOrd="0" parTransId="{A6769A38-813E-4859-93C0-E35677C59F29}" sibTransId="{0C6F870D-1CB4-4E82-92C6-82608E61E8FB}"/>
    <dgm:cxn modelId="{C024B98D-66E1-4025-B43B-8A974122C020}" type="presParOf" srcId="{82F6E66B-C3E7-46B0-8D49-30FA66C8F893}" destId="{08E1BFC7-EA97-41B3-AD3C-29E2926B7E84}" srcOrd="0" destOrd="0" presId="urn:microsoft.com/office/officeart/2008/layout/HorizontalMultiLevelHierarchy"/>
    <dgm:cxn modelId="{F15996E6-657B-41F7-B7FB-57E82DDAD288}" type="presParOf" srcId="{08E1BFC7-EA97-41B3-AD3C-29E2926B7E84}" destId="{3C1E52E3-40C3-4D36-82B6-272D44DE2D49}" srcOrd="0" destOrd="0" presId="urn:microsoft.com/office/officeart/2008/layout/HorizontalMultiLevelHierarchy"/>
    <dgm:cxn modelId="{E4DFB3CE-9047-4AF3-8F0E-F08A56BDB729}" type="presParOf" srcId="{08E1BFC7-EA97-41B3-AD3C-29E2926B7E84}" destId="{311438E5-B0BD-4AFE-90B5-4564624ED208}" srcOrd="1" destOrd="0" presId="urn:microsoft.com/office/officeart/2008/layout/HorizontalMultiLevelHierarchy"/>
    <dgm:cxn modelId="{97665238-9684-4F4C-A34A-7DD7A2B83057}" type="presParOf" srcId="{311438E5-B0BD-4AFE-90B5-4564624ED208}" destId="{91E55802-0083-4A99-A5BB-2828E58FB181}" srcOrd="0" destOrd="0" presId="urn:microsoft.com/office/officeart/2008/layout/HorizontalMultiLevelHierarchy"/>
    <dgm:cxn modelId="{4E7709DF-1FF7-495C-B1C2-630DE909DB49}" type="presParOf" srcId="{91E55802-0083-4A99-A5BB-2828E58FB181}" destId="{CFA785A6-A582-462B-A0E0-A11EDB838F5C}" srcOrd="0" destOrd="0" presId="urn:microsoft.com/office/officeart/2008/layout/HorizontalMultiLevelHierarchy"/>
    <dgm:cxn modelId="{97A822D3-8D6A-4ACD-B085-D8D097F61B84}" type="presParOf" srcId="{311438E5-B0BD-4AFE-90B5-4564624ED208}" destId="{29EB416B-4587-4CE2-98DB-39FA2ECC9F48}" srcOrd="1" destOrd="0" presId="urn:microsoft.com/office/officeart/2008/layout/HorizontalMultiLevelHierarchy"/>
    <dgm:cxn modelId="{6369795A-924F-4B7A-A3D7-0AA1B506B2F2}" type="presParOf" srcId="{29EB416B-4587-4CE2-98DB-39FA2ECC9F48}" destId="{ED0BDA15-484D-4B27-B1F4-326385AC20A5}" srcOrd="0" destOrd="0" presId="urn:microsoft.com/office/officeart/2008/layout/HorizontalMultiLevelHierarchy"/>
    <dgm:cxn modelId="{A3B753EB-D84A-44F6-873A-C2C5C0A7A91E}" type="presParOf" srcId="{29EB416B-4587-4CE2-98DB-39FA2ECC9F48}" destId="{4FA54FC3-EA8F-4268-B601-02D0BD9B631E}" srcOrd="1" destOrd="0" presId="urn:microsoft.com/office/officeart/2008/layout/HorizontalMultiLevelHierarchy"/>
    <dgm:cxn modelId="{3E85C9BC-70FD-4C13-B570-EB1CA517DE5E}" type="presParOf" srcId="{311438E5-B0BD-4AFE-90B5-4564624ED208}" destId="{2BACB757-9A9B-4F0A-9741-9526C3F13C07}" srcOrd="2" destOrd="0" presId="urn:microsoft.com/office/officeart/2008/layout/HorizontalMultiLevelHierarchy"/>
    <dgm:cxn modelId="{10B581D2-E3F6-4B1E-9A94-B2EC1C3C4B02}" type="presParOf" srcId="{2BACB757-9A9B-4F0A-9741-9526C3F13C07}" destId="{653FF56D-D3DE-40D2-A0D6-B7FFF52DC40F}" srcOrd="0" destOrd="0" presId="urn:microsoft.com/office/officeart/2008/layout/HorizontalMultiLevelHierarchy"/>
    <dgm:cxn modelId="{FB36329C-158B-4E56-AD6F-ED54E296E036}" type="presParOf" srcId="{311438E5-B0BD-4AFE-90B5-4564624ED208}" destId="{C21FF99E-9A89-4D8F-BD0A-3C644516C2EE}" srcOrd="3" destOrd="0" presId="urn:microsoft.com/office/officeart/2008/layout/HorizontalMultiLevelHierarchy"/>
    <dgm:cxn modelId="{6EB60BD5-A61D-4EE0-977A-832B722E41AB}" type="presParOf" srcId="{C21FF99E-9A89-4D8F-BD0A-3C644516C2EE}" destId="{C5E2EF75-5FEC-43DD-ACA5-AF3D2E2BFC27}" srcOrd="0" destOrd="0" presId="urn:microsoft.com/office/officeart/2008/layout/HorizontalMultiLevelHierarchy"/>
    <dgm:cxn modelId="{692C1F50-7207-4957-B190-F2734934CE24}" type="presParOf" srcId="{C21FF99E-9A89-4D8F-BD0A-3C644516C2EE}" destId="{F987A095-D98F-4FDA-ABB2-EC663EDEC6D7}" srcOrd="1" destOrd="0" presId="urn:microsoft.com/office/officeart/2008/layout/HorizontalMultiLevelHierarchy"/>
    <dgm:cxn modelId="{16A1FBBA-80A4-4726-8F25-CA2CB0F083E1}" type="presParOf" srcId="{311438E5-B0BD-4AFE-90B5-4564624ED208}" destId="{0AFB8EB9-76EE-43DC-B07B-278A9FB9A7B6}" srcOrd="4" destOrd="0" presId="urn:microsoft.com/office/officeart/2008/layout/HorizontalMultiLevelHierarchy"/>
    <dgm:cxn modelId="{B5A91302-7745-450D-883C-5000EB69ED51}" type="presParOf" srcId="{0AFB8EB9-76EE-43DC-B07B-278A9FB9A7B6}" destId="{3511B22C-B669-4786-A93E-8CEB9CEDA8E1}" srcOrd="0" destOrd="0" presId="urn:microsoft.com/office/officeart/2008/layout/HorizontalMultiLevelHierarchy"/>
    <dgm:cxn modelId="{C3656FE8-058D-4A41-A2C7-99B91832BFFD}" type="presParOf" srcId="{311438E5-B0BD-4AFE-90B5-4564624ED208}" destId="{F7856670-0783-48D4-B396-C046C495CA2C}" srcOrd="5" destOrd="0" presId="urn:microsoft.com/office/officeart/2008/layout/HorizontalMultiLevelHierarchy"/>
    <dgm:cxn modelId="{9F6A029C-D877-41DB-8E59-8E5A15CC019F}" type="presParOf" srcId="{F7856670-0783-48D4-B396-C046C495CA2C}" destId="{43D284D6-50A1-4AB4-B397-93FA4451B7A3}" srcOrd="0" destOrd="0" presId="urn:microsoft.com/office/officeart/2008/layout/HorizontalMultiLevelHierarchy"/>
    <dgm:cxn modelId="{97A0E50F-309F-4E9C-BF18-2BC6988338E8}" type="presParOf" srcId="{F7856670-0783-48D4-B396-C046C495CA2C}" destId="{275893B5-BA73-48E5-B7D4-98552E9A3CEB}"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36DC33-14C5-49E5-A99B-01EB0DC4D2D7}" type="doc">
      <dgm:prSet loTypeId="urn:microsoft.com/office/officeart/2005/8/layout/radial2" loCatId="relationship" qsTypeId="urn:microsoft.com/office/officeart/2005/8/quickstyle/3d1" qsCatId="3D" csTypeId="urn:microsoft.com/office/officeart/2005/8/colors/colorful4" csCatId="colorful" phldr="1"/>
      <dgm:spPr/>
      <dgm:t>
        <a:bodyPr/>
        <a:lstStyle/>
        <a:p>
          <a:endParaRPr lang="ru-RU"/>
        </a:p>
      </dgm:t>
    </dgm:pt>
    <dgm:pt modelId="{B22866D6-D6AD-48F9-B7A3-32855BE1592A}">
      <dgm:prSet phldrT="[Текст]" custT="1"/>
      <dgm:spPr/>
      <dgm:t>
        <a:bodyPr/>
        <a:lstStyle/>
        <a:p>
          <a:r>
            <a:rPr lang="ru-RU" sz="1800" b="1" dirty="0" smtClean="0">
              <a:effectLst>
                <a:outerShdw blurRad="38100" dist="38100" dir="2700000" algn="tl">
                  <a:srgbClr val="000000">
                    <a:alpha val="43137"/>
                  </a:srgbClr>
                </a:outerShdw>
              </a:effectLst>
            </a:rPr>
            <a:t>Подоходный налог – </a:t>
          </a:r>
        </a:p>
        <a:p>
          <a:r>
            <a:rPr lang="ru-RU" sz="1800" b="1" dirty="0" smtClean="0">
              <a:effectLst>
                <a:outerShdw blurRad="38100" dist="38100" dir="2700000" algn="tl">
                  <a:srgbClr val="000000">
                    <a:alpha val="43137"/>
                  </a:srgbClr>
                </a:outerShdw>
              </a:effectLst>
            </a:rPr>
            <a:t>61</a:t>
          </a:r>
          <a:r>
            <a:rPr lang="en-US" sz="1800" b="1" dirty="0" smtClean="0">
              <a:effectLst>
                <a:outerShdw blurRad="38100" dist="38100" dir="2700000" algn="tl">
                  <a:srgbClr val="000000">
                    <a:alpha val="43137"/>
                  </a:srgbClr>
                </a:outerShdw>
              </a:effectLst>
            </a:rPr>
            <a:t> </a:t>
          </a:r>
          <a:r>
            <a:rPr lang="ru-RU" sz="1800" b="1" dirty="0" smtClean="0">
              <a:effectLst>
                <a:outerShdw blurRad="38100" dist="38100" dir="2700000" algn="tl">
                  <a:srgbClr val="000000">
                    <a:alpha val="43137"/>
                  </a:srgbClr>
                </a:outerShdw>
              </a:effectLst>
            </a:rPr>
            <a:t>541</a:t>
          </a:r>
          <a:r>
            <a:rPr lang="en-US" sz="1800" b="1" dirty="0" smtClean="0">
              <a:effectLst>
                <a:outerShdw blurRad="38100" dist="38100" dir="2700000" algn="tl">
                  <a:srgbClr val="000000">
                    <a:alpha val="43137"/>
                  </a:srgbClr>
                </a:outerShdw>
              </a:effectLst>
            </a:rPr>
            <a:t>,</a:t>
          </a:r>
          <a:r>
            <a:rPr lang="ru-RU" sz="1800" b="1" dirty="0" smtClean="0">
              <a:effectLst>
                <a:outerShdw blurRad="38100" dist="38100" dir="2700000" algn="tl">
                  <a:srgbClr val="000000">
                    <a:alpha val="43137"/>
                  </a:srgbClr>
                </a:outerShdw>
              </a:effectLst>
            </a:rPr>
            <a:t>2; 54</a:t>
          </a:r>
          <a:r>
            <a:rPr lang="en-US" sz="1800" b="1" dirty="0" smtClean="0">
              <a:effectLst>
                <a:outerShdw blurRad="38100" dist="38100" dir="2700000" algn="tl">
                  <a:srgbClr val="000000">
                    <a:alpha val="43137"/>
                  </a:srgbClr>
                </a:outerShdw>
              </a:effectLst>
            </a:rPr>
            <a:t>,</a:t>
          </a:r>
          <a:r>
            <a:rPr lang="ru-RU" sz="1800" b="1" dirty="0" smtClean="0">
              <a:effectLst>
                <a:outerShdw blurRad="38100" dist="38100" dir="2700000" algn="tl">
                  <a:srgbClr val="000000">
                    <a:alpha val="43137"/>
                  </a:srgbClr>
                </a:outerShdw>
              </a:effectLst>
            </a:rPr>
            <a:t>1 %</a:t>
          </a:r>
          <a:endParaRPr lang="ru-RU" sz="1800" b="1" dirty="0">
            <a:effectLst>
              <a:outerShdw blurRad="38100" dist="38100" dir="2700000" algn="tl">
                <a:srgbClr val="000000">
                  <a:alpha val="43137"/>
                </a:srgbClr>
              </a:outerShdw>
            </a:effectLst>
          </a:endParaRPr>
        </a:p>
      </dgm:t>
    </dgm:pt>
    <dgm:pt modelId="{F7F1CEDE-1970-4F72-96E3-88D80CFEB208}" type="parTrans" cxnId="{6C5A2518-5513-46FB-952E-161C82D5AE29}">
      <dgm:prSet/>
      <dgm:spPr/>
      <dgm:t>
        <a:bodyPr/>
        <a:lstStyle/>
        <a:p>
          <a:endParaRPr lang="ru-RU"/>
        </a:p>
      </dgm:t>
    </dgm:pt>
    <dgm:pt modelId="{12B7C4EC-BDC0-4488-9A06-41530217806A}" type="sibTrans" cxnId="{6C5A2518-5513-46FB-952E-161C82D5AE29}">
      <dgm:prSet/>
      <dgm:spPr/>
      <dgm:t>
        <a:bodyPr/>
        <a:lstStyle/>
        <a:p>
          <a:endParaRPr lang="ru-RU"/>
        </a:p>
      </dgm:t>
    </dgm:pt>
    <dgm:pt modelId="{D28674DE-E4D8-41D9-BF10-9C52FAF890CC}">
      <dgm:prSet phldrT="[Текст]"/>
      <dgm:spPr/>
      <dgm:t>
        <a:bodyPr/>
        <a:lstStyle/>
        <a:p>
          <a:endParaRPr lang="ru-RU" dirty="0"/>
        </a:p>
      </dgm:t>
    </dgm:pt>
    <dgm:pt modelId="{8E5D018A-5585-4615-9CA0-72744E9EEE8D}" type="parTrans" cxnId="{4171BB57-9625-463E-9D85-D4B1B10853D9}">
      <dgm:prSet/>
      <dgm:spPr/>
      <dgm:t>
        <a:bodyPr/>
        <a:lstStyle/>
        <a:p>
          <a:endParaRPr lang="ru-RU"/>
        </a:p>
      </dgm:t>
    </dgm:pt>
    <dgm:pt modelId="{D78ED805-3F9C-4C6B-949A-4A0D220CB890}" type="sibTrans" cxnId="{4171BB57-9625-463E-9D85-D4B1B10853D9}">
      <dgm:prSet/>
      <dgm:spPr/>
      <dgm:t>
        <a:bodyPr/>
        <a:lstStyle/>
        <a:p>
          <a:endParaRPr lang="ru-RU"/>
        </a:p>
      </dgm:t>
    </dgm:pt>
    <dgm:pt modelId="{E578027A-0FD3-4359-B7D6-083FE80E7EF1}">
      <dgm:prSet phldrT="[Текст]"/>
      <dgm:spPr/>
      <dgm:t>
        <a:bodyPr/>
        <a:lstStyle/>
        <a:p>
          <a:r>
            <a:rPr lang="ru-RU" b="1" dirty="0" smtClean="0">
              <a:effectLst>
                <a:outerShdw blurRad="38100" dist="38100" dir="2700000" algn="tl">
                  <a:srgbClr val="000000">
                    <a:alpha val="43137"/>
                  </a:srgbClr>
                </a:outerShdw>
              </a:effectLst>
            </a:rPr>
            <a:t>НДС – </a:t>
          </a:r>
          <a:r>
            <a:rPr lang="en-US" b="1" dirty="0" smtClean="0">
              <a:effectLst>
                <a:outerShdw blurRad="38100" dist="38100" dir="2700000" algn="tl">
                  <a:srgbClr val="000000">
                    <a:alpha val="43137"/>
                  </a:srgbClr>
                </a:outerShdw>
              </a:effectLst>
            </a:rPr>
            <a:t>1</a:t>
          </a:r>
          <a:r>
            <a:rPr lang="ru-RU" b="1" dirty="0" smtClean="0">
              <a:effectLst>
                <a:outerShdw blurRad="38100" dist="38100" dir="2700000" algn="tl">
                  <a:srgbClr val="000000">
                    <a:alpha val="43137"/>
                  </a:srgbClr>
                </a:outerShdw>
              </a:effectLst>
            </a:rPr>
            <a:t>6</a:t>
          </a:r>
          <a:r>
            <a:rPr lang="en-US" b="1" dirty="0" smtClean="0">
              <a:effectLst>
                <a:outerShdw blurRad="38100" dist="38100" dir="2700000" algn="tl">
                  <a:srgbClr val="000000">
                    <a:alpha val="43137"/>
                  </a:srgbClr>
                </a:outerShdw>
              </a:effectLst>
            </a:rPr>
            <a:t> </a:t>
          </a:r>
          <a:r>
            <a:rPr lang="ru-RU" b="1" dirty="0" smtClean="0">
              <a:effectLst>
                <a:outerShdw blurRad="38100" dist="38100" dir="2700000" algn="tl">
                  <a:srgbClr val="000000">
                    <a:alpha val="43137"/>
                  </a:srgbClr>
                </a:outerShdw>
              </a:effectLst>
            </a:rPr>
            <a:t>585</a:t>
          </a:r>
          <a:r>
            <a:rPr lang="en-US" b="1" dirty="0" smtClean="0">
              <a:effectLst>
                <a:outerShdw blurRad="38100" dist="38100" dir="2700000" algn="tl">
                  <a:srgbClr val="000000">
                    <a:alpha val="43137"/>
                  </a:srgbClr>
                </a:outerShdw>
              </a:effectLst>
            </a:rPr>
            <a:t>,</a:t>
          </a:r>
          <a:r>
            <a:rPr lang="ru-RU" b="1" dirty="0" smtClean="0">
              <a:effectLst>
                <a:outerShdw blurRad="38100" dist="38100" dir="2700000" algn="tl">
                  <a:srgbClr val="000000">
                    <a:alpha val="43137"/>
                  </a:srgbClr>
                </a:outerShdw>
              </a:effectLst>
            </a:rPr>
            <a:t>5; </a:t>
          </a:r>
        </a:p>
        <a:p>
          <a:r>
            <a:rPr lang="ru-RU" b="1" dirty="0" smtClean="0">
              <a:effectLst>
                <a:outerShdw blurRad="38100" dist="38100" dir="2700000" algn="tl">
                  <a:srgbClr val="000000">
                    <a:alpha val="43137"/>
                  </a:srgbClr>
                </a:outerShdw>
              </a:effectLst>
            </a:rPr>
            <a:t>14,6 %</a:t>
          </a:r>
          <a:endParaRPr lang="ru-RU" b="1" dirty="0">
            <a:effectLst>
              <a:outerShdw blurRad="38100" dist="38100" dir="2700000" algn="tl">
                <a:srgbClr val="000000">
                  <a:alpha val="43137"/>
                </a:srgbClr>
              </a:outerShdw>
            </a:effectLst>
          </a:endParaRPr>
        </a:p>
      </dgm:t>
    </dgm:pt>
    <dgm:pt modelId="{DD7DD33E-E3AF-4F70-B5C8-86D6021E3891}" type="parTrans" cxnId="{809A687B-E0BE-4901-A006-43A9D2D8EBF7}">
      <dgm:prSet/>
      <dgm:spPr/>
      <dgm:t>
        <a:bodyPr/>
        <a:lstStyle/>
        <a:p>
          <a:endParaRPr lang="ru-RU"/>
        </a:p>
      </dgm:t>
    </dgm:pt>
    <dgm:pt modelId="{D58F7BC4-291C-453A-8BF2-9B85CA2675EE}" type="sibTrans" cxnId="{809A687B-E0BE-4901-A006-43A9D2D8EBF7}">
      <dgm:prSet/>
      <dgm:spPr/>
      <dgm:t>
        <a:bodyPr/>
        <a:lstStyle/>
        <a:p>
          <a:endParaRPr lang="ru-RU"/>
        </a:p>
      </dgm:t>
    </dgm:pt>
    <dgm:pt modelId="{074899F4-FAAA-4354-B2C4-042AF190D88E}">
      <dgm:prSet custT="1"/>
      <dgm:spPr/>
      <dgm:t>
        <a:bodyPr/>
        <a:lstStyle/>
        <a:p>
          <a:r>
            <a:rPr lang="ru-RU" sz="1600" b="1" dirty="0" smtClean="0">
              <a:effectLst>
                <a:outerShdw blurRad="38100" dist="38100" dir="2700000" algn="tl">
                  <a:srgbClr val="000000">
                    <a:alpha val="43137"/>
                  </a:srgbClr>
                </a:outerShdw>
              </a:effectLst>
            </a:rPr>
            <a:t>Налог при упрощенной системе – 2 991,0; 2,6 %</a:t>
          </a:r>
          <a:endParaRPr lang="ru-RU" sz="1600" b="1" dirty="0">
            <a:effectLst>
              <a:outerShdw blurRad="38100" dist="38100" dir="2700000" algn="tl">
                <a:srgbClr val="000000">
                  <a:alpha val="43137"/>
                </a:srgbClr>
              </a:outerShdw>
            </a:effectLst>
          </a:endParaRPr>
        </a:p>
      </dgm:t>
    </dgm:pt>
    <dgm:pt modelId="{256D7271-8626-458E-BB4D-B3A4B611CB8D}" type="parTrans" cxnId="{56068FDF-57CD-4FC8-B0D4-44E5E79FF838}">
      <dgm:prSet/>
      <dgm:spPr/>
      <dgm:t>
        <a:bodyPr/>
        <a:lstStyle/>
        <a:p>
          <a:endParaRPr lang="ru-RU"/>
        </a:p>
      </dgm:t>
    </dgm:pt>
    <dgm:pt modelId="{2AD485AE-6168-48E7-95DC-76367C9531AB}" type="sibTrans" cxnId="{56068FDF-57CD-4FC8-B0D4-44E5E79FF838}">
      <dgm:prSet/>
      <dgm:spPr/>
      <dgm:t>
        <a:bodyPr/>
        <a:lstStyle/>
        <a:p>
          <a:endParaRPr lang="ru-RU"/>
        </a:p>
      </dgm:t>
    </dgm:pt>
    <dgm:pt modelId="{17FC12CF-0B28-418E-B1E9-78E4994899F6}">
      <dgm:prSet/>
      <dgm:spPr/>
      <dgm:t>
        <a:bodyPr/>
        <a:lstStyle/>
        <a:p>
          <a:r>
            <a:rPr lang="ru-RU" b="1" dirty="0" smtClean="0">
              <a:effectLst>
                <a:outerShdw blurRad="38100" dist="38100" dir="2700000" algn="tl">
                  <a:srgbClr val="000000">
                    <a:alpha val="43137"/>
                  </a:srgbClr>
                </a:outerShdw>
              </a:effectLst>
            </a:rPr>
            <a:t>Единый налог для производителей сельхозпродукции – </a:t>
          </a:r>
        </a:p>
        <a:p>
          <a:r>
            <a:rPr lang="ru-RU" b="1" dirty="0" smtClean="0">
              <a:effectLst>
                <a:outerShdw blurRad="38100" dist="38100" dir="2700000" algn="tl">
                  <a:srgbClr val="000000">
                    <a:alpha val="43137"/>
                  </a:srgbClr>
                </a:outerShdw>
              </a:effectLst>
            </a:rPr>
            <a:t>7 875,0; 6,9 %</a:t>
          </a:r>
          <a:endParaRPr lang="ru-RU" b="1" dirty="0">
            <a:effectLst>
              <a:outerShdw blurRad="38100" dist="38100" dir="2700000" algn="tl">
                <a:srgbClr val="000000">
                  <a:alpha val="43137"/>
                </a:srgbClr>
              </a:outerShdw>
            </a:effectLst>
          </a:endParaRPr>
        </a:p>
      </dgm:t>
    </dgm:pt>
    <dgm:pt modelId="{D490C363-4DED-4A01-B05D-5244F2CC41E0}" type="parTrans" cxnId="{7D50442D-2FFA-4451-B8D2-24A24BB0DA62}">
      <dgm:prSet/>
      <dgm:spPr/>
      <dgm:t>
        <a:bodyPr/>
        <a:lstStyle/>
        <a:p>
          <a:endParaRPr lang="ru-RU"/>
        </a:p>
      </dgm:t>
    </dgm:pt>
    <dgm:pt modelId="{34DFA84C-5558-44D6-AC94-7C8DE013F56F}" type="sibTrans" cxnId="{7D50442D-2FFA-4451-B8D2-24A24BB0DA62}">
      <dgm:prSet/>
      <dgm:spPr/>
      <dgm:t>
        <a:bodyPr/>
        <a:lstStyle/>
        <a:p>
          <a:endParaRPr lang="ru-RU"/>
        </a:p>
      </dgm:t>
    </dgm:pt>
    <dgm:pt modelId="{F4865522-2F4F-4367-874D-0F9087DCE177}">
      <dgm:prSet phldrT="[Текст]" custT="1"/>
      <dgm:spPr/>
      <dgm:t>
        <a:bodyPr/>
        <a:lstStyle/>
        <a:p>
          <a:r>
            <a:rPr lang="ru-RU" sz="1800" b="1" dirty="0" smtClean="0">
              <a:effectLst>
                <a:outerShdw blurRad="38100" dist="38100" dir="2700000" algn="tl">
                  <a:srgbClr val="000000">
                    <a:alpha val="43137"/>
                  </a:srgbClr>
                </a:outerShdw>
              </a:effectLst>
            </a:rPr>
            <a:t>Налоги на собственность – </a:t>
          </a:r>
        </a:p>
        <a:p>
          <a:r>
            <a:rPr lang="ru-RU" sz="1800" b="1" dirty="0" smtClean="0">
              <a:effectLst>
                <a:outerShdw blurRad="38100" dist="38100" dir="2700000" algn="tl">
                  <a:srgbClr val="000000">
                    <a:alpha val="43137"/>
                  </a:srgbClr>
                </a:outerShdw>
              </a:effectLst>
            </a:rPr>
            <a:t>9 581,3; 8,4 %</a:t>
          </a:r>
          <a:endParaRPr lang="ru-RU" sz="1800" b="1" dirty="0">
            <a:effectLst>
              <a:outerShdw blurRad="38100" dist="38100" dir="2700000" algn="tl">
                <a:srgbClr val="000000">
                  <a:alpha val="43137"/>
                </a:srgbClr>
              </a:outerShdw>
            </a:effectLst>
          </a:endParaRPr>
        </a:p>
      </dgm:t>
    </dgm:pt>
    <dgm:pt modelId="{2DD74D87-3B35-4075-BB28-21F13FFA7E3C}" type="sibTrans" cxnId="{16047A02-54AC-4DD7-AE24-ABBFA161C5D2}">
      <dgm:prSet/>
      <dgm:spPr/>
      <dgm:t>
        <a:bodyPr/>
        <a:lstStyle/>
        <a:p>
          <a:endParaRPr lang="ru-RU"/>
        </a:p>
      </dgm:t>
    </dgm:pt>
    <dgm:pt modelId="{CFEE9B3B-5640-4AD8-8C48-1F06184E8354}" type="parTrans" cxnId="{16047A02-54AC-4DD7-AE24-ABBFA161C5D2}">
      <dgm:prSet/>
      <dgm:spPr/>
      <dgm:t>
        <a:bodyPr/>
        <a:lstStyle/>
        <a:p>
          <a:endParaRPr lang="ru-RU"/>
        </a:p>
      </dgm:t>
    </dgm:pt>
    <dgm:pt modelId="{5C21B03B-E08F-4B38-BAA4-723B96BEEC0B}" type="pres">
      <dgm:prSet presAssocID="{F336DC33-14C5-49E5-A99B-01EB0DC4D2D7}" presName="composite" presStyleCnt="0">
        <dgm:presLayoutVars>
          <dgm:chMax val="5"/>
          <dgm:dir/>
          <dgm:animLvl val="ctr"/>
          <dgm:resizeHandles val="exact"/>
        </dgm:presLayoutVars>
      </dgm:prSet>
      <dgm:spPr/>
      <dgm:t>
        <a:bodyPr/>
        <a:lstStyle/>
        <a:p>
          <a:endParaRPr lang="ru-RU"/>
        </a:p>
      </dgm:t>
    </dgm:pt>
    <dgm:pt modelId="{B80851FA-C089-4B6A-B225-046E3AA3BBBD}" type="pres">
      <dgm:prSet presAssocID="{F336DC33-14C5-49E5-A99B-01EB0DC4D2D7}" presName="cycle" presStyleCnt="0"/>
      <dgm:spPr/>
    </dgm:pt>
    <dgm:pt modelId="{49433998-1F28-4D63-B32B-869FDF88E89B}" type="pres">
      <dgm:prSet presAssocID="{F336DC33-14C5-49E5-A99B-01EB0DC4D2D7}" presName="centerShape" presStyleCnt="0"/>
      <dgm:spPr/>
    </dgm:pt>
    <dgm:pt modelId="{62B67D3A-8523-427E-8627-70AB169B51C5}" type="pres">
      <dgm:prSet presAssocID="{F336DC33-14C5-49E5-A99B-01EB0DC4D2D7}" presName="connSite" presStyleLbl="node1" presStyleIdx="0" presStyleCnt="6"/>
      <dgm:spPr/>
    </dgm:pt>
    <dgm:pt modelId="{8B63E581-A5B9-4349-9281-896F61CD25E5}" type="pres">
      <dgm:prSet presAssocID="{F336DC33-14C5-49E5-A99B-01EB0DC4D2D7}" presName="visible" presStyleLbl="node1" presStyleIdx="0" presStyleCnt="6" custScaleX="234489" custScaleY="172691" custLinFactNeighborX="-78188" custLinFactNeighborY="0"/>
      <dgm:spPr/>
    </dgm:pt>
    <dgm:pt modelId="{9EAF0C38-EA73-4EA9-B789-393AB7B1E58E}" type="pres">
      <dgm:prSet presAssocID="{F7F1CEDE-1970-4F72-96E3-88D80CFEB208}" presName="Name25" presStyleLbl="parChTrans1D1" presStyleIdx="0" presStyleCnt="5"/>
      <dgm:spPr/>
      <dgm:t>
        <a:bodyPr/>
        <a:lstStyle/>
        <a:p>
          <a:endParaRPr lang="ru-RU"/>
        </a:p>
      </dgm:t>
    </dgm:pt>
    <dgm:pt modelId="{51727F84-2F87-490E-B241-67EA7550C22D}" type="pres">
      <dgm:prSet presAssocID="{B22866D6-D6AD-48F9-B7A3-32855BE1592A}" presName="node" presStyleCnt="0"/>
      <dgm:spPr/>
    </dgm:pt>
    <dgm:pt modelId="{7C45D0E2-05B7-434E-BD6D-45BA8546F83D}" type="pres">
      <dgm:prSet presAssocID="{B22866D6-D6AD-48F9-B7A3-32855BE1592A}" presName="parentNode" presStyleLbl="node1" presStyleIdx="1" presStyleCnt="6" custScaleX="325145" custScaleY="142848" custLinFactNeighborX="18750" custLinFactNeighborY="57861">
        <dgm:presLayoutVars>
          <dgm:chMax val="1"/>
          <dgm:bulletEnabled val="1"/>
        </dgm:presLayoutVars>
      </dgm:prSet>
      <dgm:spPr/>
      <dgm:t>
        <a:bodyPr/>
        <a:lstStyle/>
        <a:p>
          <a:endParaRPr lang="ru-RU"/>
        </a:p>
      </dgm:t>
    </dgm:pt>
    <dgm:pt modelId="{3116DC13-C571-4A09-80FA-2A0F9B3E84D7}" type="pres">
      <dgm:prSet presAssocID="{B22866D6-D6AD-48F9-B7A3-32855BE1592A}" presName="childNode" presStyleLbl="revTx" presStyleIdx="0" presStyleCnt="1">
        <dgm:presLayoutVars>
          <dgm:bulletEnabled val="1"/>
        </dgm:presLayoutVars>
      </dgm:prSet>
      <dgm:spPr/>
      <dgm:t>
        <a:bodyPr/>
        <a:lstStyle/>
        <a:p>
          <a:endParaRPr lang="ru-RU"/>
        </a:p>
      </dgm:t>
    </dgm:pt>
    <dgm:pt modelId="{39E186A7-CB2C-4633-A2B2-D82BEBF36457}" type="pres">
      <dgm:prSet presAssocID="{DD7DD33E-E3AF-4F70-B5C8-86D6021E3891}" presName="Name25" presStyleLbl="parChTrans1D1" presStyleIdx="1" presStyleCnt="5"/>
      <dgm:spPr/>
      <dgm:t>
        <a:bodyPr/>
        <a:lstStyle/>
        <a:p>
          <a:endParaRPr lang="ru-RU"/>
        </a:p>
      </dgm:t>
    </dgm:pt>
    <dgm:pt modelId="{0C537EC6-DEE5-4F64-B0AC-295A9F563AC3}" type="pres">
      <dgm:prSet presAssocID="{E578027A-0FD3-4359-B7D6-083FE80E7EF1}" presName="node" presStyleCnt="0"/>
      <dgm:spPr/>
    </dgm:pt>
    <dgm:pt modelId="{2D1EA0FB-5A63-49F7-8C7F-66EB50230DB9}" type="pres">
      <dgm:prSet presAssocID="{E578027A-0FD3-4359-B7D6-083FE80E7EF1}" presName="parentNode" presStyleLbl="node1" presStyleIdx="2" presStyleCnt="6" custScaleX="325291" custScaleY="128250" custLinFactX="111765" custLinFactNeighborX="200000" custLinFactNeighborY="-14085">
        <dgm:presLayoutVars>
          <dgm:chMax val="1"/>
          <dgm:bulletEnabled val="1"/>
        </dgm:presLayoutVars>
      </dgm:prSet>
      <dgm:spPr/>
      <dgm:t>
        <a:bodyPr/>
        <a:lstStyle/>
        <a:p>
          <a:endParaRPr lang="ru-RU"/>
        </a:p>
      </dgm:t>
    </dgm:pt>
    <dgm:pt modelId="{62842B11-2E69-4984-A5D1-F10E05EFB3C1}" type="pres">
      <dgm:prSet presAssocID="{E578027A-0FD3-4359-B7D6-083FE80E7EF1}" presName="childNode" presStyleLbl="revTx" presStyleIdx="0" presStyleCnt="1">
        <dgm:presLayoutVars>
          <dgm:bulletEnabled val="1"/>
        </dgm:presLayoutVars>
      </dgm:prSet>
      <dgm:spPr/>
      <dgm:t>
        <a:bodyPr/>
        <a:lstStyle/>
        <a:p>
          <a:endParaRPr lang="ru-RU"/>
        </a:p>
      </dgm:t>
    </dgm:pt>
    <dgm:pt modelId="{CFBEE65F-9788-497C-918B-9FC7D65CF778}" type="pres">
      <dgm:prSet presAssocID="{CFEE9B3B-5640-4AD8-8C48-1F06184E8354}" presName="Name25" presStyleLbl="parChTrans1D1" presStyleIdx="2" presStyleCnt="5"/>
      <dgm:spPr/>
      <dgm:t>
        <a:bodyPr/>
        <a:lstStyle/>
        <a:p>
          <a:endParaRPr lang="ru-RU"/>
        </a:p>
      </dgm:t>
    </dgm:pt>
    <dgm:pt modelId="{4F2D1A3E-B950-4137-8F06-8FA20DD7BFEA}" type="pres">
      <dgm:prSet presAssocID="{F4865522-2F4F-4367-874D-0F9087DCE177}" presName="node" presStyleCnt="0"/>
      <dgm:spPr/>
    </dgm:pt>
    <dgm:pt modelId="{375527E2-B993-4364-B2D7-663AFC7A0880}" type="pres">
      <dgm:prSet presAssocID="{F4865522-2F4F-4367-874D-0F9087DCE177}" presName="parentNode" presStyleLbl="node1" presStyleIdx="3" presStyleCnt="6" custScaleX="317577" custScaleY="127166" custLinFactX="106090" custLinFactNeighborX="200000" custLinFactNeighborY="-7930">
        <dgm:presLayoutVars>
          <dgm:chMax val="1"/>
          <dgm:bulletEnabled val="1"/>
        </dgm:presLayoutVars>
      </dgm:prSet>
      <dgm:spPr/>
      <dgm:t>
        <a:bodyPr/>
        <a:lstStyle/>
        <a:p>
          <a:endParaRPr lang="ru-RU"/>
        </a:p>
      </dgm:t>
    </dgm:pt>
    <dgm:pt modelId="{AA7AE6AD-9F90-4F5B-88B0-56901EB74D9D}" type="pres">
      <dgm:prSet presAssocID="{F4865522-2F4F-4367-874D-0F9087DCE177}" presName="childNode" presStyleLbl="revTx" presStyleIdx="0" presStyleCnt="1">
        <dgm:presLayoutVars>
          <dgm:bulletEnabled val="1"/>
        </dgm:presLayoutVars>
      </dgm:prSet>
      <dgm:spPr/>
      <dgm:t>
        <a:bodyPr/>
        <a:lstStyle/>
        <a:p>
          <a:endParaRPr lang="ru-RU"/>
        </a:p>
      </dgm:t>
    </dgm:pt>
    <dgm:pt modelId="{858972FD-B4DF-4883-A1C5-0202095BBA6E}" type="pres">
      <dgm:prSet presAssocID="{256D7271-8626-458E-BB4D-B3A4B611CB8D}" presName="Name25" presStyleLbl="parChTrans1D1" presStyleIdx="3" presStyleCnt="5"/>
      <dgm:spPr/>
      <dgm:t>
        <a:bodyPr/>
        <a:lstStyle/>
        <a:p>
          <a:endParaRPr lang="ru-RU"/>
        </a:p>
      </dgm:t>
    </dgm:pt>
    <dgm:pt modelId="{CF623F17-1F7A-432F-BE29-DD3556AB9552}" type="pres">
      <dgm:prSet presAssocID="{074899F4-FAAA-4354-B2C4-042AF190D88E}" presName="node" presStyleCnt="0"/>
      <dgm:spPr/>
    </dgm:pt>
    <dgm:pt modelId="{DFAE973B-EA77-4939-A7BF-56E00CA4CF05}" type="pres">
      <dgm:prSet presAssocID="{074899F4-FAAA-4354-B2C4-042AF190D88E}" presName="parentNode" presStyleLbl="node1" presStyleIdx="4" presStyleCnt="6" custScaleX="322672" custScaleY="149259" custLinFactX="100000" custLinFactNeighborX="154713" custLinFactNeighborY="16089">
        <dgm:presLayoutVars>
          <dgm:chMax val="1"/>
          <dgm:bulletEnabled val="1"/>
        </dgm:presLayoutVars>
      </dgm:prSet>
      <dgm:spPr/>
      <dgm:t>
        <a:bodyPr/>
        <a:lstStyle/>
        <a:p>
          <a:endParaRPr lang="ru-RU"/>
        </a:p>
      </dgm:t>
    </dgm:pt>
    <dgm:pt modelId="{3EBD2988-660A-4A21-AF88-0754170F0800}" type="pres">
      <dgm:prSet presAssocID="{074899F4-FAAA-4354-B2C4-042AF190D88E}" presName="childNode" presStyleLbl="revTx" presStyleIdx="0" presStyleCnt="1">
        <dgm:presLayoutVars>
          <dgm:bulletEnabled val="1"/>
        </dgm:presLayoutVars>
      </dgm:prSet>
      <dgm:spPr/>
    </dgm:pt>
    <dgm:pt modelId="{EF5D34E0-FAB1-48B4-9B04-0827B0AB297F}" type="pres">
      <dgm:prSet presAssocID="{D490C363-4DED-4A01-B05D-5244F2CC41E0}" presName="Name25" presStyleLbl="parChTrans1D1" presStyleIdx="4" presStyleCnt="5"/>
      <dgm:spPr/>
      <dgm:t>
        <a:bodyPr/>
        <a:lstStyle/>
        <a:p>
          <a:endParaRPr lang="ru-RU"/>
        </a:p>
      </dgm:t>
    </dgm:pt>
    <dgm:pt modelId="{EBFCC36B-D922-4807-862B-2AC219B85AA3}" type="pres">
      <dgm:prSet presAssocID="{17FC12CF-0B28-418E-B1E9-78E4994899F6}" presName="node" presStyleCnt="0"/>
      <dgm:spPr/>
    </dgm:pt>
    <dgm:pt modelId="{56797D02-27AC-4E24-AC90-2A6BA52F38DE}" type="pres">
      <dgm:prSet presAssocID="{17FC12CF-0B28-418E-B1E9-78E4994899F6}" presName="parentNode" presStyleLbl="node1" presStyleIdx="5" presStyleCnt="6" custScaleX="299002" custScaleY="193014" custLinFactNeighborX="44729" custLinFactNeighborY="71695">
        <dgm:presLayoutVars>
          <dgm:chMax val="1"/>
          <dgm:bulletEnabled val="1"/>
        </dgm:presLayoutVars>
      </dgm:prSet>
      <dgm:spPr/>
      <dgm:t>
        <a:bodyPr/>
        <a:lstStyle/>
        <a:p>
          <a:endParaRPr lang="ru-RU"/>
        </a:p>
      </dgm:t>
    </dgm:pt>
    <dgm:pt modelId="{685D178A-1F3B-4FE1-8C1A-DA647390DAD8}" type="pres">
      <dgm:prSet presAssocID="{17FC12CF-0B28-418E-B1E9-78E4994899F6}" presName="childNode" presStyleLbl="revTx" presStyleIdx="0" presStyleCnt="1">
        <dgm:presLayoutVars>
          <dgm:bulletEnabled val="1"/>
        </dgm:presLayoutVars>
      </dgm:prSet>
      <dgm:spPr/>
    </dgm:pt>
  </dgm:ptLst>
  <dgm:cxnLst>
    <dgm:cxn modelId="{3463E4AF-E840-4334-9731-85A3BA0716BE}" type="presOf" srcId="{074899F4-FAAA-4354-B2C4-042AF190D88E}" destId="{DFAE973B-EA77-4939-A7BF-56E00CA4CF05}" srcOrd="0" destOrd="0" presId="urn:microsoft.com/office/officeart/2005/8/layout/radial2"/>
    <dgm:cxn modelId="{497606D3-9553-4D4A-B5AB-5BC7043BC60D}" type="presOf" srcId="{D28674DE-E4D8-41D9-BF10-9C52FAF890CC}" destId="{3116DC13-C571-4A09-80FA-2A0F9B3E84D7}" srcOrd="0" destOrd="0" presId="urn:microsoft.com/office/officeart/2005/8/layout/radial2"/>
    <dgm:cxn modelId="{7D50442D-2FFA-4451-B8D2-24A24BB0DA62}" srcId="{F336DC33-14C5-49E5-A99B-01EB0DC4D2D7}" destId="{17FC12CF-0B28-418E-B1E9-78E4994899F6}" srcOrd="4" destOrd="0" parTransId="{D490C363-4DED-4A01-B05D-5244F2CC41E0}" sibTransId="{34DFA84C-5558-44D6-AC94-7C8DE013F56F}"/>
    <dgm:cxn modelId="{56068FDF-57CD-4FC8-B0D4-44E5E79FF838}" srcId="{F336DC33-14C5-49E5-A99B-01EB0DC4D2D7}" destId="{074899F4-FAAA-4354-B2C4-042AF190D88E}" srcOrd="3" destOrd="0" parTransId="{256D7271-8626-458E-BB4D-B3A4B611CB8D}" sibTransId="{2AD485AE-6168-48E7-95DC-76367C9531AB}"/>
    <dgm:cxn modelId="{6C5A2518-5513-46FB-952E-161C82D5AE29}" srcId="{F336DC33-14C5-49E5-A99B-01EB0DC4D2D7}" destId="{B22866D6-D6AD-48F9-B7A3-32855BE1592A}" srcOrd="0" destOrd="0" parTransId="{F7F1CEDE-1970-4F72-96E3-88D80CFEB208}" sibTransId="{12B7C4EC-BDC0-4488-9A06-41530217806A}"/>
    <dgm:cxn modelId="{E27FC443-0BCB-4A5C-BDE5-5A8C722746B5}" type="presOf" srcId="{F336DC33-14C5-49E5-A99B-01EB0DC4D2D7}" destId="{5C21B03B-E08F-4B38-BAA4-723B96BEEC0B}" srcOrd="0" destOrd="0" presId="urn:microsoft.com/office/officeart/2005/8/layout/radial2"/>
    <dgm:cxn modelId="{80E2F86E-970F-47FB-95D6-FEB1626E9AE7}" type="presOf" srcId="{CFEE9B3B-5640-4AD8-8C48-1F06184E8354}" destId="{CFBEE65F-9788-497C-918B-9FC7D65CF778}" srcOrd="0" destOrd="0" presId="urn:microsoft.com/office/officeart/2005/8/layout/radial2"/>
    <dgm:cxn modelId="{F879DF6E-0551-40D9-9E0C-4A8953DA5EBD}" type="presOf" srcId="{F7F1CEDE-1970-4F72-96E3-88D80CFEB208}" destId="{9EAF0C38-EA73-4EA9-B789-393AB7B1E58E}" srcOrd="0" destOrd="0" presId="urn:microsoft.com/office/officeart/2005/8/layout/radial2"/>
    <dgm:cxn modelId="{5EE7D232-A07C-4D50-A047-AC1DFFB89B4C}" type="presOf" srcId="{17FC12CF-0B28-418E-B1E9-78E4994899F6}" destId="{56797D02-27AC-4E24-AC90-2A6BA52F38DE}" srcOrd="0" destOrd="0" presId="urn:microsoft.com/office/officeart/2005/8/layout/radial2"/>
    <dgm:cxn modelId="{9F1A6A41-5DA4-4D93-83D1-5B613489D73A}" type="presOf" srcId="{D490C363-4DED-4A01-B05D-5244F2CC41E0}" destId="{EF5D34E0-FAB1-48B4-9B04-0827B0AB297F}" srcOrd="0" destOrd="0" presId="urn:microsoft.com/office/officeart/2005/8/layout/radial2"/>
    <dgm:cxn modelId="{25D236BC-E4E9-4EBB-A873-011700CCFC68}" type="presOf" srcId="{B22866D6-D6AD-48F9-B7A3-32855BE1592A}" destId="{7C45D0E2-05B7-434E-BD6D-45BA8546F83D}" srcOrd="0" destOrd="0" presId="urn:microsoft.com/office/officeart/2005/8/layout/radial2"/>
    <dgm:cxn modelId="{809A687B-E0BE-4901-A006-43A9D2D8EBF7}" srcId="{F336DC33-14C5-49E5-A99B-01EB0DC4D2D7}" destId="{E578027A-0FD3-4359-B7D6-083FE80E7EF1}" srcOrd="1" destOrd="0" parTransId="{DD7DD33E-E3AF-4F70-B5C8-86D6021E3891}" sibTransId="{D58F7BC4-291C-453A-8BF2-9B85CA2675EE}"/>
    <dgm:cxn modelId="{9ECA9DC0-7C08-4300-8F6F-7953A9586D72}" type="presOf" srcId="{E578027A-0FD3-4359-B7D6-083FE80E7EF1}" destId="{2D1EA0FB-5A63-49F7-8C7F-66EB50230DB9}" srcOrd="0" destOrd="0" presId="urn:microsoft.com/office/officeart/2005/8/layout/radial2"/>
    <dgm:cxn modelId="{16047A02-54AC-4DD7-AE24-ABBFA161C5D2}" srcId="{F336DC33-14C5-49E5-A99B-01EB0DC4D2D7}" destId="{F4865522-2F4F-4367-874D-0F9087DCE177}" srcOrd="2" destOrd="0" parTransId="{CFEE9B3B-5640-4AD8-8C48-1F06184E8354}" sibTransId="{2DD74D87-3B35-4075-BB28-21F13FFA7E3C}"/>
    <dgm:cxn modelId="{49C0CAFA-BEC3-437C-A8AD-872C9A357E60}" type="presOf" srcId="{DD7DD33E-E3AF-4F70-B5C8-86D6021E3891}" destId="{39E186A7-CB2C-4633-A2B2-D82BEBF36457}" srcOrd="0" destOrd="0" presId="urn:microsoft.com/office/officeart/2005/8/layout/radial2"/>
    <dgm:cxn modelId="{8C6D64B8-AA43-477F-BBBD-4F1385B4E4B7}" type="presOf" srcId="{256D7271-8626-458E-BB4D-B3A4B611CB8D}" destId="{858972FD-B4DF-4883-A1C5-0202095BBA6E}" srcOrd="0" destOrd="0" presId="urn:microsoft.com/office/officeart/2005/8/layout/radial2"/>
    <dgm:cxn modelId="{4171BB57-9625-463E-9D85-D4B1B10853D9}" srcId="{B22866D6-D6AD-48F9-B7A3-32855BE1592A}" destId="{D28674DE-E4D8-41D9-BF10-9C52FAF890CC}" srcOrd="0" destOrd="0" parTransId="{8E5D018A-5585-4615-9CA0-72744E9EEE8D}" sibTransId="{D78ED805-3F9C-4C6B-949A-4A0D220CB890}"/>
    <dgm:cxn modelId="{397ED848-B54C-4552-BAF4-FC1D3D07CB37}" type="presOf" srcId="{F4865522-2F4F-4367-874D-0F9087DCE177}" destId="{375527E2-B993-4364-B2D7-663AFC7A0880}" srcOrd="0" destOrd="0" presId="urn:microsoft.com/office/officeart/2005/8/layout/radial2"/>
    <dgm:cxn modelId="{CDCEBF41-9694-4DF5-8751-5816D8DD431A}" type="presParOf" srcId="{5C21B03B-E08F-4B38-BAA4-723B96BEEC0B}" destId="{B80851FA-C089-4B6A-B225-046E3AA3BBBD}" srcOrd="0" destOrd="0" presId="urn:microsoft.com/office/officeart/2005/8/layout/radial2"/>
    <dgm:cxn modelId="{92402DCF-FE3A-4F3A-84A4-5C33492BD099}" type="presParOf" srcId="{B80851FA-C089-4B6A-B225-046E3AA3BBBD}" destId="{49433998-1F28-4D63-B32B-869FDF88E89B}" srcOrd="0" destOrd="0" presId="urn:microsoft.com/office/officeart/2005/8/layout/radial2"/>
    <dgm:cxn modelId="{618BCE47-0C9F-4CF9-B8D0-BAB7727E10FF}" type="presParOf" srcId="{49433998-1F28-4D63-B32B-869FDF88E89B}" destId="{62B67D3A-8523-427E-8627-70AB169B51C5}" srcOrd="0" destOrd="0" presId="urn:microsoft.com/office/officeart/2005/8/layout/radial2"/>
    <dgm:cxn modelId="{7FC5D0FB-4FCE-4406-8753-2D5A6DD9DC3D}" type="presParOf" srcId="{49433998-1F28-4D63-B32B-869FDF88E89B}" destId="{8B63E581-A5B9-4349-9281-896F61CD25E5}" srcOrd="1" destOrd="0" presId="urn:microsoft.com/office/officeart/2005/8/layout/radial2"/>
    <dgm:cxn modelId="{ACEE065C-32BD-4F64-BCD0-C5F2E298C39D}" type="presParOf" srcId="{B80851FA-C089-4B6A-B225-046E3AA3BBBD}" destId="{9EAF0C38-EA73-4EA9-B789-393AB7B1E58E}" srcOrd="1" destOrd="0" presId="urn:microsoft.com/office/officeart/2005/8/layout/radial2"/>
    <dgm:cxn modelId="{74C01561-B02E-4C1F-A8F3-0E9301996846}" type="presParOf" srcId="{B80851FA-C089-4B6A-B225-046E3AA3BBBD}" destId="{51727F84-2F87-490E-B241-67EA7550C22D}" srcOrd="2" destOrd="0" presId="urn:microsoft.com/office/officeart/2005/8/layout/radial2"/>
    <dgm:cxn modelId="{FB99CEA9-7A33-4347-885B-FD8404040732}" type="presParOf" srcId="{51727F84-2F87-490E-B241-67EA7550C22D}" destId="{7C45D0E2-05B7-434E-BD6D-45BA8546F83D}" srcOrd="0" destOrd="0" presId="urn:microsoft.com/office/officeart/2005/8/layout/radial2"/>
    <dgm:cxn modelId="{52C76589-CFAE-443D-9778-088DE54EC870}" type="presParOf" srcId="{51727F84-2F87-490E-B241-67EA7550C22D}" destId="{3116DC13-C571-4A09-80FA-2A0F9B3E84D7}" srcOrd="1" destOrd="0" presId="urn:microsoft.com/office/officeart/2005/8/layout/radial2"/>
    <dgm:cxn modelId="{CD05B890-1EEB-4209-A91C-601C3011A1F3}" type="presParOf" srcId="{B80851FA-C089-4B6A-B225-046E3AA3BBBD}" destId="{39E186A7-CB2C-4633-A2B2-D82BEBF36457}" srcOrd="3" destOrd="0" presId="urn:microsoft.com/office/officeart/2005/8/layout/radial2"/>
    <dgm:cxn modelId="{94607341-C2B1-4DC6-9DC0-90A97AED1288}" type="presParOf" srcId="{B80851FA-C089-4B6A-B225-046E3AA3BBBD}" destId="{0C537EC6-DEE5-4F64-B0AC-295A9F563AC3}" srcOrd="4" destOrd="0" presId="urn:microsoft.com/office/officeart/2005/8/layout/radial2"/>
    <dgm:cxn modelId="{6D72E9EC-2750-4AAD-97F8-A8D6AE571800}" type="presParOf" srcId="{0C537EC6-DEE5-4F64-B0AC-295A9F563AC3}" destId="{2D1EA0FB-5A63-49F7-8C7F-66EB50230DB9}" srcOrd="0" destOrd="0" presId="urn:microsoft.com/office/officeart/2005/8/layout/radial2"/>
    <dgm:cxn modelId="{76C788AF-0477-4354-8C78-F874F82F0ADF}" type="presParOf" srcId="{0C537EC6-DEE5-4F64-B0AC-295A9F563AC3}" destId="{62842B11-2E69-4984-A5D1-F10E05EFB3C1}" srcOrd="1" destOrd="0" presId="urn:microsoft.com/office/officeart/2005/8/layout/radial2"/>
    <dgm:cxn modelId="{82817A68-C107-4A85-9BD3-BEA2BF43D88C}" type="presParOf" srcId="{B80851FA-C089-4B6A-B225-046E3AA3BBBD}" destId="{CFBEE65F-9788-497C-918B-9FC7D65CF778}" srcOrd="5" destOrd="0" presId="urn:microsoft.com/office/officeart/2005/8/layout/radial2"/>
    <dgm:cxn modelId="{D2049F23-89D1-4B65-8BA4-BB3E152DF7F3}" type="presParOf" srcId="{B80851FA-C089-4B6A-B225-046E3AA3BBBD}" destId="{4F2D1A3E-B950-4137-8F06-8FA20DD7BFEA}" srcOrd="6" destOrd="0" presId="urn:microsoft.com/office/officeart/2005/8/layout/radial2"/>
    <dgm:cxn modelId="{465881AF-7704-4A46-9EC4-AFD825F912EB}" type="presParOf" srcId="{4F2D1A3E-B950-4137-8F06-8FA20DD7BFEA}" destId="{375527E2-B993-4364-B2D7-663AFC7A0880}" srcOrd="0" destOrd="0" presId="urn:microsoft.com/office/officeart/2005/8/layout/radial2"/>
    <dgm:cxn modelId="{AC919537-0E82-458C-92B8-9A0F8BA7E7CE}" type="presParOf" srcId="{4F2D1A3E-B950-4137-8F06-8FA20DD7BFEA}" destId="{AA7AE6AD-9F90-4F5B-88B0-56901EB74D9D}" srcOrd="1" destOrd="0" presId="urn:microsoft.com/office/officeart/2005/8/layout/radial2"/>
    <dgm:cxn modelId="{21F03716-21FC-4D52-B906-FC5B65FAE40F}" type="presParOf" srcId="{B80851FA-C089-4B6A-B225-046E3AA3BBBD}" destId="{858972FD-B4DF-4883-A1C5-0202095BBA6E}" srcOrd="7" destOrd="0" presId="urn:microsoft.com/office/officeart/2005/8/layout/radial2"/>
    <dgm:cxn modelId="{38F83EEC-5667-4E0F-BDD3-A67C94F2DC08}" type="presParOf" srcId="{B80851FA-C089-4B6A-B225-046E3AA3BBBD}" destId="{CF623F17-1F7A-432F-BE29-DD3556AB9552}" srcOrd="8" destOrd="0" presId="urn:microsoft.com/office/officeart/2005/8/layout/radial2"/>
    <dgm:cxn modelId="{8CC67E77-191C-40C2-A5FC-A5ADBE2F045D}" type="presParOf" srcId="{CF623F17-1F7A-432F-BE29-DD3556AB9552}" destId="{DFAE973B-EA77-4939-A7BF-56E00CA4CF05}" srcOrd="0" destOrd="0" presId="urn:microsoft.com/office/officeart/2005/8/layout/radial2"/>
    <dgm:cxn modelId="{A08D3F42-A314-4188-BEF2-8791905F1016}" type="presParOf" srcId="{CF623F17-1F7A-432F-BE29-DD3556AB9552}" destId="{3EBD2988-660A-4A21-AF88-0754170F0800}" srcOrd="1" destOrd="0" presId="urn:microsoft.com/office/officeart/2005/8/layout/radial2"/>
    <dgm:cxn modelId="{35E92361-2AFC-4298-B563-75E7919359AB}" type="presParOf" srcId="{B80851FA-C089-4B6A-B225-046E3AA3BBBD}" destId="{EF5D34E0-FAB1-48B4-9B04-0827B0AB297F}" srcOrd="9" destOrd="0" presId="urn:microsoft.com/office/officeart/2005/8/layout/radial2"/>
    <dgm:cxn modelId="{A4B6F633-6AC7-435E-9BAB-0AAF83695B6F}" type="presParOf" srcId="{B80851FA-C089-4B6A-B225-046E3AA3BBBD}" destId="{EBFCC36B-D922-4807-862B-2AC219B85AA3}" srcOrd="10" destOrd="0" presId="urn:microsoft.com/office/officeart/2005/8/layout/radial2"/>
    <dgm:cxn modelId="{B7B2EEE0-55FB-417A-8F85-A57E3BFD08FB}" type="presParOf" srcId="{EBFCC36B-D922-4807-862B-2AC219B85AA3}" destId="{56797D02-27AC-4E24-AC90-2A6BA52F38DE}" srcOrd="0" destOrd="0" presId="urn:microsoft.com/office/officeart/2005/8/layout/radial2"/>
    <dgm:cxn modelId="{E9323521-95DC-44C2-AE0A-5C82D2E92D04}" type="presParOf" srcId="{EBFCC36B-D922-4807-862B-2AC219B85AA3}" destId="{685D178A-1F3B-4FE1-8C1A-DA647390DAD8}"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6FB34C-CFD5-4F53-A0CA-D93ADAF9C06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185B1209-2042-45CD-B7B6-A54A1AE00001}">
      <dgm:prSet phldrT="[Текст]" custT="1"/>
      <dgm:spPr/>
      <dgm:t>
        <a:bodyPr/>
        <a:lstStyle/>
        <a:p>
          <a:r>
            <a:rPr lang="ru-RU" sz="2800" dirty="0" smtClean="0">
              <a:solidFill>
                <a:srgbClr val="FF0000"/>
              </a:solidFill>
            </a:rPr>
            <a:t>ДОХОДЫ</a:t>
          </a:r>
          <a:endParaRPr lang="ru-RU" sz="2800" dirty="0">
            <a:solidFill>
              <a:srgbClr val="FF0000"/>
            </a:solidFill>
          </a:endParaRPr>
        </a:p>
      </dgm:t>
    </dgm:pt>
    <dgm:pt modelId="{9DBACAD0-5CCD-4A0F-ADC8-456012454FFA}" type="parTrans" cxnId="{E161AD58-A78A-4DAA-8B05-E4070D4C9370}">
      <dgm:prSet/>
      <dgm:spPr/>
      <dgm:t>
        <a:bodyPr/>
        <a:lstStyle/>
        <a:p>
          <a:endParaRPr lang="ru-RU"/>
        </a:p>
      </dgm:t>
    </dgm:pt>
    <dgm:pt modelId="{EA9E5874-7D3A-43E7-8D27-DE51BA52B516}" type="sibTrans" cxnId="{E161AD58-A78A-4DAA-8B05-E4070D4C9370}">
      <dgm:prSet/>
      <dgm:spPr/>
      <dgm:t>
        <a:bodyPr/>
        <a:lstStyle/>
        <a:p>
          <a:endParaRPr lang="ru-RU"/>
        </a:p>
      </dgm:t>
    </dgm:pt>
    <dgm:pt modelId="{7999CF59-0164-4D79-A2D7-D26EE876106B}">
      <dgm:prSet phldrT="[Текст]" custT="1"/>
      <dgm:spPr/>
      <dgm:t>
        <a:bodyPr/>
        <a:lstStyle/>
        <a:p>
          <a:r>
            <a:rPr lang="ru-RU" sz="1600" dirty="0" smtClean="0"/>
            <a:t>Налоговые доходы</a:t>
          </a:r>
          <a:endParaRPr lang="ru-RU" sz="1600" dirty="0"/>
        </a:p>
      </dgm:t>
    </dgm:pt>
    <dgm:pt modelId="{1323BBC9-23C4-4A3A-97D4-A977E8D677EA}" type="parTrans" cxnId="{9DD8CB08-C599-48DF-A5A3-DD9A1E247FA2}">
      <dgm:prSet/>
      <dgm:spPr/>
      <dgm:t>
        <a:bodyPr/>
        <a:lstStyle/>
        <a:p>
          <a:endParaRPr lang="ru-RU"/>
        </a:p>
      </dgm:t>
    </dgm:pt>
    <dgm:pt modelId="{F6FCABB8-A78B-4D5F-A63F-8DA011764167}" type="sibTrans" cxnId="{9DD8CB08-C599-48DF-A5A3-DD9A1E247FA2}">
      <dgm:prSet/>
      <dgm:spPr/>
      <dgm:t>
        <a:bodyPr/>
        <a:lstStyle/>
        <a:p>
          <a:endParaRPr lang="ru-RU"/>
        </a:p>
      </dgm:t>
    </dgm:pt>
    <dgm:pt modelId="{92BF4E54-DB30-4C32-A694-2690A0857D8A}">
      <dgm:prSet phldrT="[Текст]" custT="1"/>
      <dgm:spPr/>
      <dgm:t>
        <a:bodyPr/>
        <a:lstStyle/>
        <a:p>
          <a:r>
            <a:rPr lang="ru-RU" sz="1600" dirty="0" smtClean="0"/>
            <a:t>Неналоговые доходы</a:t>
          </a:r>
          <a:endParaRPr lang="ru-RU" sz="1600" dirty="0"/>
        </a:p>
      </dgm:t>
    </dgm:pt>
    <dgm:pt modelId="{1C7F4EF8-804F-4E12-AADD-21E2B4B06664}" type="parTrans" cxnId="{722A2931-0D37-425B-B5B8-0C08B596D203}">
      <dgm:prSet/>
      <dgm:spPr/>
      <dgm:t>
        <a:bodyPr/>
        <a:lstStyle/>
        <a:p>
          <a:endParaRPr lang="ru-RU"/>
        </a:p>
      </dgm:t>
    </dgm:pt>
    <dgm:pt modelId="{A9BA7A87-4607-40A8-AB17-6365EC50CEE1}" type="sibTrans" cxnId="{722A2931-0D37-425B-B5B8-0C08B596D203}">
      <dgm:prSet/>
      <dgm:spPr/>
      <dgm:t>
        <a:bodyPr/>
        <a:lstStyle/>
        <a:p>
          <a:endParaRPr lang="ru-RU"/>
        </a:p>
      </dgm:t>
    </dgm:pt>
    <dgm:pt modelId="{B9100931-B22E-4AA7-A933-8EB1DEA8BD6F}">
      <dgm:prSet phldrT="[Текст]" custT="1"/>
      <dgm:spPr/>
      <dgm:t>
        <a:bodyPr/>
        <a:lstStyle/>
        <a:p>
          <a:r>
            <a:rPr lang="ru-RU" sz="2800" dirty="0" smtClean="0">
              <a:solidFill>
                <a:srgbClr val="FF0000"/>
              </a:solidFill>
            </a:rPr>
            <a:t>РАСХОДЫ</a:t>
          </a:r>
          <a:endParaRPr lang="ru-RU" sz="2800" dirty="0">
            <a:solidFill>
              <a:srgbClr val="FF0000"/>
            </a:solidFill>
          </a:endParaRPr>
        </a:p>
      </dgm:t>
    </dgm:pt>
    <dgm:pt modelId="{D9B03652-6C5C-4999-9AFF-D2A24A9251EC}" type="parTrans" cxnId="{72080AA5-F31C-4637-B9B1-3D6A6E3C0F94}">
      <dgm:prSet/>
      <dgm:spPr/>
      <dgm:t>
        <a:bodyPr/>
        <a:lstStyle/>
        <a:p>
          <a:endParaRPr lang="ru-RU"/>
        </a:p>
      </dgm:t>
    </dgm:pt>
    <dgm:pt modelId="{04C0FF2B-D478-46FD-AD14-A41C2BDC701C}" type="sibTrans" cxnId="{72080AA5-F31C-4637-B9B1-3D6A6E3C0F94}">
      <dgm:prSet/>
      <dgm:spPr/>
      <dgm:t>
        <a:bodyPr/>
        <a:lstStyle/>
        <a:p>
          <a:endParaRPr lang="ru-RU"/>
        </a:p>
      </dgm:t>
    </dgm:pt>
    <dgm:pt modelId="{71CB819E-3432-4C5D-BA34-ECB239AB4AB6}">
      <dgm:prSet phldrT="[Текст]" custT="1"/>
      <dgm:spPr/>
      <dgm:t>
        <a:bodyPr/>
        <a:lstStyle/>
        <a:p>
          <a:r>
            <a:rPr lang="ru-RU" sz="1600" dirty="0" smtClean="0"/>
            <a:t>Общегосударственная деятельность</a:t>
          </a:r>
          <a:endParaRPr lang="ru-RU" sz="1600" dirty="0"/>
        </a:p>
      </dgm:t>
    </dgm:pt>
    <dgm:pt modelId="{452D77B4-E1ED-4484-A5A4-FDB53A7D355C}" type="parTrans" cxnId="{6105EFEF-ADA7-4AD1-B70E-A6784594C8F7}">
      <dgm:prSet/>
      <dgm:spPr/>
      <dgm:t>
        <a:bodyPr/>
        <a:lstStyle/>
        <a:p>
          <a:endParaRPr lang="ru-RU"/>
        </a:p>
      </dgm:t>
    </dgm:pt>
    <dgm:pt modelId="{1D771F04-CC3C-4DFE-8159-66EC0F83752A}" type="sibTrans" cxnId="{6105EFEF-ADA7-4AD1-B70E-A6784594C8F7}">
      <dgm:prSet/>
      <dgm:spPr/>
      <dgm:t>
        <a:bodyPr/>
        <a:lstStyle/>
        <a:p>
          <a:endParaRPr lang="ru-RU"/>
        </a:p>
      </dgm:t>
    </dgm:pt>
    <dgm:pt modelId="{4F55D631-D895-4904-A0E7-49180C9D5A25}">
      <dgm:prSet phldrT="[Текст]" custT="1"/>
      <dgm:spPr/>
      <dgm:t>
        <a:bodyPr/>
        <a:lstStyle/>
        <a:p>
          <a:r>
            <a:rPr lang="ru-RU" sz="2400" dirty="0" smtClean="0">
              <a:solidFill>
                <a:srgbClr val="FF0000"/>
              </a:solidFill>
            </a:rPr>
            <a:t>Направления использования профицита районного бюджета</a:t>
          </a:r>
          <a:endParaRPr lang="ru-RU" sz="2400" dirty="0">
            <a:solidFill>
              <a:srgbClr val="FF0000"/>
            </a:solidFill>
          </a:endParaRPr>
        </a:p>
      </dgm:t>
    </dgm:pt>
    <dgm:pt modelId="{D1015709-8337-49A0-B7C3-7265E8A117E0}" type="parTrans" cxnId="{4C83DBC3-8A1B-48EF-869A-00B078CD00D3}">
      <dgm:prSet/>
      <dgm:spPr/>
      <dgm:t>
        <a:bodyPr/>
        <a:lstStyle/>
        <a:p>
          <a:endParaRPr lang="ru-RU"/>
        </a:p>
      </dgm:t>
    </dgm:pt>
    <dgm:pt modelId="{EF183E89-C45A-4DA5-8A97-16BCB6BA1362}" type="sibTrans" cxnId="{4C83DBC3-8A1B-48EF-869A-00B078CD00D3}">
      <dgm:prSet/>
      <dgm:spPr/>
      <dgm:t>
        <a:bodyPr/>
        <a:lstStyle/>
        <a:p>
          <a:endParaRPr lang="ru-RU"/>
        </a:p>
      </dgm:t>
    </dgm:pt>
    <dgm:pt modelId="{3D0273A6-C047-4B57-B886-939BDE221E7D}">
      <dgm:prSet phldrT="[Текст]" custT="1"/>
      <dgm:spPr/>
      <dgm:t>
        <a:bodyPr/>
        <a:lstStyle/>
        <a:p>
          <a:endParaRPr lang="ru-RU" sz="1600" dirty="0"/>
        </a:p>
      </dgm:t>
    </dgm:pt>
    <dgm:pt modelId="{1A092474-CAC6-4982-949A-06615D990775}" type="parTrans" cxnId="{A5FDE50E-913D-4F19-9EC5-EC3C76E4E402}">
      <dgm:prSet/>
      <dgm:spPr/>
      <dgm:t>
        <a:bodyPr/>
        <a:lstStyle/>
        <a:p>
          <a:endParaRPr lang="ru-RU"/>
        </a:p>
      </dgm:t>
    </dgm:pt>
    <dgm:pt modelId="{AE74D078-1BFD-4FE1-999C-99F749E0B4C2}" type="sibTrans" cxnId="{A5FDE50E-913D-4F19-9EC5-EC3C76E4E402}">
      <dgm:prSet/>
      <dgm:spPr/>
      <dgm:t>
        <a:bodyPr/>
        <a:lstStyle/>
        <a:p>
          <a:endParaRPr lang="ru-RU"/>
        </a:p>
      </dgm:t>
    </dgm:pt>
    <dgm:pt modelId="{D7645219-5FBA-414D-9241-DF668FE1C8D2}">
      <dgm:prSet phldrT="[Текст]" custT="1"/>
      <dgm:spPr/>
      <dgm:t>
        <a:bodyPr/>
        <a:lstStyle/>
        <a:p>
          <a:r>
            <a:rPr lang="ru-RU" sz="1600" dirty="0" smtClean="0"/>
            <a:t>Ценные бумаги, эмитируемые местными исполнительными и распорядительными органами (привлечение средств, погашение основного долга)</a:t>
          </a:r>
          <a:endParaRPr lang="ru-RU" sz="1600" dirty="0"/>
        </a:p>
      </dgm:t>
    </dgm:pt>
    <dgm:pt modelId="{B488336F-A29A-4893-BA4A-1720656757E1}" type="parTrans" cxnId="{B280D167-D464-454E-905C-40AFE3580E85}">
      <dgm:prSet/>
      <dgm:spPr/>
      <dgm:t>
        <a:bodyPr/>
        <a:lstStyle/>
        <a:p>
          <a:endParaRPr lang="ru-RU"/>
        </a:p>
      </dgm:t>
    </dgm:pt>
    <dgm:pt modelId="{3A5AD50A-232F-4011-A1AC-E503FFE9BAB3}" type="sibTrans" cxnId="{B280D167-D464-454E-905C-40AFE3580E85}">
      <dgm:prSet/>
      <dgm:spPr/>
      <dgm:t>
        <a:bodyPr/>
        <a:lstStyle/>
        <a:p>
          <a:endParaRPr lang="ru-RU"/>
        </a:p>
      </dgm:t>
    </dgm:pt>
    <dgm:pt modelId="{C623D516-3BCC-4778-A383-19FA2D591BAE}">
      <dgm:prSet phldrT="[Текст]" custT="1"/>
      <dgm:spPr/>
      <dgm:t>
        <a:bodyPr/>
        <a:lstStyle/>
        <a:p>
          <a:r>
            <a:rPr lang="ru-RU" sz="1600" dirty="0" smtClean="0"/>
            <a:t>Безвозмездные поступления (платежи от другого бюджета в форме межбюджетных трансфертов)</a:t>
          </a:r>
          <a:endParaRPr lang="ru-RU" sz="1600" dirty="0"/>
        </a:p>
      </dgm:t>
    </dgm:pt>
    <dgm:pt modelId="{0E84B078-EAAD-47A4-8208-5FF4F0671750}" type="parTrans" cxnId="{8C921AA7-C557-43EE-AC2A-1CADC1D4C9E0}">
      <dgm:prSet/>
      <dgm:spPr/>
      <dgm:t>
        <a:bodyPr/>
        <a:lstStyle/>
        <a:p>
          <a:endParaRPr lang="ru-RU"/>
        </a:p>
      </dgm:t>
    </dgm:pt>
    <dgm:pt modelId="{3616F497-00F8-4E12-84EE-3005AC8BFDFC}" type="sibTrans" cxnId="{8C921AA7-C557-43EE-AC2A-1CADC1D4C9E0}">
      <dgm:prSet/>
      <dgm:spPr/>
      <dgm:t>
        <a:bodyPr/>
        <a:lstStyle/>
        <a:p>
          <a:endParaRPr lang="ru-RU"/>
        </a:p>
      </dgm:t>
    </dgm:pt>
    <dgm:pt modelId="{3142FA09-55B0-41ED-A825-28CF9F8C1B6B}">
      <dgm:prSet phldrT="[Текст]" custT="1"/>
      <dgm:spPr/>
      <dgm:t>
        <a:bodyPr/>
        <a:lstStyle/>
        <a:p>
          <a:r>
            <a:rPr lang="ru-RU" sz="1600" dirty="0" smtClean="0"/>
            <a:t>Национальная экономика</a:t>
          </a:r>
          <a:endParaRPr lang="ru-RU" sz="1600" dirty="0"/>
        </a:p>
      </dgm:t>
    </dgm:pt>
    <dgm:pt modelId="{83E9E6A0-6209-4E74-A834-94D08CA1389C}" type="parTrans" cxnId="{642C3C0C-5F6F-4288-9602-F8553B998200}">
      <dgm:prSet/>
      <dgm:spPr/>
      <dgm:t>
        <a:bodyPr/>
        <a:lstStyle/>
        <a:p>
          <a:endParaRPr lang="ru-RU"/>
        </a:p>
      </dgm:t>
    </dgm:pt>
    <dgm:pt modelId="{36E540AA-E21E-4C0D-B484-26112EC20733}" type="sibTrans" cxnId="{642C3C0C-5F6F-4288-9602-F8553B998200}">
      <dgm:prSet/>
      <dgm:spPr/>
      <dgm:t>
        <a:bodyPr/>
        <a:lstStyle/>
        <a:p>
          <a:endParaRPr lang="ru-RU"/>
        </a:p>
      </dgm:t>
    </dgm:pt>
    <dgm:pt modelId="{BCD76D75-F337-49BC-8D0F-796EF209F95F}">
      <dgm:prSet phldrT="[Текст]" custT="1"/>
      <dgm:spPr/>
      <dgm:t>
        <a:bodyPr/>
        <a:lstStyle/>
        <a:p>
          <a:r>
            <a:rPr lang="ru-RU" sz="1600" dirty="0" smtClean="0"/>
            <a:t>Охрана окружающей среды</a:t>
          </a:r>
          <a:endParaRPr lang="ru-RU" sz="1600" dirty="0"/>
        </a:p>
      </dgm:t>
    </dgm:pt>
    <dgm:pt modelId="{0DD1D6A4-0BE4-422D-9C7F-A4A9FB847EFF}" type="parTrans" cxnId="{6DF8A3F4-971E-440F-A6B5-4EDE6BB47E77}">
      <dgm:prSet/>
      <dgm:spPr/>
      <dgm:t>
        <a:bodyPr/>
        <a:lstStyle/>
        <a:p>
          <a:endParaRPr lang="ru-RU"/>
        </a:p>
      </dgm:t>
    </dgm:pt>
    <dgm:pt modelId="{4131687F-79FC-4E7C-9A2E-79BA5C202BFC}" type="sibTrans" cxnId="{6DF8A3F4-971E-440F-A6B5-4EDE6BB47E77}">
      <dgm:prSet/>
      <dgm:spPr/>
      <dgm:t>
        <a:bodyPr/>
        <a:lstStyle/>
        <a:p>
          <a:endParaRPr lang="ru-RU"/>
        </a:p>
      </dgm:t>
    </dgm:pt>
    <dgm:pt modelId="{A5089785-7E6A-4319-8936-299F54AA2601}">
      <dgm:prSet phldrT="[Текст]" custT="1"/>
      <dgm:spPr/>
      <dgm:t>
        <a:bodyPr/>
        <a:lstStyle/>
        <a:p>
          <a:r>
            <a:rPr lang="ru-RU" sz="1600" dirty="0" smtClean="0"/>
            <a:t>Жилищно-коммунальные услуги и жилищное строительство</a:t>
          </a:r>
          <a:endParaRPr lang="ru-RU" sz="1600" dirty="0"/>
        </a:p>
      </dgm:t>
    </dgm:pt>
    <dgm:pt modelId="{4D39C508-8E2B-492E-B133-3AFD95B4BB32}" type="parTrans" cxnId="{D7C966A4-A090-488A-9B1F-39D37F858BE2}">
      <dgm:prSet/>
      <dgm:spPr/>
      <dgm:t>
        <a:bodyPr/>
        <a:lstStyle/>
        <a:p>
          <a:endParaRPr lang="ru-RU"/>
        </a:p>
      </dgm:t>
    </dgm:pt>
    <dgm:pt modelId="{4D0496CA-CE9D-4CAD-B292-6E9734CF9ABC}" type="sibTrans" cxnId="{D7C966A4-A090-488A-9B1F-39D37F858BE2}">
      <dgm:prSet/>
      <dgm:spPr/>
      <dgm:t>
        <a:bodyPr/>
        <a:lstStyle/>
        <a:p>
          <a:endParaRPr lang="ru-RU"/>
        </a:p>
      </dgm:t>
    </dgm:pt>
    <dgm:pt modelId="{FEDABE25-568A-4752-90CC-DD2F5F597D4B}">
      <dgm:prSet phldrT="[Текст]" custT="1"/>
      <dgm:spPr/>
      <dgm:t>
        <a:bodyPr/>
        <a:lstStyle/>
        <a:p>
          <a:r>
            <a:rPr lang="ru-RU" sz="1600" dirty="0" smtClean="0"/>
            <a:t>Физическая культура, спорт, культура и средства массовой информации</a:t>
          </a:r>
          <a:endParaRPr lang="ru-RU" sz="1600" dirty="0"/>
        </a:p>
      </dgm:t>
    </dgm:pt>
    <dgm:pt modelId="{F7DF5821-BAEB-4CAA-9649-B46619A9B871}" type="parTrans" cxnId="{D0A1E3B3-1417-4446-B5C2-F3C51FC9B823}">
      <dgm:prSet/>
      <dgm:spPr/>
      <dgm:t>
        <a:bodyPr/>
        <a:lstStyle/>
        <a:p>
          <a:endParaRPr lang="ru-RU"/>
        </a:p>
      </dgm:t>
    </dgm:pt>
    <dgm:pt modelId="{1C67BD6A-DFC1-47C0-BFF2-8E44B2BD3514}" type="sibTrans" cxnId="{D0A1E3B3-1417-4446-B5C2-F3C51FC9B823}">
      <dgm:prSet/>
      <dgm:spPr/>
      <dgm:t>
        <a:bodyPr/>
        <a:lstStyle/>
        <a:p>
          <a:endParaRPr lang="ru-RU"/>
        </a:p>
      </dgm:t>
    </dgm:pt>
    <dgm:pt modelId="{AFB0D75F-255A-458D-96CB-F5DF6B60C0A0}">
      <dgm:prSet phldrT="[Текст]" custT="1"/>
      <dgm:spPr/>
      <dgm:t>
        <a:bodyPr/>
        <a:lstStyle/>
        <a:p>
          <a:endParaRPr lang="ru-RU" sz="1400" dirty="0"/>
        </a:p>
      </dgm:t>
    </dgm:pt>
    <dgm:pt modelId="{D2ED8C51-E040-4212-9185-CF180487BC1E}" type="sibTrans" cxnId="{977DF8F2-7BD5-488B-96AB-A3C7DACCA77E}">
      <dgm:prSet/>
      <dgm:spPr/>
      <dgm:t>
        <a:bodyPr/>
        <a:lstStyle/>
        <a:p>
          <a:endParaRPr lang="ru-RU"/>
        </a:p>
      </dgm:t>
    </dgm:pt>
    <dgm:pt modelId="{1289D0B0-7A0E-4A36-87A5-DC2923D6527E}" type="parTrans" cxnId="{977DF8F2-7BD5-488B-96AB-A3C7DACCA77E}">
      <dgm:prSet/>
      <dgm:spPr/>
      <dgm:t>
        <a:bodyPr/>
        <a:lstStyle/>
        <a:p>
          <a:endParaRPr lang="ru-RU"/>
        </a:p>
      </dgm:t>
    </dgm:pt>
    <dgm:pt modelId="{C537AD1F-0EE4-4D72-8B0A-7834FF2B96AA}">
      <dgm:prSet phldrT="[Текст]" custT="1"/>
      <dgm:spPr/>
      <dgm:t>
        <a:bodyPr/>
        <a:lstStyle/>
        <a:p>
          <a:endParaRPr lang="ru-RU" sz="1400" dirty="0"/>
        </a:p>
      </dgm:t>
    </dgm:pt>
    <dgm:pt modelId="{5F26235B-263C-4EA0-B255-4086CA7A73E1}" type="sibTrans" cxnId="{8532B5B4-0005-4C4C-8F20-575DE1A58812}">
      <dgm:prSet/>
      <dgm:spPr/>
      <dgm:t>
        <a:bodyPr/>
        <a:lstStyle/>
        <a:p>
          <a:endParaRPr lang="ru-RU"/>
        </a:p>
      </dgm:t>
    </dgm:pt>
    <dgm:pt modelId="{4070272F-F666-4AEA-A911-2D426D0A43D1}" type="parTrans" cxnId="{8532B5B4-0005-4C4C-8F20-575DE1A58812}">
      <dgm:prSet/>
      <dgm:spPr/>
      <dgm:t>
        <a:bodyPr/>
        <a:lstStyle/>
        <a:p>
          <a:endParaRPr lang="ru-RU"/>
        </a:p>
      </dgm:t>
    </dgm:pt>
    <dgm:pt modelId="{818B0D10-5CD2-4E78-AD0D-EAF6F39C0115}">
      <dgm:prSet phldrT="[Текст]" custT="1"/>
      <dgm:spPr/>
      <dgm:t>
        <a:bodyPr/>
        <a:lstStyle/>
        <a:p>
          <a:r>
            <a:rPr lang="ru-RU" sz="1600" dirty="0" smtClean="0"/>
            <a:t>Образование</a:t>
          </a:r>
          <a:endParaRPr lang="ru-RU" sz="1600" dirty="0"/>
        </a:p>
      </dgm:t>
    </dgm:pt>
    <dgm:pt modelId="{AECFC253-26B7-4A6A-AE16-FAD8CFEF7C55}" type="parTrans" cxnId="{3E5D066E-DEF2-4B75-B559-97062C6707C5}">
      <dgm:prSet/>
      <dgm:spPr/>
      <dgm:t>
        <a:bodyPr/>
        <a:lstStyle/>
        <a:p>
          <a:endParaRPr lang="ru-RU"/>
        </a:p>
      </dgm:t>
    </dgm:pt>
    <dgm:pt modelId="{05D50F34-0138-45B8-8DD0-F9BBA527637B}" type="sibTrans" cxnId="{3E5D066E-DEF2-4B75-B559-97062C6707C5}">
      <dgm:prSet/>
      <dgm:spPr/>
      <dgm:t>
        <a:bodyPr/>
        <a:lstStyle/>
        <a:p>
          <a:endParaRPr lang="ru-RU"/>
        </a:p>
      </dgm:t>
    </dgm:pt>
    <dgm:pt modelId="{B7723DF6-68E1-428E-B5A9-031ECD1A9575}">
      <dgm:prSet phldrT="[Текст]" custT="1"/>
      <dgm:spPr/>
      <dgm:t>
        <a:bodyPr/>
        <a:lstStyle/>
        <a:p>
          <a:r>
            <a:rPr lang="ru-RU" sz="1600" dirty="0" smtClean="0"/>
            <a:t>Социальная политика</a:t>
          </a:r>
          <a:endParaRPr lang="ru-RU" sz="1600" dirty="0"/>
        </a:p>
      </dgm:t>
    </dgm:pt>
    <dgm:pt modelId="{C20BF439-0706-47C0-8951-CEA49DCA54FC}" type="parTrans" cxnId="{B9ABADF7-E270-4AE4-AC1A-3777622639D7}">
      <dgm:prSet/>
      <dgm:spPr/>
      <dgm:t>
        <a:bodyPr/>
        <a:lstStyle/>
        <a:p>
          <a:endParaRPr lang="ru-RU"/>
        </a:p>
      </dgm:t>
    </dgm:pt>
    <dgm:pt modelId="{36D4F0B5-159A-461A-9693-BD0FCBDEAF38}" type="sibTrans" cxnId="{B9ABADF7-E270-4AE4-AC1A-3777622639D7}">
      <dgm:prSet/>
      <dgm:spPr/>
      <dgm:t>
        <a:bodyPr/>
        <a:lstStyle/>
        <a:p>
          <a:endParaRPr lang="ru-RU"/>
        </a:p>
      </dgm:t>
    </dgm:pt>
    <dgm:pt modelId="{5BACEF1F-2F67-4F93-B892-81493A5E3F14}">
      <dgm:prSet phldrT="[Текст]" custT="1"/>
      <dgm:spPr/>
      <dgm:t>
        <a:bodyPr/>
        <a:lstStyle/>
        <a:p>
          <a:endParaRPr lang="ru-RU" sz="1800" dirty="0"/>
        </a:p>
      </dgm:t>
    </dgm:pt>
    <dgm:pt modelId="{3C87C007-4786-486B-9F5B-0B159FA0AB27}" type="parTrans" cxnId="{C5813A7B-D171-4379-A5F2-67615800B34F}">
      <dgm:prSet/>
      <dgm:spPr/>
      <dgm:t>
        <a:bodyPr/>
        <a:lstStyle/>
        <a:p>
          <a:endParaRPr lang="ru-RU"/>
        </a:p>
      </dgm:t>
    </dgm:pt>
    <dgm:pt modelId="{BCD833DF-9735-4D4F-9C7F-70D0B9ABD84E}" type="sibTrans" cxnId="{C5813A7B-D171-4379-A5F2-67615800B34F}">
      <dgm:prSet/>
      <dgm:spPr/>
      <dgm:t>
        <a:bodyPr/>
        <a:lstStyle/>
        <a:p>
          <a:endParaRPr lang="ru-RU"/>
        </a:p>
      </dgm:t>
    </dgm:pt>
    <dgm:pt modelId="{771680BF-B862-4413-A5B0-F67F8129DF61}">
      <dgm:prSet phldrT="[Текст]" custT="1"/>
      <dgm:spPr/>
      <dgm:t>
        <a:bodyPr/>
        <a:lstStyle/>
        <a:p>
          <a:r>
            <a:rPr lang="ru-RU" sz="1600" dirty="0" smtClean="0"/>
            <a:t>Национальная оборона</a:t>
          </a:r>
          <a:endParaRPr lang="ru-RU" sz="1600" dirty="0"/>
        </a:p>
      </dgm:t>
    </dgm:pt>
    <dgm:pt modelId="{0403F9EC-161E-4317-92FF-3BA6DFE39A9E}" type="parTrans" cxnId="{9A1056BD-9E4E-424B-9F3D-8F1636E71AE2}">
      <dgm:prSet/>
      <dgm:spPr/>
    </dgm:pt>
    <dgm:pt modelId="{17A72C67-D008-41E5-A2F4-6072EFCC0CE5}" type="sibTrans" cxnId="{9A1056BD-9E4E-424B-9F3D-8F1636E71AE2}">
      <dgm:prSet/>
      <dgm:spPr/>
    </dgm:pt>
    <dgm:pt modelId="{DE225764-8672-479E-821F-B5B67789BE48}">
      <dgm:prSet phldrT="[Текст]" custT="1"/>
      <dgm:spPr/>
      <dgm:t>
        <a:bodyPr/>
        <a:lstStyle/>
        <a:p>
          <a:endParaRPr lang="ru-RU" sz="1600" dirty="0"/>
        </a:p>
      </dgm:t>
    </dgm:pt>
    <dgm:pt modelId="{8D4347F1-3232-492B-A316-2A395DBDDE6C}" type="parTrans" cxnId="{AF7078C2-F28B-4CDF-AB09-5636448B5695}">
      <dgm:prSet/>
      <dgm:spPr/>
    </dgm:pt>
    <dgm:pt modelId="{2474A3B4-EEB9-4476-B20B-07244F8C5CBD}" type="sibTrans" cxnId="{AF7078C2-F28B-4CDF-AB09-5636448B5695}">
      <dgm:prSet/>
      <dgm:spPr/>
    </dgm:pt>
    <dgm:pt modelId="{6C8AA246-8D40-433E-8AF8-CB3FB2C4F465}">
      <dgm:prSet phldrT="[Текст]" custT="1"/>
      <dgm:spPr/>
      <dgm:t>
        <a:bodyPr/>
        <a:lstStyle/>
        <a:p>
          <a:endParaRPr lang="ru-RU" sz="1600" dirty="0"/>
        </a:p>
      </dgm:t>
    </dgm:pt>
    <dgm:pt modelId="{672EA98B-41F7-4B1C-B93C-9A05ACE84F47}" type="parTrans" cxnId="{E7979191-4AE6-4141-8667-A0E693914A4E}">
      <dgm:prSet/>
      <dgm:spPr/>
    </dgm:pt>
    <dgm:pt modelId="{50508AAE-9B33-4795-84C0-48B5B5752665}" type="sibTrans" cxnId="{E7979191-4AE6-4141-8667-A0E693914A4E}">
      <dgm:prSet/>
      <dgm:spPr/>
    </dgm:pt>
    <dgm:pt modelId="{E1350BF2-D1E9-4156-A119-5DABB67B81F7}" type="pres">
      <dgm:prSet presAssocID="{296FB34C-CFD5-4F53-A0CA-D93ADAF9C067}" presName="Name0" presStyleCnt="0">
        <dgm:presLayoutVars>
          <dgm:dir/>
          <dgm:animLvl val="lvl"/>
          <dgm:resizeHandles val="exact"/>
        </dgm:presLayoutVars>
      </dgm:prSet>
      <dgm:spPr/>
      <dgm:t>
        <a:bodyPr/>
        <a:lstStyle/>
        <a:p>
          <a:endParaRPr lang="ru-RU"/>
        </a:p>
      </dgm:t>
    </dgm:pt>
    <dgm:pt modelId="{BE2670E5-299D-41DF-9E58-0C05E7B8E3B3}" type="pres">
      <dgm:prSet presAssocID="{185B1209-2042-45CD-B7B6-A54A1AE00001}" presName="linNode" presStyleCnt="0"/>
      <dgm:spPr/>
    </dgm:pt>
    <dgm:pt modelId="{425E035B-3C04-438D-AC5E-2E9B06A3BABB}" type="pres">
      <dgm:prSet presAssocID="{185B1209-2042-45CD-B7B6-A54A1AE00001}" presName="parentText" presStyleLbl="node1" presStyleIdx="0" presStyleCnt="3">
        <dgm:presLayoutVars>
          <dgm:chMax val="1"/>
          <dgm:bulletEnabled val="1"/>
        </dgm:presLayoutVars>
      </dgm:prSet>
      <dgm:spPr/>
      <dgm:t>
        <a:bodyPr/>
        <a:lstStyle/>
        <a:p>
          <a:endParaRPr lang="ru-RU"/>
        </a:p>
      </dgm:t>
    </dgm:pt>
    <dgm:pt modelId="{724BEE67-738A-4189-BB69-6CC826FE5705}" type="pres">
      <dgm:prSet presAssocID="{185B1209-2042-45CD-B7B6-A54A1AE00001}" presName="descendantText" presStyleLbl="alignAccFollowNode1" presStyleIdx="0" presStyleCnt="3" custScaleY="111711" custLinFactNeighborX="1235" custLinFactNeighborY="-22868">
        <dgm:presLayoutVars>
          <dgm:bulletEnabled val="1"/>
        </dgm:presLayoutVars>
      </dgm:prSet>
      <dgm:spPr/>
      <dgm:t>
        <a:bodyPr/>
        <a:lstStyle/>
        <a:p>
          <a:endParaRPr lang="ru-RU"/>
        </a:p>
      </dgm:t>
    </dgm:pt>
    <dgm:pt modelId="{A998318B-E30D-4827-BF1D-A9FEFC1FC76A}" type="pres">
      <dgm:prSet presAssocID="{EA9E5874-7D3A-43E7-8D27-DE51BA52B516}" presName="sp" presStyleCnt="0"/>
      <dgm:spPr/>
    </dgm:pt>
    <dgm:pt modelId="{AD37727B-F7B0-4BD3-8B7B-1567FCCF33C9}" type="pres">
      <dgm:prSet presAssocID="{B9100931-B22E-4AA7-A933-8EB1DEA8BD6F}" presName="linNode" presStyleCnt="0"/>
      <dgm:spPr/>
    </dgm:pt>
    <dgm:pt modelId="{0450A32C-A3E3-4A61-A559-7659F12E9D83}" type="pres">
      <dgm:prSet presAssocID="{B9100931-B22E-4AA7-A933-8EB1DEA8BD6F}" presName="parentText" presStyleLbl="node1" presStyleIdx="1" presStyleCnt="3">
        <dgm:presLayoutVars>
          <dgm:chMax val="1"/>
          <dgm:bulletEnabled val="1"/>
        </dgm:presLayoutVars>
      </dgm:prSet>
      <dgm:spPr/>
      <dgm:t>
        <a:bodyPr/>
        <a:lstStyle/>
        <a:p>
          <a:endParaRPr lang="ru-RU"/>
        </a:p>
      </dgm:t>
    </dgm:pt>
    <dgm:pt modelId="{A9D6E545-DB18-4B4C-98D6-4EE401B90BF8}" type="pres">
      <dgm:prSet presAssocID="{B9100931-B22E-4AA7-A933-8EB1DEA8BD6F}" presName="descendantText" presStyleLbl="alignAccFollowNode1" presStyleIdx="1" presStyleCnt="3" custScaleX="99660" custScaleY="258255">
        <dgm:presLayoutVars>
          <dgm:bulletEnabled val="1"/>
        </dgm:presLayoutVars>
      </dgm:prSet>
      <dgm:spPr/>
      <dgm:t>
        <a:bodyPr/>
        <a:lstStyle/>
        <a:p>
          <a:endParaRPr lang="ru-RU"/>
        </a:p>
      </dgm:t>
    </dgm:pt>
    <dgm:pt modelId="{1F1C3478-8993-49F7-A6A8-A76C0B0859AD}" type="pres">
      <dgm:prSet presAssocID="{04C0FF2B-D478-46FD-AD14-A41C2BDC701C}" presName="sp" presStyleCnt="0"/>
      <dgm:spPr/>
    </dgm:pt>
    <dgm:pt modelId="{02F7F8AF-E901-4B28-904E-DE3C4D44A172}" type="pres">
      <dgm:prSet presAssocID="{4F55D631-D895-4904-A0E7-49180C9D5A25}" presName="linNode" presStyleCnt="0"/>
      <dgm:spPr/>
    </dgm:pt>
    <dgm:pt modelId="{4896565C-472C-4376-8106-7A67D4C4703C}" type="pres">
      <dgm:prSet presAssocID="{4F55D631-D895-4904-A0E7-49180C9D5A25}" presName="parentText" presStyleLbl="node1" presStyleIdx="2" presStyleCnt="3" custScaleX="110833" custScaleY="148171" custLinFactNeighborX="-5165" custLinFactNeighborY="5711">
        <dgm:presLayoutVars>
          <dgm:chMax val="1"/>
          <dgm:bulletEnabled val="1"/>
        </dgm:presLayoutVars>
      </dgm:prSet>
      <dgm:spPr/>
      <dgm:t>
        <a:bodyPr/>
        <a:lstStyle/>
        <a:p>
          <a:endParaRPr lang="ru-RU"/>
        </a:p>
      </dgm:t>
    </dgm:pt>
    <dgm:pt modelId="{A45A5B8D-D35F-40F4-88C2-279AB45292BB}" type="pres">
      <dgm:prSet presAssocID="{4F55D631-D895-4904-A0E7-49180C9D5A25}" presName="descendantText" presStyleLbl="alignAccFollowNode1" presStyleIdx="2" presStyleCnt="3" custScaleY="173325">
        <dgm:presLayoutVars>
          <dgm:bulletEnabled val="1"/>
        </dgm:presLayoutVars>
      </dgm:prSet>
      <dgm:spPr/>
      <dgm:t>
        <a:bodyPr/>
        <a:lstStyle/>
        <a:p>
          <a:endParaRPr lang="ru-RU"/>
        </a:p>
      </dgm:t>
    </dgm:pt>
  </dgm:ptLst>
  <dgm:cxnLst>
    <dgm:cxn modelId="{3C81764C-D270-42F1-BA51-6A4F693C51FE}" type="presOf" srcId="{7999CF59-0164-4D79-A2D7-D26EE876106B}" destId="{724BEE67-738A-4189-BB69-6CC826FE5705}" srcOrd="0" destOrd="0" presId="urn:microsoft.com/office/officeart/2005/8/layout/vList5"/>
    <dgm:cxn modelId="{9D84A93A-AE53-4E0E-9A78-C518DE752D7B}" type="presOf" srcId="{BCD76D75-F337-49BC-8D0F-796EF209F95F}" destId="{A9D6E545-DB18-4B4C-98D6-4EE401B90BF8}" srcOrd="0" destOrd="5" presId="urn:microsoft.com/office/officeart/2005/8/layout/vList5"/>
    <dgm:cxn modelId="{4C83DBC3-8A1B-48EF-869A-00B078CD00D3}" srcId="{296FB34C-CFD5-4F53-A0CA-D93ADAF9C067}" destId="{4F55D631-D895-4904-A0E7-49180C9D5A25}" srcOrd="2" destOrd="0" parTransId="{D1015709-8337-49A0-B7C3-7265E8A117E0}" sibTransId="{EF183E89-C45A-4DA5-8A97-16BCB6BA1362}"/>
    <dgm:cxn modelId="{642C3C0C-5F6F-4288-9602-F8553B998200}" srcId="{B9100931-B22E-4AA7-A933-8EB1DEA8BD6F}" destId="{3142FA09-55B0-41ED-A825-28CF9F8C1B6B}" srcOrd="4" destOrd="0" parTransId="{83E9E6A0-6209-4E74-A834-94D08CA1389C}" sibTransId="{36E540AA-E21E-4C0D-B484-26112EC20733}"/>
    <dgm:cxn modelId="{80710C21-1EE3-4512-A3DA-EE09559EA671}" type="presOf" srcId="{D7645219-5FBA-414D-9241-DF668FE1C8D2}" destId="{A45A5B8D-D35F-40F4-88C2-279AB45292BB}" srcOrd="0" destOrd="1" presId="urn:microsoft.com/office/officeart/2005/8/layout/vList5"/>
    <dgm:cxn modelId="{77AD1B10-55E6-4A3F-B601-A885F55230C9}" type="presOf" srcId="{B9100931-B22E-4AA7-A933-8EB1DEA8BD6F}" destId="{0450A32C-A3E3-4A61-A559-7659F12E9D83}" srcOrd="0" destOrd="0" presId="urn:microsoft.com/office/officeart/2005/8/layout/vList5"/>
    <dgm:cxn modelId="{AF7078C2-F28B-4CDF-AB09-5636448B5695}" srcId="{B9100931-B22E-4AA7-A933-8EB1DEA8BD6F}" destId="{DE225764-8672-479E-821F-B5B67789BE48}" srcOrd="0" destOrd="0" parTransId="{8D4347F1-3232-492B-A316-2A395DBDDE6C}" sibTransId="{2474A3B4-EEB9-4476-B20B-07244F8C5CBD}"/>
    <dgm:cxn modelId="{03B7EF0C-4C42-41D6-A13A-0C7531401AB7}" type="presOf" srcId="{185B1209-2042-45CD-B7B6-A54A1AE00001}" destId="{425E035B-3C04-438D-AC5E-2E9B06A3BABB}" srcOrd="0" destOrd="0" presId="urn:microsoft.com/office/officeart/2005/8/layout/vList5"/>
    <dgm:cxn modelId="{D7C966A4-A090-488A-9B1F-39D37F858BE2}" srcId="{B9100931-B22E-4AA7-A933-8EB1DEA8BD6F}" destId="{A5089785-7E6A-4319-8936-299F54AA2601}" srcOrd="6" destOrd="0" parTransId="{4D39C508-8E2B-492E-B133-3AFD95B4BB32}" sibTransId="{4D0496CA-CE9D-4CAD-B292-6E9734CF9ABC}"/>
    <dgm:cxn modelId="{6042CE12-910F-4D39-963B-FB38B699FF3C}" type="presOf" srcId="{771680BF-B862-4413-A5B0-F67F8129DF61}" destId="{A9D6E545-DB18-4B4C-98D6-4EE401B90BF8}" srcOrd="0" destOrd="3" presId="urn:microsoft.com/office/officeart/2005/8/layout/vList5"/>
    <dgm:cxn modelId="{9A1056BD-9E4E-424B-9F3D-8F1636E71AE2}" srcId="{B9100931-B22E-4AA7-A933-8EB1DEA8BD6F}" destId="{771680BF-B862-4413-A5B0-F67F8129DF61}" srcOrd="3" destOrd="0" parTransId="{0403F9EC-161E-4317-92FF-3BA6DFE39A9E}" sibTransId="{17A72C67-D008-41E5-A2F4-6072EFCC0CE5}"/>
    <dgm:cxn modelId="{C5813A7B-D171-4379-A5F2-67615800B34F}" srcId="{4F55D631-D895-4904-A0E7-49180C9D5A25}" destId="{5BACEF1F-2F67-4F93-B892-81493A5E3F14}" srcOrd="2" destOrd="0" parTransId="{3C87C007-4786-486B-9F5B-0B159FA0AB27}" sibTransId="{BCD833DF-9735-4D4F-9C7F-70D0B9ABD84E}"/>
    <dgm:cxn modelId="{977DF8F2-7BD5-488B-96AB-A3C7DACCA77E}" srcId="{B9100931-B22E-4AA7-A933-8EB1DEA8BD6F}" destId="{AFB0D75F-255A-458D-96CB-F5DF6B60C0A0}" srcOrd="10" destOrd="0" parTransId="{1289D0B0-7A0E-4A36-87A5-DC2923D6527E}" sibTransId="{D2ED8C51-E040-4212-9185-CF180487BC1E}"/>
    <dgm:cxn modelId="{4EE1E3BA-AC70-42D6-A359-A6D09712B39A}" type="presOf" srcId="{92BF4E54-DB30-4C32-A694-2690A0857D8A}" destId="{724BEE67-738A-4189-BB69-6CC826FE5705}" srcOrd="0" destOrd="1" presId="urn:microsoft.com/office/officeart/2005/8/layout/vList5"/>
    <dgm:cxn modelId="{A5FDE50E-913D-4F19-9EC5-EC3C76E4E402}" srcId="{4F55D631-D895-4904-A0E7-49180C9D5A25}" destId="{3D0273A6-C047-4B57-B886-939BDE221E7D}" srcOrd="0" destOrd="0" parTransId="{1A092474-CAC6-4982-949A-06615D990775}" sibTransId="{AE74D078-1BFD-4FE1-999C-99F749E0B4C2}"/>
    <dgm:cxn modelId="{66B909C9-B2A5-4622-8C70-24CE524EDB69}" type="presOf" srcId="{71CB819E-3432-4C5D-BA34-ECB239AB4AB6}" destId="{A9D6E545-DB18-4B4C-98D6-4EE401B90BF8}" srcOrd="0" destOrd="2" presId="urn:microsoft.com/office/officeart/2005/8/layout/vList5"/>
    <dgm:cxn modelId="{722A2931-0D37-425B-B5B8-0C08B596D203}" srcId="{185B1209-2042-45CD-B7B6-A54A1AE00001}" destId="{92BF4E54-DB30-4C32-A694-2690A0857D8A}" srcOrd="1" destOrd="0" parTransId="{1C7F4EF8-804F-4E12-AADD-21E2B4B06664}" sibTransId="{A9BA7A87-4607-40A8-AB17-6365EC50CEE1}"/>
    <dgm:cxn modelId="{9DD8CB08-C599-48DF-A5A3-DD9A1E247FA2}" srcId="{185B1209-2042-45CD-B7B6-A54A1AE00001}" destId="{7999CF59-0164-4D79-A2D7-D26EE876106B}" srcOrd="0" destOrd="0" parTransId="{1323BBC9-23C4-4A3A-97D4-A977E8D677EA}" sibTransId="{F6FCABB8-A78B-4D5F-A63F-8DA011764167}"/>
    <dgm:cxn modelId="{EB92A799-AAD1-488F-BA8B-94CB3E6D6E51}" type="presOf" srcId="{DE225764-8672-479E-821F-B5B67789BE48}" destId="{A9D6E545-DB18-4B4C-98D6-4EE401B90BF8}" srcOrd="0" destOrd="0" presId="urn:microsoft.com/office/officeart/2005/8/layout/vList5"/>
    <dgm:cxn modelId="{ABB10794-6FEA-4B4F-9325-A61FEA5C4F92}" type="presOf" srcId="{FEDABE25-568A-4752-90CC-DD2F5F597D4B}" destId="{A9D6E545-DB18-4B4C-98D6-4EE401B90BF8}" srcOrd="0" destOrd="7" presId="urn:microsoft.com/office/officeart/2005/8/layout/vList5"/>
    <dgm:cxn modelId="{5D6288D8-6EF2-4487-B356-A3CF54CD3662}" type="presOf" srcId="{B7723DF6-68E1-428E-B5A9-031ECD1A9575}" destId="{A9D6E545-DB18-4B4C-98D6-4EE401B90BF8}" srcOrd="0" destOrd="9" presId="urn:microsoft.com/office/officeart/2005/8/layout/vList5"/>
    <dgm:cxn modelId="{72199D13-0211-4005-9C2A-62894859B0EF}" type="presOf" srcId="{5BACEF1F-2F67-4F93-B892-81493A5E3F14}" destId="{A45A5B8D-D35F-40F4-88C2-279AB45292BB}" srcOrd="0" destOrd="2" presId="urn:microsoft.com/office/officeart/2005/8/layout/vList5"/>
    <dgm:cxn modelId="{6105EFEF-ADA7-4AD1-B70E-A6784594C8F7}" srcId="{B9100931-B22E-4AA7-A933-8EB1DEA8BD6F}" destId="{71CB819E-3432-4C5D-BA34-ECB239AB4AB6}" srcOrd="2" destOrd="0" parTransId="{452D77B4-E1ED-4484-A5A4-FDB53A7D355C}" sibTransId="{1D771F04-CC3C-4DFE-8159-66EC0F83752A}"/>
    <dgm:cxn modelId="{57BDBE21-47A9-4147-BDEB-FEA124BE5F07}" type="presOf" srcId="{3D0273A6-C047-4B57-B886-939BDE221E7D}" destId="{A45A5B8D-D35F-40F4-88C2-279AB45292BB}" srcOrd="0" destOrd="0" presId="urn:microsoft.com/office/officeart/2005/8/layout/vList5"/>
    <dgm:cxn modelId="{B9ABADF7-E270-4AE4-AC1A-3777622639D7}" srcId="{B9100931-B22E-4AA7-A933-8EB1DEA8BD6F}" destId="{B7723DF6-68E1-428E-B5A9-031ECD1A9575}" srcOrd="9" destOrd="0" parTransId="{C20BF439-0706-47C0-8951-CEA49DCA54FC}" sibTransId="{36D4F0B5-159A-461A-9693-BD0FCBDEAF38}"/>
    <dgm:cxn modelId="{8C921AA7-C557-43EE-AC2A-1CADC1D4C9E0}" srcId="{185B1209-2042-45CD-B7B6-A54A1AE00001}" destId="{C623D516-3BCC-4778-A383-19FA2D591BAE}" srcOrd="2" destOrd="0" parTransId="{0E84B078-EAAD-47A4-8208-5FF4F0671750}" sibTransId="{3616F497-00F8-4E12-84EE-3005AC8BFDFC}"/>
    <dgm:cxn modelId="{1232D34B-3709-4DCE-AB8E-73D69948C301}" type="presOf" srcId="{AFB0D75F-255A-458D-96CB-F5DF6B60C0A0}" destId="{A9D6E545-DB18-4B4C-98D6-4EE401B90BF8}" srcOrd="0" destOrd="10" presId="urn:microsoft.com/office/officeart/2005/8/layout/vList5"/>
    <dgm:cxn modelId="{F2A565CA-625F-48A0-9C49-4B79C90E21C4}" type="presOf" srcId="{A5089785-7E6A-4319-8936-299F54AA2601}" destId="{A9D6E545-DB18-4B4C-98D6-4EE401B90BF8}" srcOrd="0" destOrd="6" presId="urn:microsoft.com/office/officeart/2005/8/layout/vList5"/>
    <dgm:cxn modelId="{6DF8A3F4-971E-440F-A6B5-4EDE6BB47E77}" srcId="{B9100931-B22E-4AA7-A933-8EB1DEA8BD6F}" destId="{BCD76D75-F337-49BC-8D0F-796EF209F95F}" srcOrd="5" destOrd="0" parTransId="{0DD1D6A4-0BE4-422D-9C7F-A4A9FB847EFF}" sibTransId="{4131687F-79FC-4E7C-9A2E-79BA5C202BFC}"/>
    <dgm:cxn modelId="{1B31B65F-F9C5-4DA2-BD95-A36A628222C8}" type="presOf" srcId="{6C8AA246-8D40-433E-8AF8-CB3FB2C4F465}" destId="{A9D6E545-DB18-4B4C-98D6-4EE401B90BF8}" srcOrd="0" destOrd="1" presId="urn:microsoft.com/office/officeart/2005/8/layout/vList5"/>
    <dgm:cxn modelId="{D0A1E3B3-1417-4446-B5C2-F3C51FC9B823}" srcId="{B9100931-B22E-4AA7-A933-8EB1DEA8BD6F}" destId="{FEDABE25-568A-4752-90CC-DD2F5F597D4B}" srcOrd="7" destOrd="0" parTransId="{F7DF5821-BAEB-4CAA-9649-B46619A9B871}" sibTransId="{1C67BD6A-DFC1-47C0-BFF2-8E44B2BD3514}"/>
    <dgm:cxn modelId="{3E5D066E-DEF2-4B75-B559-97062C6707C5}" srcId="{B9100931-B22E-4AA7-A933-8EB1DEA8BD6F}" destId="{818B0D10-5CD2-4E78-AD0D-EAF6F39C0115}" srcOrd="8" destOrd="0" parTransId="{AECFC253-26B7-4A6A-AE16-FAD8CFEF7C55}" sibTransId="{05D50F34-0138-45B8-8DD0-F9BBA527637B}"/>
    <dgm:cxn modelId="{7A643D89-A0A5-4AF3-8BA3-66E04A348580}" type="presOf" srcId="{818B0D10-5CD2-4E78-AD0D-EAF6F39C0115}" destId="{A9D6E545-DB18-4B4C-98D6-4EE401B90BF8}" srcOrd="0" destOrd="8" presId="urn:microsoft.com/office/officeart/2005/8/layout/vList5"/>
    <dgm:cxn modelId="{B280D167-D464-454E-905C-40AFE3580E85}" srcId="{4F55D631-D895-4904-A0E7-49180C9D5A25}" destId="{D7645219-5FBA-414D-9241-DF668FE1C8D2}" srcOrd="1" destOrd="0" parTransId="{B488336F-A29A-4893-BA4A-1720656757E1}" sibTransId="{3A5AD50A-232F-4011-A1AC-E503FFE9BAB3}"/>
    <dgm:cxn modelId="{72080AA5-F31C-4637-B9B1-3D6A6E3C0F94}" srcId="{296FB34C-CFD5-4F53-A0CA-D93ADAF9C067}" destId="{B9100931-B22E-4AA7-A933-8EB1DEA8BD6F}" srcOrd="1" destOrd="0" parTransId="{D9B03652-6C5C-4999-9AFF-D2A24A9251EC}" sibTransId="{04C0FF2B-D478-46FD-AD14-A41C2BDC701C}"/>
    <dgm:cxn modelId="{7781EBCC-0E04-4813-B9CC-92959B228C68}" type="presOf" srcId="{4F55D631-D895-4904-A0E7-49180C9D5A25}" destId="{4896565C-472C-4376-8106-7A67D4C4703C}" srcOrd="0" destOrd="0" presId="urn:microsoft.com/office/officeart/2005/8/layout/vList5"/>
    <dgm:cxn modelId="{B751ABAB-B580-4B59-9125-CE4878D5BCB5}" type="presOf" srcId="{3142FA09-55B0-41ED-A825-28CF9F8C1B6B}" destId="{A9D6E545-DB18-4B4C-98D6-4EE401B90BF8}" srcOrd="0" destOrd="4" presId="urn:microsoft.com/office/officeart/2005/8/layout/vList5"/>
    <dgm:cxn modelId="{19F09D11-252A-4DA0-AFA0-35D5412C22ED}" type="presOf" srcId="{C623D516-3BCC-4778-A383-19FA2D591BAE}" destId="{724BEE67-738A-4189-BB69-6CC826FE5705}" srcOrd="0" destOrd="2" presId="urn:microsoft.com/office/officeart/2005/8/layout/vList5"/>
    <dgm:cxn modelId="{2965B879-AD30-4076-A9E7-5DCE27A6AEA6}" type="presOf" srcId="{296FB34C-CFD5-4F53-A0CA-D93ADAF9C067}" destId="{E1350BF2-D1E9-4156-A119-5DABB67B81F7}" srcOrd="0" destOrd="0" presId="urn:microsoft.com/office/officeart/2005/8/layout/vList5"/>
    <dgm:cxn modelId="{E161AD58-A78A-4DAA-8B05-E4070D4C9370}" srcId="{296FB34C-CFD5-4F53-A0CA-D93ADAF9C067}" destId="{185B1209-2042-45CD-B7B6-A54A1AE00001}" srcOrd="0" destOrd="0" parTransId="{9DBACAD0-5CCD-4A0F-ADC8-456012454FFA}" sibTransId="{EA9E5874-7D3A-43E7-8D27-DE51BA52B516}"/>
    <dgm:cxn modelId="{8532B5B4-0005-4C4C-8F20-575DE1A58812}" srcId="{B9100931-B22E-4AA7-A933-8EB1DEA8BD6F}" destId="{C537AD1F-0EE4-4D72-8B0A-7834FF2B96AA}" srcOrd="11" destOrd="0" parTransId="{4070272F-F666-4AEA-A911-2D426D0A43D1}" sibTransId="{5F26235B-263C-4EA0-B255-4086CA7A73E1}"/>
    <dgm:cxn modelId="{E7979191-4AE6-4141-8667-A0E693914A4E}" srcId="{B9100931-B22E-4AA7-A933-8EB1DEA8BD6F}" destId="{6C8AA246-8D40-433E-8AF8-CB3FB2C4F465}" srcOrd="1" destOrd="0" parTransId="{672EA98B-41F7-4B1C-B93C-9A05ACE84F47}" sibTransId="{50508AAE-9B33-4795-84C0-48B5B5752665}"/>
    <dgm:cxn modelId="{EC82D769-04B5-4E06-AEE0-C9D787A9528A}" type="presOf" srcId="{C537AD1F-0EE4-4D72-8B0A-7834FF2B96AA}" destId="{A9D6E545-DB18-4B4C-98D6-4EE401B90BF8}" srcOrd="0" destOrd="11" presId="urn:microsoft.com/office/officeart/2005/8/layout/vList5"/>
    <dgm:cxn modelId="{D2AD618A-1633-4784-85EE-B468B4B36693}" type="presParOf" srcId="{E1350BF2-D1E9-4156-A119-5DABB67B81F7}" destId="{BE2670E5-299D-41DF-9E58-0C05E7B8E3B3}" srcOrd="0" destOrd="0" presId="urn:microsoft.com/office/officeart/2005/8/layout/vList5"/>
    <dgm:cxn modelId="{392B6612-51ED-4057-B55B-707A653D3713}" type="presParOf" srcId="{BE2670E5-299D-41DF-9E58-0C05E7B8E3B3}" destId="{425E035B-3C04-438D-AC5E-2E9B06A3BABB}" srcOrd="0" destOrd="0" presId="urn:microsoft.com/office/officeart/2005/8/layout/vList5"/>
    <dgm:cxn modelId="{48191FB0-D768-4C87-8163-3803796E2EF5}" type="presParOf" srcId="{BE2670E5-299D-41DF-9E58-0C05E7B8E3B3}" destId="{724BEE67-738A-4189-BB69-6CC826FE5705}" srcOrd="1" destOrd="0" presId="urn:microsoft.com/office/officeart/2005/8/layout/vList5"/>
    <dgm:cxn modelId="{22730ECB-FCCB-4E02-BDBC-EFA660F603CA}" type="presParOf" srcId="{E1350BF2-D1E9-4156-A119-5DABB67B81F7}" destId="{A998318B-E30D-4827-BF1D-A9FEFC1FC76A}" srcOrd="1" destOrd="0" presId="urn:microsoft.com/office/officeart/2005/8/layout/vList5"/>
    <dgm:cxn modelId="{C4CBB479-016C-4A91-B716-9AA62BF9E079}" type="presParOf" srcId="{E1350BF2-D1E9-4156-A119-5DABB67B81F7}" destId="{AD37727B-F7B0-4BD3-8B7B-1567FCCF33C9}" srcOrd="2" destOrd="0" presId="urn:microsoft.com/office/officeart/2005/8/layout/vList5"/>
    <dgm:cxn modelId="{BD6EED86-527B-4E73-9F90-49371A933E58}" type="presParOf" srcId="{AD37727B-F7B0-4BD3-8B7B-1567FCCF33C9}" destId="{0450A32C-A3E3-4A61-A559-7659F12E9D83}" srcOrd="0" destOrd="0" presId="urn:microsoft.com/office/officeart/2005/8/layout/vList5"/>
    <dgm:cxn modelId="{A5BDC14A-0D41-4416-ADBC-A2B9EEE50AC9}" type="presParOf" srcId="{AD37727B-F7B0-4BD3-8B7B-1567FCCF33C9}" destId="{A9D6E545-DB18-4B4C-98D6-4EE401B90BF8}" srcOrd="1" destOrd="0" presId="urn:microsoft.com/office/officeart/2005/8/layout/vList5"/>
    <dgm:cxn modelId="{62688B14-7B43-4E90-AFD4-36E3B3CB9AFA}" type="presParOf" srcId="{E1350BF2-D1E9-4156-A119-5DABB67B81F7}" destId="{1F1C3478-8993-49F7-A6A8-A76C0B0859AD}" srcOrd="3" destOrd="0" presId="urn:microsoft.com/office/officeart/2005/8/layout/vList5"/>
    <dgm:cxn modelId="{F66E8EFB-6F13-4473-971E-1BD7934E2CEF}" type="presParOf" srcId="{E1350BF2-D1E9-4156-A119-5DABB67B81F7}" destId="{02F7F8AF-E901-4B28-904E-DE3C4D44A172}" srcOrd="4" destOrd="0" presId="urn:microsoft.com/office/officeart/2005/8/layout/vList5"/>
    <dgm:cxn modelId="{FF5C2291-9224-4FC7-AE9C-4D79BEAF82D2}" type="presParOf" srcId="{02F7F8AF-E901-4B28-904E-DE3C4D44A172}" destId="{4896565C-472C-4376-8106-7A67D4C4703C}" srcOrd="0" destOrd="0" presId="urn:microsoft.com/office/officeart/2005/8/layout/vList5"/>
    <dgm:cxn modelId="{68513DCF-A53F-493A-A810-07E03F4BFA32}" type="presParOf" srcId="{02F7F8AF-E901-4B28-904E-DE3C4D44A172}" destId="{A45A5B8D-D35F-40F4-88C2-279AB45292B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5729FE-667F-4D04-8327-A6E6C005F647}"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271CF197-E89C-4F19-A4F9-ADCE8E90AA49}">
      <dgm:prSet phldrT="[Текст]" custT="1"/>
      <dgm:spPr/>
      <dgm:t>
        <a:bodyPr/>
        <a:lstStyle/>
        <a:p>
          <a:r>
            <a:rPr lang="ru-RU" sz="2400" dirty="0" smtClean="0">
              <a:solidFill>
                <a:srgbClr val="FF0000"/>
              </a:solidFill>
            </a:rPr>
            <a:t>Образуются</a:t>
          </a:r>
          <a:endParaRPr lang="ru-RU" sz="2400" dirty="0">
            <a:solidFill>
              <a:srgbClr val="FF0000"/>
            </a:solidFill>
          </a:endParaRPr>
        </a:p>
      </dgm:t>
    </dgm:pt>
    <dgm:pt modelId="{A0B03CDE-4735-4CCC-864E-D42AD4106B58}" type="parTrans" cxnId="{BB5890AF-8A74-4012-B430-902A2D57FA7F}">
      <dgm:prSet/>
      <dgm:spPr/>
      <dgm:t>
        <a:bodyPr/>
        <a:lstStyle/>
        <a:p>
          <a:endParaRPr lang="ru-RU"/>
        </a:p>
      </dgm:t>
    </dgm:pt>
    <dgm:pt modelId="{B8694DC0-5F2A-411B-B047-87325628BF16}" type="sibTrans" cxnId="{BB5890AF-8A74-4012-B430-902A2D57FA7F}">
      <dgm:prSet/>
      <dgm:spPr/>
      <dgm:t>
        <a:bodyPr/>
        <a:lstStyle/>
        <a:p>
          <a:endParaRPr lang="ru-RU"/>
        </a:p>
      </dgm:t>
    </dgm:pt>
    <dgm:pt modelId="{89D941BC-934C-422A-92BE-552DB08ACC08}">
      <dgm:prSet phldrT="[Текст]" custT="1"/>
      <dgm:spPr/>
      <dgm:t>
        <a:bodyPr/>
        <a:lstStyle/>
        <a:p>
          <a:r>
            <a:rPr lang="ru-RU" sz="2000" dirty="0" smtClean="0"/>
            <a:t>По принципу «Один Совет – один бюджет»: </a:t>
          </a:r>
          <a:r>
            <a:rPr lang="ru-RU" sz="1600" dirty="0" smtClean="0"/>
            <a:t>в каждой административно-территориальной единице местный Совет депутатов имеет в своем распоряжении местный бюджет, средства которого он самостоятельно и независимо использует для выполнения возложенных на него задач и функций</a:t>
          </a:r>
          <a:endParaRPr lang="ru-RU" sz="1600" dirty="0"/>
        </a:p>
      </dgm:t>
    </dgm:pt>
    <dgm:pt modelId="{2FF7D04C-26BA-46E2-AD60-C145029283CB}" type="parTrans" cxnId="{E2AF6719-6FAB-470D-9CAA-668F4C3C21F8}">
      <dgm:prSet/>
      <dgm:spPr/>
      <dgm:t>
        <a:bodyPr/>
        <a:lstStyle/>
        <a:p>
          <a:endParaRPr lang="ru-RU"/>
        </a:p>
      </dgm:t>
    </dgm:pt>
    <dgm:pt modelId="{6791634D-EA91-4BA9-8406-79CE045BEADA}" type="sibTrans" cxnId="{E2AF6719-6FAB-470D-9CAA-668F4C3C21F8}">
      <dgm:prSet/>
      <dgm:spPr/>
      <dgm:t>
        <a:bodyPr/>
        <a:lstStyle/>
        <a:p>
          <a:endParaRPr lang="ru-RU"/>
        </a:p>
      </dgm:t>
    </dgm:pt>
    <dgm:pt modelId="{8B65002B-211F-4405-97A9-C37BB687C5B7}">
      <dgm:prSet phldrT="[Текст]" custT="1"/>
      <dgm:spPr/>
      <dgm:t>
        <a:bodyPr/>
        <a:lstStyle/>
        <a:p>
          <a:r>
            <a:rPr lang="ru-RU" sz="2400" dirty="0" smtClean="0">
              <a:solidFill>
                <a:srgbClr val="FF0000"/>
              </a:solidFill>
            </a:rPr>
            <a:t>Распределяются</a:t>
          </a:r>
          <a:endParaRPr lang="ru-RU" sz="2400" dirty="0">
            <a:solidFill>
              <a:srgbClr val="FF0000"/>
            </a:solidFill>
          </a:endParaRPr>
        </a:p>
      </dgm:t>
    </dgm:pt>
    <dgm:pt modelId="{2BACE382-9285-40E2-8208-0CF8688EC4B3}" type="parTrans" cxnId="{042E6030-B50D-442A-9109-B190DB93CD17}">
      <dgm:prSet/>
      <dgm:spPr/>
      <dgm:t>
        <a:bodyPr/>
        <a:lstStyle/>
        <a:p>
          <a:endParaRPr lang="ru-RU"/>
        </a:p>
      </dgm:t>
    </dgm:pt>
    <dgm:pt modelId="{57AD82EB-96FA-48EB-A0A6-75B42E82181C}" type="sibTrans" cxnId="{042E6030-B50D-442A-9109-B190DB93CD17}">
      <dgm:prSet/>
      <dgm:spPr/>
      <dgm:t>
        <a:bodyPr/>
        <a:lstStyle/>
        <a:p>
          <a:endParaRPr lang="ru-RU"/>
        </a:p>
      </dgm:t>
    </dgm:pt>
    <dgm:pt modelId="{F06B07A0-738B-4F87-A0F4-3DB702063515}">
      <dgm:prSet phldrT="[Текст]" custT="1"/>
      <dgm:spPr/>
      <dgm:t>
        <a:bodyPr/>
        <a:lstStyle/>
        <a:p>
          <a:r>
            <a:rPr lang="ru-RU" sz="2000" dirty="0" smtClean="0"/>
            <a:t>По нормативам и правилам, установленным Бюджетным кодексом</a:t>
          </a:r>
          <a:endParaRPr lang="ru-RU" sz="2000" dirty="0"/>
        </a:p>
      </dgm:t>
    </dgm:pt>
    <dgm:pt modelId="{29FA01DE-3F7B-4955-878F-AA4BB0F42B8E}" type="parTrans" cxnId="{90F35830-3BA3-48F3-BE94-59E222386DCF}">
      <dgm:prSet/>
      <dgm:spPr/>
      <dgm:t>
        <a:bodyPr/>
        <a:lstStyle/>
        <a:p>
          <a:endParaRPr lang="ru-RU"/>
        </a:p>
      </dgm:t>
    </dgm:pt>
    <dgm:pt modelId="{44FF4D47-FAF0-4B65-9404-DD04A4B5DF39}" type="sibTrans" cxnId="{90F35830-3BA3-48F3-BE94-59E222386DCF}">
      <dgm:prSet/>
      <dgm:spPr/>
      <dgm:t>
        <a:bodyPr/>
        <a:lstStyle/>
        <a:p>
          <a:endParaRPr lang="ru-RU"/>
        </a:p>
      </dgm:t>
    </dgm:pt>
    <dgm:pt modelId="{19BFF364-6AC9-4DC3-B565-902EB71EEE4C}">
      <dgm:prSet phldrT="[Текст]" custT="1"/>
      <dgm:spPr/>
      <dgm:t>
        <a:bodyPr/>
        <a:lstStyle/>
        <a:p>
          <a:r>
            <a:rPr lang="ru-RU" sz="2400" dirty="0" smtClean="0">
              <a:solidFill>
                <a:srgbClr val="FF0000"/>
              </a:solidFill>
            </a:rPr>
            <a:t>Устанавливаются</a:t>
          </a:r>
          <a:endParaRPr lang="ru-RU" sz="2400" dirty="0">
            <a:solidFill>
              <a:srgbClr val="FF0000"/>
            </a:solidFill>
          </a:endParaRPr>
        </a:p>
      </dgm:t>
    </dgm:pt>
    <dgm:pt modelId="{2DFD08CE-07F1-479E-9955-0EABBFB2D0A4}" type="parTrans" cxnId="{56C7E8D7-8796-47F1-8C43-F7A0002FA5B4}">
      <dgm:prSet/>
      <dgm:spPr/>
      <dgm:t>
        <a:bodyPr/>
        <a:lstStyle/>
        <a:p>
          <a:endParaRPr lang="ru-RU"/>
        </a:p>
      </dgm:t>
    </dgm:pt>
    <dgm:pt modelId="{655D9F3D-0C5F-4BC9-B889-A0BBB993FF2A}" type="sibTrans" cxnId="{56C7E8D7-8796-47F1-8C43-F7A0002FA5B4}">
      <dgm:prSet/>
      <dgm:spPr/>
      <dgm:t>
        <a:bodyPr/>
        <a:lstStyle/>
        <a:p>
          <a:endParaRPr lang="ru-RU"/>
        </a:p>
      </dgm:t>
    </dgm:pt>
    <dgm:pt modelId="{E08D2219-4592-4BAC-A627-938F13DF2654}">
      <dgm:prSet phldrT="[Текст]" custT="1"/>
      <dgm:spPr/>
      <dgm:t>
        <a:bodyPr/>
        <a:lstStyle/>
        <a:p>
          <a:r>
            <a:rPr lang="ru-RU" sz="1800" dirty="0" smtClean="0"/>
            <a:t>Ежегодно : дотации, субвенции, иные межбюджетные трансферты</a:t>
          </a:r>
          <a:endParaRPr lang="ru-RU" sz="1800" dirty="0"/>
        </a:p>
      </dgm:t>
    </dgm:pt>
    <dgm:pt modelId="{0D9B3A37-8B65-4E3A-A0F0-D2627A6D1926}" type="parTrans" cxnId="{50EA16EF-C2EC-4AF2-9AE5-5CBFF0FFEA8C}">
      <dgm:prSet/>
      <dgm:spPr/>
      <dgm:t>
        <a:bodyPr/>
        <a:lstStyle/>
        <a:p>
          <a:endParaRPr lang="ru-RU"/>
        </a:p>
      </dgm:t>
    </dgm:pt>
    <dgm:pt modelId="{9BE694BA-35C5-410C-862D-EBD8079F1B67}" type="sibTrans" cxnId="{50EA16EF-C2EC-4AF2-9AE5-5CBFF0FFEA8C}">
      <dgm:prSet/>
      <dgm:spPr/>
      <dgm:t>
        <a:bodyPr/>
        <a:lstStyle/>
        <a:p>
          <a:endParaRPr lang="ru-RU"/>
        </a:p>
      </dgm:t>
    </dgm:pt>
    <dgm:pt modelId="{72247053-07A4-4457-BD97-352F8CCDC9D3}">
      <dgm:prSet phldrT="[Текст]" custT="1"/>
      <dgm:spPr/>
      <dgm:t>
        <a:bodyPr/>
        <a:lstStyle/>
        <a:p>
          <a:r>
            <a:rPr lang="ru-RU" sz="1800" dirty="0" smtClean="0"/>
            <a:t>На постоянной основе: подоходный налог, налог на прибыль, налоги на собственность, налог на добавленную собственность, другие налоговые доходы</a:t>
          </a:r>
          <a:endParaRPr lang="ru-RU" sz="1800" dirty="0"/>
        </a:p>
      </dgm:t>
    </dgm:pt>
    <dgm:pt modelId="{05ED52CE-9FFE-4238-ACBD-2D76A32E6486}" type="parTrans" cxnId="{F94B7D60-F973-436D-8438-9B25ECA7F9EC}">
      <dgm:prSet/>
      <dgm:spPr/>
      <dgm:t>
        <a:bodyPr/>
        <a:lstStyle/>
        <a:p>
          <a:endParaRPr lang="ru-RU"/>
        </a:p>
      </dgm:t>
    </dgm:pt>
    <dgm:pt modelId="{50AF04D1-B971-4AAB-A154-0AF6461969F8}" type="sibTrans" cxnId="{F94B7D60-F973-436D-8438-9B25ECA7F9EC}">
      <dgm:prSet/>
      <dgm:spPr/>
      <dgm:t>
        <a:bodyPr/>
        <a:lstStyle/>
        <a:p>
          <a:endParaRPr lang="ru-RU"/>
        </a:p>
      </dgm:t>
    </dgm:pt>
    <dgm:pt modelId="{CD0D6A22-69B4-4F87-9CD8-51890AB4FE38}">
      <dgm:prSet phldrT="[Текст]" custT="1"/>
      <dgm:spPr/>
      <dgm:t>
        <a:bodyPr/>
        <a:lstStyle/>
        <a:p>
          <a:endParaRPr lang="ru-RU" sz="1800" dirty="0"/>
        </a:p>
      </dgm:t>
    </dgm:pt>
    <dgm:pt modelId="{C2B4BEC6-3D60-4454-9A99-FFF56FFFE27B}" type="parTrans" cxnId="{43DA7B77-C3FD-45EC-AD14-1898A3045CAF}">
      <dgm:prSet/>
      <dgm:spPr/>
      <dgm:t>
        <a:bodyPr/>
        <a:lstStyle/>
        <a:p>
          <a:endParaRPr lang="ru-RU"/>
        </a:p>
      </dgm:t>
    </dgm:pt>
    <dgm:pt modelId="{DBC63D1C-7497-4ABB-BA78-7D3A6151D082}" type="sibTrans" cxnId="{43DA7B77-C3FD-45EC-AD14-1898A3045CAF}">
      <dgm:prSet/>
      <dgm:spPr/>
      <dgm:t>
        <a:bodyPr/>
        <a:lstStyle/>
        <a:p>
          <a:endParaRPr lang="ru-RU"/>
        </a:p>
      </dgm:t>
    </dgm:pt>
    <dgm:pt modelId="{22A7FAF5-DC93-42E8-8668-DF42BDE13EA8}" type="pres">
      <dgm:prSet presAssocID="{B75729FE-667F-4D04-8327-A6E6C005F647}" presName="Name0" presStyleCnt="0">
        <dgm:presLayoutVars>
          <dgm:dir/>
          <dgm:animLvl val="lvl"/>
          <dgm:resizeHandles val="exact"/>
        </dgm:presLayoutVars>
      </dgm:prSet>
      <dgm:spPr/>
      <dgm:t>
        <a:bodyPr/>
        <a:lstStyle/>
        <a:p>
          <a:endParaRPr lang="ru-RU"/>
        </a:p>
      </dgm:t>
    </dgm:pt>
    <dgm:pt modelId="{DD5C92F5-0CEE-405C-9B37-8BD267E6E7BF}" type="pres">
      <dgm:prSet presAssocID="{271CF197-E89C-4F19-A4F9-ADCE8E90AA49}" presName="linNode" presStyleCnt="0"/>
      <dgm:spPr/>
    </dgm:pt>
    <dgm:pt modelId="{07A2E5E1-A5DA-4EB5-871A-AF84CD128498}" type="pres">
      <dgm:prSet presAssocID="{271CF197-E89C-4F19-A4F9-ADCE8E90AA49}" presName="parentText" presStyleLbl="node1" presStyleIdx="0" presStyleCnt="3">
        <dgm:presLayoutVars>
          <dgm:chMax val="1"/>
          <dgm:bulletEnabled val="1"/>
        </dgm:presLayoutVars>
      </dgm:prSet>
      <dgm:spPr/>
      <dgm:t>
        <a:bodyPr/>
        <a:lstStyle/>
        <a:p>
          <a:endParaRPr lang="ru-RU"/>
        </a:p>
      </dgm:t>
    </dgm:pt>
    <dgm:pt modelId="{03D7FB27-E6E9-4197-B78D-8923C5058265}" type="pres">
      <dgm:prSet presAssocID="{271CF197-E89C-4F19-A4F9-ADCE8E90AA49}" presName="descendantText" presStyleLbl="alignAccFollowNode1" presStyleIdx="0" presStyleCnt="3" custScaleY="182508">
        <dgm:presLayoutVars>
          <dgm:bulletEnabled val="1"/>
        </dgm:presLayoutVars>
      </dgm:prSet>
      <dgm:spPr/>
      <dgm:t>
        <a:bodyPr/>
        <a:lstStyle/>
        <a:p>
          <a:endParaRPr lang="ru-RU"/>
        </a:p>
      </dgm:t>
    </dgm:pt>
    <dgm:pt modelId="{1911121A-2F79-489F-90D5-E6AAB18C0B41}" type="pres">
      <dgm:prSet presAssocID="{B8694DC0-5F2A-411B-B047-87325628BF16}" presName="sp" presStyleCnt="0"/>
      <dgm:spPr/>
    </dgm:pt>
    <dgm:pt modelId="{C716620F-3148-4996-B2C9-93D14030EA4D}" type="pres">
      <dgm:prSet presAssocID="{8B65002B-211F-4405-97A9-C37BB687C5B7}" presName="linNode" presStyleCnt="0"/>
      <dgm:spPr/>
    </dgm:pt>
    <dgm:pt modelId="{9A08E0AA-5E06-4836-BD87-D6CD8C86137B}" type="pres">
      <dgm:prSet presAssocID="{8B65002B-211F-4405-97A9-C37BB687C5B7}" presName="parentText" presStyleLbl="node1" presStyleIdx="1" presStyleCnt="3">
        <dgm:presLayoutVars>
          <dgm:chMax val="1"/>
          <dgm:bulletEnabled val="1"/>
        </dgm:presLayoutVars>
      </dgm:prSet>
      <dgm:spPr/>
      <dgm:t>
        <a:bodyPr/>
        <a:lstStyle/>
        <a:p>
          <a:endParaRPr lang="ru-RU"/>
        </a:p>
      </dgm:t>
    </dgm:pt>
    <dgm:pt modelId="{BE176A71-13E9-4564-A6B9-FEF760422249}" type="pres">
      <dgm:prSet presAssocID="{8B65002B-211F-4405-97A9-C37BB687C5B7}" presName="descendantText" presStyleLbl="alignAccFollowNode1" presStyleIdx="1" presStyleCnt="3" custScaleY="62899">
        <dgm:presLayoutVars>
          <dgm:bulletEnabled val="1"/>
        </dgm:presLayoutVars>
      </dgm:prSet>
      <dgm:spPr/>
      <dgm:t>
        <a:bodyPr/>
        <a:lstStyle/>
        <a:p>
          <a:endParaRPr lang="ru-RU"/>
        </a:p>
      </dgm:t>
    </dgm:pt>
    <dgm:pt modelId="{5B300D6F-1C0D-464E-BBE2-DBAAEC672CCC}" type="pres">
      <dgm:prSet presAssocID="{57AD82EB-96FA-48EB-A0A6-75B42E82181C}" presName="sp" presStyleCnt="0"/>
      <dgm:spPr/>
    </dgm:pt>
    <dgm:pt modelId="{6A25000A-B3D9-40AE-931F-5E863F1CECC2}" type="pres">
      <dgm:prSet presAssocID="{19BFF364-6AC9-4DC3-B565-902EB71EEE4C}" presName="linNode" presStyleCnt="0"/>
      <dgm:spPr/>
    </dgm:pt>
    <dgm:pt modelId="{0A2B4F7D-733E-43E7-A5FA-27A5839D6D5A}" type="pres">
      <dgm:prSet presAssocID="{19BFF364-6AC9-4DC3-B565-902EB71EEE4C}" presName="parentText" presStyleLbl="node1" presStyleIdx="2" presStyleCnt="3">
        <dgm:presLayoutVars>
          <dgm:chMax val="1"/>
          <dgm:bulletEnabled val="1"/>
        </dgm:presLayoutVars>
      </dgm:prSet>
      <dgm:spPr/>
      <dgm:t>
        <a:bodyPr/>
        <a:lstStyle/>
        <a:p>
          <a:endParaRPr lang="ru-RU"/>
        </a:p>
      </dgm:t>
    </dgm:pt>
    <dgm:pt modelId="{3D898675-8681-4939-B2C2-0EA0C897D703}" type="pres">
      <dgm:prSet presAssocID="{19BFF364-6AC9-4DC3-B565-902EB71EEE4C}" presName="descendantText" presStyleLbl="alignAccFollowNode1" presStyleIdx="2" presStyleCnt="3" custScaleY="226104">
        <dgm:presLayoutVars>
          <dgm:bulletEnabled val="1"/>
        </dgm:presLayoutVars>
      </dgm:prSet>
      <dgm:spPr/>
      <dgm:t>
        <a:bodyPr/>
        <a:lstStyle/>
        <a:p>
          <a:endParaRPr lang="ru-RU"/>
        </a:p>
      </dgm:t>
    </dgm:pt>
  </dgm:ptLst>
  <dgm:cxnLst>
    <dgm:cxn modelId="{E4091497-B54E-4E15-BD0F-FBDFB76E9C87}" type="presOf" srcId="{F06B07A0-738B-4F87-A0F4-3DB702063515}" destId="{BE176A71-13E9-4564-A6B9-FEF760422249}" srcOrd="0" destOrd="0" presId="urn:microsoft.com/office/officeart/2005/8/layout/vList5"/>
    <dgm:cxn modelId="{E2AF6719-6FAB-470D-9CAA-668F4C3C21F8}" srcId="{271CF197-E89C-4F19-A4F9-ADCE8E90AA49}" destId="{89D941BC-934C-422A-92BE-552DB08ACC08}" srcOrd="0" destOrd="0" parTransId="{2FF7D04C-26BA-46E2-AD60-C145029283CB}" sibTransId="{6791634D-EA91-4BA9-8406-79CE045BEADA}"/>
    <dgm:cxn modelId="{F94B7D60-F973-436D-8438-9B25ECA7F9EC}" srcId="{19BFF364-6AC9-4DC3-B565-902EB71EEE4C}" destId="{72247053-07A4-4457-BD97-352F8CCDC9D3}" srcOrd="2" destOrd="0" parTransId="{05ED52CE-9FFE-4238-ACBD-2D76A32E6486}" sibTransId="{50AF04D1-B971-4AAB-A154-0AF6461969F8}"/>
    <dgm:cxn modelId="{665A3AE8-C2B0-48E1-ADAC-B8D4A0A0DC19}" type="presOf" srcId="{B75729FE-667F-4D04-8327-A6E6C005F647}" destId="{22A7FAF5-DC93-42E8-8668-DF42BDE13EA8}" srcOrd="0" destOrd="0" presId="urn:microsoft.com/office/officeart/2005/8/layout/vList5"/>
    <dgm:cxn modelId="{901D2CE3-42DB-40AC-98C4-7AB6F349109B}" type="presOf" srcId="{89D941BC-934C-422A-92BE-552DB08ACC08}" destId="{03D7FB27-E6E9-4197-B78D-8923C5058265}" srcOrd="0" destOrd="0" presId="urn:microsoft.com/office/officeart/2005/8/layout/vList5"/>
    <dgm:cxn modelId="{042E6030-B50D-442A-9109-B190DB93CD17}" srcId="{B75729FE-667F-4D04-8327-A6E6C005F647}" destId="{8B65002B-211F-4405-97A9-C37BB687C5B7}" srcOrd="1" destOrd="0" parTransId="{2BACE382-9285-40E2-8208-0CF8688EC4B3}" sibTransId="{57AD82EB-96FA-48EB-A0A6-75B42E82181C}"/>
    <dgm:cxn modelId="{C817C191-FA82-4E31-82D2-119F87D3A8F2}" type="presOf" srcId="{CD0D6A22-69B4-4F87-9CD8-51890AB4FE38}" destId="{3D898675-8681-4939-B2C2-0EA0C897D703}" srcOrd="0" destOrd="1" presId="urn:microsoft.com/office/officeart/2005/8/layout/vList5"/>
    <dgm:cxn modelId="{50EA16EF-C2EC-4AF2-9AE5-5CBFF0FFEA8C}" srcId="{19BFF364-6AC9-4DC3-B565-902EB71EEE4C}" destId="{E08D2219-4592-4BAC-A627-938F13DF2654}" srcOrd="0" destOrd="0" parTransId="{0D9B3A37-8B65-4E3A-A0F0-D2627A6D1926}" sibTransId="{9BE694BA-35C5-410C-862D-EBD8079F1B67}"/>
    <dgm:cxn modelId="{6C26F0B3-176C-464F-864B-BE47F906B695}" type="presOf" srcId="{8B65002B-211F-4405-97A9-C37BB687C5B7}" destId="{9A08E0AA-5E06-4836-BD87-D6CD8C86137B}" srcOrd="0" destOrd="0" presId="urn:microsoft.com/office/officeart/2005/8/layout/vList5"/>
    <dgm:cxn modelId="{4286ABB8-E41C-4BA0-A15D-8568025B8A46}" type="presOf" srcId="{19BFF364-6AC9-4DC3-B565-902EB71EEE4C}" destId="{0A2B4F7D-733E-43E7-A5FA-27A5839D6D5A}" srcOrd="0" destOrd="0" presId="urn:microsoft.com/office/officeart/2005/8/layout/vList5"/>
    <dgm:cxn modelId="{76942799-7DDD-415D-B181-77B085944792}" type="presOf" srcId="{72247053-07A4-4457-BD97-352F8CCDC9D3}" destId="{3D898675-8681-4939-B2C2-0EA0C897D703}" srcOrd="0" destOrd="2" presId="urn:microsoft.com/office/officeart/2005/8/layout/vList5"/>
    <dgm:cxn modelId="{C380F6EC-8B4A-4B4E-8C31-6DDAE530FEC3}" type="presOf" srcId="{271CF197-E89C-4F19-A4F9-ADCE8E90AA49}" destId="{07A2E5E1-A5DA-4EB5-871A-AF84CD128498}" srcOrd="0" destOrd="0" presId="urn:microsoft.com/office/officeart/2005/8/layout/vList5"/>
    <dgm:cxn modelId="{56C7E8D7-8796-47F1-8C43-F7A0002FA5B4}" srcId="{B75729FE-667F-4D04-8327-A6E6C005F647}" destId="{19BFF364-6AC9-4DC3-B565-902EB71EEE4C}" srcOrd="2" destOrd="0" parTransId="{2DFD08CE-07F1-479E-9955-0EABBFB2D0A4}" sibTransId="{655D9F3D-0C5F-4BC9-B889-A0BBB993FF2A}"/>
    <dgm:cxn modelId="{BB5890AF-8A74-4012-B430-902A2D57FA7F}" srcId="{B75729FE-667F-4D04-8327-A6E6C005F647}" destId="{271CF197-E89C-4F19-A4F9-ADCE8E90AA49}" srcOrd="0" destOrd="0" parTransId="{A0B03CDE-4735-4CCC-864E-D42AD4106B58}" sibTransId="{B8694DC0-5F2A-411B-B047-87325628BF16}"/>
    <dgm:cxn modelId="{8F6FBD50-6D83-4AF7-90CB-DC8A7804EF25}" type="presOf" srcId="{E08D2219-4592-4BAC-A627-938F13DF2654}" destId="{3D898675-8681-4939-B2C2-0EA0C897D703}" srcOrd="0" destOrd="0" presId="urn:microsoft.com/office/officeart/2005/8/layout/vList5"/>
    <dgm:cxn modelId="{90F35830-3BA3-48F3-BE94-59E222386DCF}" srcId="{8B65002B-211F-4405-97A9-C37BB687C5B7}" destId="{F06B07A0-738B-4F87-A0F4-3DB702063515}" srcOrd="0" destOrd="0" parTransId="{29FA01DE-3F7B-4955-878F-AA4BB0F42B8E}" sibTransId="{44FF4D47-FAF0-4B65-9404-DD04A4B5DF39}"/>
    <dgm:cxn modelId="{43DA7B77-C3FD-45EC-AD14-1898A3045CAF}" srcId="{19BFF364-6AC9-4DC3-B565-902EB71EEE4C}" destId="{CD0D6A22-69B4-4F87-9CD8-51890AB4FE38}" srcOrd="1" destOrd="0" parTransId="{C2B4BEC6-3D60-4454-9A99-FFF56FFFE27B}" sibTransId="{DBC63D1C-7497-4ABB-BA78-7D3A6151D082}"/>
    <dgm:cxn modelId="{8DCD910F-FB75-496D-802D-F0A1D66A24ED}" type="presParOf" srcId="{22A7FAF5-DC93-42E8-8668-DF42BDE13EA8}" destId="{DD5C92F5-0CEE-405C-9B37-8BD267E6E7BF}" srcOrd="0" destOrd="0" presId="urn:microsoft.com/office/officeart/2005/8/layout/vList5"/>
    <dgm:cxn modelId="{84FE2A2C-1761-48D2-AAE6-76EA529B100A}" type="presParOf" srcId="{DD5C92F5-0CEE-405C-9B37-8BD267E6E7BF}" destId="{07A2E5E1-A5DA-4EB5-871A-AF84CD128498}" srcOrd="0" destOrd="0" presId="urn:microsoft.com/office/officeart/2005/8/layout/vList5"/>
    <dgm:cxn modelId="{5B4F16AF-0FC2-4E5F-B572-6540B6D6A19B}" type="presParOf" srcId="{DD5C92F5-0CEE-405C-9B37-8BD267E6E7BF}" destId="{03D7FB27-E6E9-4197-B78D-8923C5058265}" srcOrd="1" destOrd="0" presId="urn:microsoft.com/office/officeart/2005/8/layout/vList5"/>
    <dgm:cxn modelId="{1E77A23E-BFD7-41DA-9B70-C391091CDA29}" type="presParOf" srcId="{22A7FAF5-DC93-42E8-8668-DF42BDE13EA8}" destId="{1911121A-2F79-489F-90D5-E6AAB18C0B41}" srcOrd="1" destOrd="0" presId="urn:microsoft.com/office/officeart/2005/8/layout/vList5"/>
    <dgm:cxn modelId="{80A9951B-B81A-405E-B0D1-D041FDBCCE21}" type="presParOf" srcId="{22A7FAF5-DC93-42E8-8668-DF42BDE13EA8}" destId="{C716620F-3148-4996-B2C9-93D14030EA4D}" srcOrd="2" destOrd="0" presId="urn:microsoft.com/office/officeart/2005/8/layout/vList5"/>
    <dgm:cxn modelId="{8087BCCE-E2BB-49BF-B709-C9CC16A3D404}" type="presParOf" srcId="{C716620F-3148-4996-B2C9-93D14030EA4D}" destId="{9A08E0AA-5E06-4836-BD87-D6CD8C86137B}" srcOrd="0" destOrd="0" presId="urn:microsoft.com/office/officeart/2005/8/layout/vList5"/>
    <dgm:cxn modelId="{A58B5091-670A-4767-99EE-7D5ACA5A09F8}" type="presParOf" srcId="{C716620F-3148-4996-B2C9-93D14030EA4D}" destId="{BE176A71-13E9-4564-A6B9-FEF760422249}" srcOrd="1" destOrd="0" presId="urn:microsoft.com/office/officeart/2005/8/layout/vList5"/>
    <dgm:cxn modelId="{7FCF3623-1E1C-4BF0-A1A7-9B9945A85E79}" type="presParOf" srcId="{22A7FAF5-DC93-42E8-8668-DF42BDE13EA8}" destId="{5B300D6F-1C0D-464E-BBE2-DBAAEC672CCC}" srcOrd="3" destOrd="0" presId="urn:microsoft.com/office/officeart/2005/8/layout/vList5"/>
    <dgm:cxn modelId="{555D6C34-C08E-483B-8393-5CA16FCCC625}" type="presParOf" srcId="{22A7FAF5-DC93-42E8-8668-DF42BDE13EA8}" destId="{6A25000A-B3D9-40AE-931F-5E863F1CECC2}" srcOrd="4" destOrd="0" presId="urn:microsoft.com/office/officeart/2005/8/layout/vList5"/>
    <dgm:cxn modelId="{37C38B07-F130-419A-BE11-AB5218F7CE50}" type="presParOf" srcId="{6A25000A-B3D9-40AE-931F-5E863F1CECC2}" destId="{0A2B4F7D-733E-43E7-A5FA-27A5839D6D5A}" srcOrd="0" destOrd="0" presId="urn:microsoft.com/office/officeart/2005/8/layout/vList5"/>
    <dgm:cxn modelId="{B2DABFDB-61D2-4131-A7AC-1EE52C0759EA}" type="presParOf" srcId="{6A25000A-B3D9-40AE-931F-5E863F1CECC2}" destId="{3D898675-8681-4939-B2C2-0EA0C897D70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FB8EB9-76EE-43DC-B07B-278A9FB9A7B6}">
      <dsp:nvSpPr>
        <dsp:cNvPr id="0" name=""/>
        <dsp:cNvSpPr/>
      </dsp:nvSpPr>
      <dsp:spPr>
        <a:xfrm>
          <a:off x="3473833" y="2212020"/>
          <a:ext cx="558602" cy="1430808"/>
        </a:xfrm>
        <a:custGeom>
          <a:avLst/>
          <a:gdLst/>
          <a:ahLst/>
          <a:cxnLst/>
          <a:rect l="0" t="0" r="0" b="0"/>
          <a:pathLst>
            <a:path>
              <a:moveTo>
                <a:pt x="0" y="0"/>
              </a:moveTo>
              <a:lnTo>
                <a:pt x="279301" y="0"/>
              </a:lnTo>
              <a:lnTo>
                <a:pt x="279301" y="1430808"/>
              </a:lnTo>
              <a:lnTo>
                <a:pt x="558602" y="143080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714734" y="2889024"/>
        <a:ext cx="76799" cy="76799"/>
      </dsp:txXfrm>
    </dsp:sp>
    <dsp:sp modelId="{2BACB757-9A9B-4F0A-9741-9526C3F13C07}">
      <dsp:nvSpPr>
        <dsp:cNvPr id="0" name=""/>
        <dsp:cNvSpPr/>
      </dsp:nvSpPr>
      <dsp:spPr>
        <a:xfrm>
          <a:off x="3473833" y="2166300"/>
          <a:ext cx="529355" cy="91440"/>
        </a:xfrm>
        <a:custGeom>
          <a:avLst/>
          <a:gdLst/>
          <a:ahLst/>
          <a:cxnLst/>
          <a:rect l="0" t="0" r="0" b="0"/>
          <a:pathLst>
            <a:path>
              <a:moveTo>
                <a:pt x="0" y="45720"/>
              </a:moveTo>
              <a:lnTo>
                <a:pt x="529355" y="457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3725277" y="2198786"/>
        <a:ext cx="26467" cy="26467"/>
      </dsp:txXfrm>
    </dsp:sp>
    <dsp:sp modelId="{91E55802-0083-4A99-A5BB-2828E58FB181}">
      <dsp:nvSpPr>
        <dsp:cNvPr id="0" name=""/>
        <dsp:cNvSpPr/>
      </dsp:nvSpPr>
      <dsp:spPr>
        <a:xfrm>
          <a:off x="3473833" y="693383"/>
          <a:ext cx="534136" cy="1518636"/>
        </a:xfrm>
        <a:custGeom>
          <a:avLst/>
          <a:gdLst/>
          <a:ahLst/>
          <a:cxnLst/>
          <a:rect l="0" t="0" r="0" b="0"/>
          <a:pathLst>
            <a:path>
              <a:moveTo>
                <a:pt x="0" y="1518636"/>
              </a:moveTo>
              <a:lnTo>
                <a:pt x="267068" y="1518636"/>
              </a:lnTo>
              <a:lnTo>
                <a:pt x="267068" y="0"/>
              </a:lnTo>
              <a:lnTo>
                <a:pt x="534136"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ru-RU" sz="600" kern="1200"/>
        </a:p>
      </dsp:txBody>
      <dsp:txXfrm>
        <a:off x="3700655" y="1412455"/>
        <a:ext cx="80491" cy="80491"/>
      </dsp:txXfrm>
    </dsp:sp>
    <dsp:sp modelId="{3C1E52E3-40C3-4D36-82B6-272D44DE2D49}">
      <dsp:nvSpPr>
        <dsp:cNvPr id="0" name=""/>
        <dsp:cNvSpPr/>
      </dsp:nvSpPr>
      <dsp:spPr>
        <a:xfrm rot="16200000">
          <a:off x="-384230" y="477493"/>
          <a:ext cx="4247074" cy="3469052"/>
        </a:xfrm>
        <a:prstGeom prst="rect">
          <a:avLst/>
        </a:prstGeom>
        <a:gradFill rotWithShape="1">
          <a:gsLst>
            <a:gs pos="0">
              <a:schemeClr val="accent1">
                <a:lumMod val="95000"/>
              </a:schemeClr>
            </a:gs>
            <a:gs pos="100000">
              <a:schemeClr val="accent1">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1">
              <a:shade val="30000"/>
              <a:satMod val="120000"/>
            </a:schemeClr>
          </a:contourClr>
        </a:sp3d>
      </dsp:spPr>
      <dsp:style>
        <a:lnRef idx="0">
          <a:schemeClr val="accent1"/>
        </a:lnRef>
        <a:fillRef idx="3">
          <a:schemeClr val="accent1"/>
        </a:fillRef>
        <a:effectRef idx="3">
          <a:schemeClr val="accent1"/>
        </a:effectRef>
        <a:fontRef idx="minor">
          <a:schemeClr val="lt1"/>
        </a:fontRef>
      </dsp:style>
      <dsp:txBody>
        <a:bodyPr spcFirstLastPara="0" vert="vert" wrap="square" lIns="40005" tIns="40005" rIns="40005" bIns="40005" numCol="1" spcCol="1270" anchor="ctr" anchorCtr="0">
          <a:noAutofit/>
        </a:bodyPr>
        <a:lstStyle/>
        <a:p>
          <a:pPr lvl="0" algn="ctr" defTabSz="2800350">
            <a:lnSpc>
              <a:spcPct val="90000"/>
            </a:lnSpc>
            <a:spcBef>
              <a:spcPct val="0"/>
            </a:spcBef>
            <a:spcAft>
              <a:spcPct val="35000"/>
            </a:spcAft>
          </a:pPr>
          <a:r>
            <a:rPr lang="ru-RU" sz="6300" kern="1200" dirty="0" smtClean="0"/>
            <a:t>Всего </a:t>
          </a:r>
        </a:p>
        <a:p>
          <a:pPr lvl="0" algn="ctr" defTabSz="2800350">
            <a:lnSpc>
              <a:spcPct val="90000"/>
            </a:lnSpc>
            <a:spcBef>
              <a:spcPct val="0"/>
            </a:spcBef>
            <a:spcAft>
              <a:spcPct val="35000"/>
            </a:spcAft>
          </a:pPr>
          <a:r>
            <a:rPr lang="ru-RU" sz="5800" kern="1200" dirty="0" smtClean="0"/>
            <a:t>115 146,4 </a:t>
          </a:r>
          <a:endParaRPr lang="ru-RU" sz="5800" kern="1200" dirty="0"/>
        </a:p>
      </dsp:txBody>
      <dsp:txXfrm>
        <a:off x="-384230" y="477493"/>
        <a:ext cx="4247074" cy="3469052"/>
      </dsp:txXfrm>
    </dsp:sp>
    <dsp:sp modelId="{ED0BDA15-484D-4B27-B1F4-326385AC20A5}">
      <dsp:nvSpPr>
        <dsp:cNvPr id="0" name=""/>
        <dsp:cNvSpPr/>
      </dsp:nvSpPr>
      <dsp:spPr>
        <a:xfrm>
          <a:off x="4007969" y="289911"/>
          <a:ext cx="4056926" cy="806944"/>
        </a:xfrm>
        <a:prstGeom prst="rect">
          <a:avLst/>
        </a:prstGeom>
        <a:gradFill rotWithShape="1">
          <a:gsLst>
            <a:gs pos="0">
              <a:schemeClr val="accent3">
                <a:lumMod val="95000"/>
              </a:schemeClr>
            </a:gs>
            <a:gs pos="100000">
              <a:schemeClr val="accent3">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3">
              <a:shade val="30000"/>
              <a:satMod val="12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sz="1900" kern="1200" dirty="0" smtClean="0"/>
            <a:t>Налоговые доходы – </a:t>
          </a:r>
        </a:p>
        <a:p>
          <a:pPr lvl="0" algn="ctr" defTabSz="844550">
            <a:lnSpc>
              <a:spcPct val="90000"/>
            </a:lnSpc>
            <a:spcBef>
              <a:spcPct val="0"/>
            </a:spcBef>
            <a:spcAft>
              <a:spcPct val="35000"/>
            </a:spcAft>
          </a:pPr>
          <a:r>
            <a:rPr lang="ru-RU" sz="1900" kern="1200" dirty="0" smtClean="0"/>
            <a:t>108</a:t>
          </a:r>
          <a:r>
            <a:rPr lang="en-US" sz="1900" kern="1200" dirty="0" smtClean="0"/>
            <a:t> </a:t>
          </a:r>
          <a:r>
            <a:rPr lang="ru-RU" sz="1900" kern="1200" dirty="0" smtClean="0"/>
            <a:t>389</a:t>
          </a:r>
          <a:r>
            <a:rPr lang="en-US" sz="1900" kern="1200" dirty="0" smtClean="0"/>
            <a:t>,</a:t>
          </a:r>
          <a:r>
            <a:rPr lang="ru-RU" sz="1900" kern="1200" dirty="0" smtClean="0"/>
            <a:t>9; 94,2 % </a:t>
          </a:r>
          <a:endParaRPr lang="ru-RU" sz="1900" kern="1200" dirty="0"/>
        </a:p>
      </dsp:txBody>
      <dsp:txXfrm>
        <a:off x="4007969" y="289911"/>
        <a:ext cx="4056926" cy="806944"/>
      </dsp:txXfrm>
    </dsp:sp>
    <dsp:sp modelId="{C5E2EF75-5FEC-43DD-ACA5-AF3D2E2BFC27}">
      <dsp:nvSpPr>
        <dsp:cNvPr id="0" name=""/>
        <dsp:cNvSpPr/>
      </dsp:nvSpPr>
      <dsp:spPr>
        <a:xfrm>
          <a:off x="4003188" y="1808547"/>
          <a:ext cx="4056926" cy="806944"/>
        </a:xfrm>
        <a:prstGeom prst="rect">
          <a:avLst/>
        </a:prstGeom>
        <a:gradFill rotWithShape="1">
          <a:gsLst>
            <a:gs pos="0">
              <a:schemeClr val="accent4">
                <a:lumMod val="95000"/>
              </a:schemeClr>
            </a:gs>
            <a:gs pos="100000">
              <a:schemeClr val="accent4">
                <a:shade val="82000"/>
                <a:satMod val="125000"/>
                <a:lumMod val="74000"/>
              </a:schemeClr>
            </a:gs>
          </a:gsLst>
          <a:lin ang="5400000" scaled="0"/>
        </a:gradFill>
        <a:ln w="9525" cap="flat" cmpd="sng" algn="ctr">
          <a:solidFill>
            <a:schemeClr val="accent4"/>
          </a:solidFill>
          <a:prstDash val="solid"/>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1">
          <a:schemeClr val="accent4"/>
        </a:lnRef>
        <a:fillRef idx="3">
          <a:schemeClr val="accent4"/>
        </a:fillRef>
        <a:effectRef idx="2">
          <a:schemeClr val="accent4"/>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sz="1900" kern="1200" dirty="0" smtClean="0"/>
            <a:t>Неналоговые доходы – </a:t>
          </a:r>
        </a:p>
        <a:p>
          <a:pPr lvl="0" algn="ctr" defTabSz="844550">
            <a:lnSpc>
              <a:spcPct val="90000"/>
            </a:lnSpc>
            <a:spcBef>
              <a:spcPct val="0"/>
            </a:spcBef>
            <a:spcAft>
              <a:spcPct val="35000"/>
            </a:spcAft>
          </a:pPr>
          <a:r>
            <a:rPr lang="ru-RU" sz="1900" kern="1200" dirty="0" smtClean="0"/>
            <a:t>5 329,2; </a:t>
          </a:r>
          <a:r>
            <a:rPr lang="en-US" sz="1900" kern="1200" dirty="0" smtClean="0"/>
            <a:t>4</a:t>
          </a:r>
          <a:r>
            <a:rPr lang="ru-RU" sz="1900" kern="1200" dirty="0" smtClean="0"/>
            <a:t>,6 % </a:t>
          </a:r>
          <a:endParaRPr lang="ru-RU" sz="1900" kern="1200" dirty="0"/>
        </a:p>
      </dsp:txBody>
      <dsp:txXfrm>
        <a:off x="4003188" y="1808547"/>
        <a:ext cx="4056926" cy="806944"/>
      </dsp:txXfrm>
    </dsp:sp>
    <dsp:sp modelId="{43D284D6-50A1-4AB4-B397-93FA4451B7A3}">
      <dsp:nvSpPr>
        <dsp:cNvPr id="0" name=""/>
        <dsp:cNvSpPr/>
      </dsp:nvSpPr>
      <dsp:spPr>
        <a:xfrm>
          <a:off x="4032435" y="3239356"/>
          <a:ext cx="4001317" cy="806944"/>
        </a:xfrm>
        <a:prstGeom prst="rect">
          <a:avLst/>
        </a:prstGeom>
        <a:gradFill rotWithShape="1">
          <a:gsLst>
            <a:gs pos="28000">
              <a:schemeClr val="accent5">
                <a:tint val="18000"/>
                <a:satMod val="120000"/>
                <a:lumMod val="88000"/>
              </a:schemeClr>
            </a:gs>
            <a:gs pos="100000">
              <a:schemeClr val="accent5">
                <a:tint val="40000"/>
                <a:satMod val="100000"/>
                <a:lumMod val="78000"/>
              </a:schemeClr>
            </a:gs>
          </a:gsLst>
          <a:lin ang="5400000" scaled="0"/>
        </a:gradFill>
        <a:ln w="9525" cap="flat" cmpd="sng" algn="ctr">
          <a:solidFill>
            <a:schemeClr val="accent5"/>
          </a:solidFill>
          <a:prstDash val="solid"/>
        </a:ln>
        <a:effectLst>
          <a:outerShdw blurRad="63500" dist="50800" dir="5400000" sx="98000" sy="98000" rotWithShape="0">
            <a:srgbClr val="000000">
              <a:alpha val="20000"/>
            </a:srgbClr>
          </a:outerShdw>
        </a:effectLst>
        <a:scene3d>
          <a:camera prst="orthographicFront"/>
          <a:lightRig rig="threePt" dir="t"/>
        </a:scene3d>
        <a:sp3d>
          <a:bevelT/>
        </a:sp3d>
      </dsp:spPr>
      <dsp:style>
        <a:lnRef idx="1">
          <a:schemeClr val="accent5"/>
        </a:lnRef>
        <a:fillRef idx="2">
          <a:schemeClr val="accent5"/>
        </a:fillRef>
        <a:effectRef idx="1">
          <a:schemeClr val="accent5"/>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ru-RU" sz="1900" kern="1200" dirty="0" smtClean="0"/>
            <a:t>Безвозмездные поступления – </a:t>
          </a:r>
        </a:p>
        <a:p>
          <a:pPr lvl="0" algn="ctr" defTabSz="844550">
            <a:lnSpc>
              <a:spcPct val="90000"/>
            </a:lnSpc>
            <a:spcBef>
              <a:spcPct val="0"/>
            </a:spcBef>
            <a:spcAft>
              <a:spcPct val="35000"/>
            </a:spcAft>
          </a:pPr>
          <a:r>
            <a:rPr lang="ru-RU" sz="1900" kern="1200" dirty="0" smtClean="0"/>
            <a:t>1 427,3; 1,2 % </a:t>
          </a:r>
          <a:endParaRPr lang="ru-RU" sz="1900" kern="1200" dirty="0"/>
        </a:p>
      </dsp:txBody>
      <dsp:txXfrm>
        <a:off x="4032435" y="3239356"/>
        <a:ext cx="4001317" cy="8069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5D34E0-FAB1-48B4-9B04-0827B0AB297F}">
      <dsp:nvSpPr>
        <dsp:cNvPr id="0" name=""/>
        <dsp:cNvSpPr/>
      </dsp:nvSpPr>
      <dsp:spPr>
        <a:xfrm rot="3162800">
          <a:off x="2630490" y="3463262"/>
          <a:ext cx="1103520" cy="31992"/>
        </a:xfrm>
        <a:custGeom>
          <a:avLst/>
          <a:gdLst/>
          <a:ahLst/>
          <a:cxnLst/>
          <a:rect l="0" t="0" r="0" b="0"/>
          <a:pathLst>
            <a:path>
              <a:moveTo>
                <a:pt x="0" y="15996"/>
              </a:moveTo>
              <a:lnTo>
                <a:pt x="1103520" y="15996"/>
              </a:lnTo>
            </a:path>
          </a:pathLst>
        </a:custGeom>
        <a:noFill/>
        <a:ln w="15875"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8972FD-B4DF-4883-A1C5-0202095BBA6E}">
      <dsp:nvSpPr>
        <dsp:cNvPr id="0" name=""/>
        <dsp:cNvSpPr/>
      </dsp:nvSpPr>
      <dsp:spPr>
        <a:xfrm rot="1051224">
          <a:off x="2916791" y="3038300"/>
          <a:ext cx="2516538" cy="31992"/>
        </a:xfrm>
        <a:custGeom>
          <a:avLst/>
          <a:gdLst/>
          <a:ahLst/>
          <a:cxnLst/>
          <a:rect l="0" t="0" r="0" b="0"/>
          <a:pathLst>
            <a:path>
              <a:moveTo>
                <a:pt x="0" y="15996"/>
              </a:moveTo>
              <a:lnTo>
                <a:pt x="2516538" y="15996"/>
              </a:lnTo>
            </a:path>
          </a:pathLst>
        </a:custGeom>
        <a:noFill/>
        <a:ln w="15875"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FBEE65F-9788-497C-918B-9FC7D65CF778}">
      <dsp:nvSpPr>
        <dsp:cNvPr id="0" name=""/>
        <dsp:cNvSpPr/>
      </dsp:nvSpPr>
      <dsp:spPr>
        <a:xfrm rot="21546727">
          <a:off x="2975000" y="2462097"/>
          <a:ext cx="2693184" cy="31992"/>
        </a:xfrm>
        <a:custGeom>
          <a:avLst/>
          <a:gdLst/>
          <a:ahLst/>
          <a:cxnLst/>
          <a:rect l="0" t="0" r="0" b="0"/>
          <a:pathLst>
            <a:path>
              <a:moveTo>
                <a:pt x="0" y="15996"/>
              </a:moveTo>
              <a:lnTo>
                <a:pt x="2693184" y="15996"/>
              </a:lnTo>
            </a:path>
          </a:pathLst>
        </a:custGeom>
        <a:noFill/>
        <a:ln w="15875"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9E186A7-CB2C-4633-A2B2-D82BEBF36457}">
      <dsp:nvSpPr>
        <dsp:cNvPr id="0" name=""/>
        <dsp:cNvSpPr/>
      </dsp:nvSpPr>
      <dsp:spPr>
        <a:xfrm rot="20653781">
          <a:off x="2918762" y="1933459"/>
          <a:ext cx="2996718" cy="31992"/>
        </a:xfrm>
        <a:custGeom>
          <a:avLst/>
          <a:gdLst/>
          <a:ahLst/>
          <a:cxnLst/>
          <a:rect l="0" t="0" r="0" b="0"/>
          <a:pathLst>
            <a:path>
              <a:moveTo>
                <a:pt x="0" y="15996"/>
              </a:moveTo>
              <a:lnTo>
                <a:pt x="2996718" y="15996"/>
              </a:lnTo>
            </a:path>
          </a:pathLst>
        </a:custGeom>
        <a:noFill/>
        <a:ln w="15875"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EAF0C38-EA73-4EA9-B789-393AB7B1E58E}">
      <dsp:nvSpPr>
        <dsp:cNvPr id="0" name=""/>
        <dsp:cNvSpPr/>
      </dsp:nvSpPr>
      <dsp:spPr>
        <a:xfrm rot="18565653">
          <a:off x="2768477" y="1721266"/>
          <a:ext cx="613415" cy="31992"/>
        </a:xfrm>
        <a:custGeom>
          <a:avLst/>
          <a:gdLst/>
          <a:ahLst/>
          <a:cxnLst/>
          <a:rect l="0" t="0" r="0" b="0"/>
          <a:pathLst>
            <a:path>
              <a:moveTo>
                <a:pt x="0" y="15996"/>
              </a:moveTo>
              <a:lnTo>
                <a:pt x="613415" y="15996"/>
              </a:lnTo>
            </a:path>
          </a:pathLst>
        </a:custGeom>
        <a:noFill/>
        <a:ln w="15875"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B63E581-A5B9-4349-9281-896F61CD25E5}">
      <dsp:nvSpPr>
        <dsp:cNvPr id="0" name=""/>
        <dsp:cNvSpPr/>
      </dsp:nvSpPr>
      <dsp:spPr>
        <a:xfrm>
          <a:off x="0" y="1192181"/>
          <a:ext cx="3571261" cy="2630079"/>
        </a:xfrm>
        <a:prstGeom prst="ellipse">
          <a:avLst/>
        </a:prstGeom>
        <a:gradFill rotWithShape="0">
          <a:gsLst>
            <a:gs pos="0">
              <a:schemeClr val="accent4">
                <a:hueOff val="0"/>
                <a:satOff val="0"/>
                <a:lumOff val="0"/>
                <a:alphaOff val="0"/>
                <a:lumMod val="95000"/>
              </a:schemeClr>
            </a:gs>
            <a:gs pos="100000">
              <a:schemeClr val="accent4">
                <a:hueOff val="0"/>
                <a:satOff val="0"/>
                <a:lumOff val="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C45D0E2-05B7-434E-BD6D-45BA8546F83D}">
      <dsp:nvSpPr>
        <dsp:cNvPr id="0" name=""/>
        <dsp:cNvSpPr/>
      </dsp:nvSpPr>
      <dsp:spPr>
        <a:xfrm>
          <a:off x="2289106" y="233831"/>
          <a:ext cx="2971169" cy="1305342"/>
        </a:xfrm>
        <a:prstGeom prst="ellipse">
          <a:avLst/>
        </a:prstGeom>
        <a:gradFill rotWithShape="0">
          <a:gsLst>
            <a:gs pos="0">
              <a:schemeClr val="accent4">
                <a:hueOff val="-395116"/>
                <a:satOff val="4462"/>
                <a:lumOff val="2392"/>
                <a:alphaOff val="0"/>
                <a:lumMod val="95000"/>
              </a:schemeClr>
            </a:gs>
            <a:gs pos="100000">
              <a:schemeClr val="accent4">
                <a:hueOff val="-395116"/>
                <a:satOff val="4462"/>
                <a:lumOff val="2392"/>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effectLst>
                <a:outerShdw blurRad="38100" dist="38100" dir="2700000" algn="tl">
                  <a:srgbClr val="000000">
                    <a:alpha val="43137"/>
                  </a:srgbClr>
                </a:outerShdw>
              </a:effectLst>
            </a:rPr>
            <a:t>Подоходный налог – </a:t>
          </a:r>
        </a:p>
        <a:p>
          <a:pPr lvl="0" algn="ctr" defTabSz="800100">
            <a:lnSpc>
              <a:spcPct val="90000"/>
            </a:lnSpc>
            <a:spcBef>
              <a:spcPct val="0"/>
            </a:spcBef>
            <a:spcAft>
              <a:spcPct val="35000"/>
            </a:spcAft>
          </a:pPr>
          <a:r>
            <a:rPr lang="ru-RU" sz="1800" b="1" kern="1200" dirty="0" smtClean="0">
              <a:effectLst>
                <a:outerShdw blurRad="38100" dist="38100" dir="2700000" algn="tl">
                  <a:srgbClr val="000000">
                    <a:alpha val="43137"/>
                  </a:srgbClr>
                </a:outerShdw>
              </a:effectLst>
            </a:rPr>
            <a:t>61</a:t>
          </a:r>
          <a:r>
            <a:rPr lang="en-US" sz="1800" b="1" kern="1200" dirty="0" smtClean="0">
              <a:effectLst>
                <a:outerShdw blurRad="38100" dist="38100" dir="2700000" algn="tl">
                  <a:srgbClr val="000000">
                    <a:alpha val="43137"/>
                  </a:srgbClr>
                </a:outerShdw>
              </a:effectLst>
            </a:rPr>
            <a:t> </a:t>
          </a:r>
          <a:r>
            <a:rPr lang="ru-RU" sz="1800" b="1" kern="1200" dirty="0" smtClean="0">
              <a:effectLst>
                <a:outerShdw blurRad="38100" dist="38100" dir="2700000" algn="tl">
                  <a:srgbClr val="000000">
                    <a:alpha val="43137"/>
                  </a:srgbClr>
                </a:outerShdw>
              </a:effectLst>
            </a:rPr>
            <a:t>541</a:t>
          </a:r>
          <a:r>
            <a:rPr lang="en-US" sz="1800" b="1" kern="1200" dirty="0" smtClean="0">
              <a:effectLst>
                <a:outerShdw blurRad="38100" dist="38100" dir="2700000" algn="tl">
                  <a:srgbClr val="000000">
                    <a:alpha val="43137"/>
                  </a:srgbClr>
                </a:outerShdw>
              </a:effectLst>
            </a:rPr>
            <a:t>,</a:t>
          </a:r>
          <a:r>
            <a:rPr lang="ru-RU" sz="1800" b="1" kern="1200" dirty="0" smtClean="0">
              <a:effectLst>
                <a:outerShdw blurRad="38100" dist="38100" dir="2700000" algn="tl">
                  <a:srgbClr val="000000">
                    <a:alpha val="43137"/>
                  </a:srgbClr>
                </a:outerShdw>
              </a:effectLst>
            </a:rPr>
            <a:t>2; 54</a:t>
          </a:r>
          <a:r>
            <a:rPr lang="en-US" sz="1800" b="1" kern="1200" dirty="0" smtClean="0">
              <a:effectLst>
                <a:outerShdw blurRad="38100" dist="38100" dir="2700000" algn="tl">
                  <a:srgbClr val="000000">
                    <a:alpha val="43137"/>
                  </a:srgbClr>
                </a:outerShdw>
              </a:effectLst>
            </a:rPr>
            <a:t>,</a:t>
          </a:r>
          <a:r>
            <a:rPr lang="ru-RU" sz="1800" b="1" kern="1200" dirty="0" smtClean="0">
              <a:effectLst>
                <a:outerShdw blurRad="38100" dist="38100" dir="2700000" algn="tl">
                  <a:srgbClr val="000000">
                    <a:alpha val="43137"/>
                  </a:srgbClr>
                </a:outerShdw>
              </a:effectLst>
            </a:rPr>
            <a:t>1 %</a:t>
          </a:r>
          <a:endParaRPr lang="ru-RU" sz="1800" b="1" kern="1200" dirty="0">
            <a:effectLst>
              <a:outerShdw blurRad="38100" dist="38100" dir="2700000" algn="tl">
                <a:srgbClr val="000000">
                  <a:alpha val="43137"/>
                </a:srgbClr>
              </a:outerShdw>
            </a:effectLst>
          </a:endParaRPr>
        </a:p>
      </dsp:txBody>
      <dsp:txXfrm>
        <a:off x="2724224" y="424994"/>
        <a:ext cx="2100933" cy="923016"/>
      </dsp:txXfrm>
    </dsp:sp>
    <dsp:sp modelId="{3116DC13-C571-4A09-80FA-2A0F9B3E84D7}">
      <dsp:nvSpPr>
        <dsp:cNvPr id="0" name=""/>
        <dsp:cNvSpPr/>
      </dsp:nvSpPr>
      <dsp:spPr>
        <a:xfrm>
          <a:off x="2779942" y="233831"/>
          <a:ext cx="4456754" cy="1305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2889250">
            <a:lnSpc>
              <a:spcPct val="90000"/>
            </a:lnSpc>
            <a:spcBef>
              <a:spcPct val="0"/>
            </a:spcBef>
            <a:spcAft>
              <a:spcPct val="15000"/>
            </a:spcAft>
            <a:buChar char="••"/>
          </a:pPr>
          <a:endParaRPr lang="ru-RU" sz="6500" kern="1200" dirty="0"/>
        </a:p>
      </dsp:txBody>
      <dsp:txXfrm>
        <a:off x="2779942" y="233831"/>
        <a:ext cx="4456754" cy="1305342"/>
      </dsp:txXfrm>
    </dsp:sp>
    <dsp:sp modelId="{2D1EA0FB-5A63-49F7-8C7F-66EB50230DB9}">
      <dsp:nvSpPr>
        <dsp:cNvPr id="0" name=""/>
        <dsp:cNvSpPr/>
      </dsp:nvSpPr>
      <dsp:spPr>
        <a:xfrm>
          <a:off x="5599709" y="677139"/>
          <a:ext cx="2773383" cy="1093440"/>
        </a:xfrm>
        <a:prstGeom prst="ellipse">
          <a:avLst/>
        </a:prstGeom>
        <a:gradFill rotWithShape="0">
          <a:gsLst>
            <a:gs pos="0">
              <a:schemeClr val="accent4">
                <a:hueOff val="-790233"/>
                <a:satOff val="8924"/>
                <a:lumOff val="4784"/>
                <a:alphaOff val="0"/>
                <a:lumMod val="95000"/>
              </a:schemeClr>
            </a:gs>
            <a:gs pos="100000">
              <a:schemeClr val="accent4">
                <a:hueOff val="-790233"/>
                <a:satOff val="8924"/>
                <a:lumOff val="4784"/>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b="1" kern="1200" dirty="0" smtClean="0">
              <a:effectLst>
                <a:outerShdw blurRad="38100" dist="38100" dir="2700000" algn="tl">
                  <a:srgbClr val="000000">
                    <a:alpha val="43137"/>
                  </a:srgbClr>
                </a:outerShdw>
              </a:effectLst>
            </a:rPr>
            <a:t>НДС – </a:t>
          </a:r>
          <a:r>
            <a:rPr lang="en-US" sz="1400" b="1" kern="1200" dirty="0" smtClean="0">
              <a:effectLst>
                <a:outerShdw blurRad="38100" dist="38100" dir="2700000" algn="tl">
                  <a:srgbClr val="000000">
                    <a:alpha val="43137"/>
                  </a:srgbClr>
                </a:outerShdw>
              </a:effectLst>
            </a:rPr>
            <a:t>1</a:t>
          </a:r>
          <a:r>
            <a:rPr lang="ru-RU" sz="1400" b="1" kern="1200" dirty="0" smtClean="0">
              <a:effectLst>
                <a:outerShdw blurRad="38100" dist="38100" dir="2700000" algn="tl">
                  <a:srgbClr val="000000">
                    <a:alpha val="43137"/>
                  </a:srgbClr>
                </a:outerShdw>
              </a:effectLst>
            </a:rPr>
            <a:t>6</a:t>
          </a:r>
          <a:r>
            <a:rPr lang="en-US" sz="1400" b="1" kern="1200" dirty="0" smtClean="0">
              <a:effectLst>
                <a:outerShdw blurRad="38100" dist="38100" dir="2700000" algn="tl">
                  <a:srgbClr val="000000">
                    <a:alpha val="43137"/>
                  </a:srgbClr>
                </a:outerShdw>
              </a:effectLst>
            </a:rPr>
            <a:t> </a:t>
          </a:r>
          <a:r>
            <a:rPr lang="ru-RU" sz="1400" b="1" kern="1200" dirty="0" smtClean="0">
              <a:effectLst>
                <a:outerShdw blurRad="38100" dist="38100" dir="2700000" algn="tl">
                  <a:srgbClr val="000000">
                    <a:alpha val="43137"/>
                  </a:srgbClr>
                </a:outerShdw>
              </a:effectLst>
            </a:rPr>
            <a:t>585</a:t>
          </a:r>
          <a:r>
            <a:rPr lang="en-US" sz="1400" b="1" kern="1200" dirty="0" smtClean="0">
              <a:effectLst>
                <a:outerShdw blurRad="38100" dist="38100" dir="2700000" algn="tl">
                  <a:srgbClr val="000000">
                    <a:alpha val="43137"/>
                  </a:srgbClr>
                </a:outerShdw>
              </a:effectLst>
            </a:rPr>
            <a:t>,</a:t>
          </a:r>
          <a:r>
            <a:rPr lang="ru-RU" sz="1400" b="1" kern="1200" dirty="0" smtClean="0">
              <a:effectLst>
                <a:outerShdw blurRad="38100" dist="38100" dir="2700000" algn="tl">
                  <a:srgbClr val="000000">
                    <a:alpha val="43137"/>
                  </a:srgbClr>
                </a:outerShdw>
              </a:effectLst>
            </a:rPr>
            <a:t>5; </a:t>
          </a:r>
        </a:p>
        <a:p>
          <a:pPr lvl="0" algn="ctr" defTabSz="622300">
            <a:lnSpc>
              <a:spcPct val="90000"/>
            </a:lnSpc>
            <a:spcBef>
              <a:spcPct val="0"/>
            </a:spcBef>
            <a:spcAft>
              <a:spcPct val="35000"/>
            </a:spcAft>
          </a:pPr>
          <a:r>
            <a:rPr lang="ru-RU" sz="1400" b="1" kern="1200" dirty="0" smtClean="0">
              <a:effectLst>
                <a:outerShdw blurRad="38100" dist="38100" dir="2700000" algn="tl">
                  <a:srgbClr val="000000">
                    <a:alpha val="43137"/>
                  </a:srgbClr>
                </a:outerShdw>
              </a:effectLst>
            </a:rPr>
            <a:t>14,6 %</a:t>
          </a:r>
          <a:endParaRPr lang="ru-RU" sz="1400" b="1" kern="1200" dirty="0">
            <a:effectLst>
              <a:outerShdw blurRad="38100" dist="38100" dir="2700000" algn="tl">
                <a:srgbClr val="000000">
                  <a:alpha val="43137"/>
                </a:srgbClr>
              </a:outerShdw>
            </a:effectLst>
          </a:endParaRPr>
        </a:p>
      </dsp:txBody>
      <dsp:txXfrm>
        <a:off x="6005862" y="837270"/>
        <a:ext cx="1961077" cy="773178"/>
      </dsp:txXfrm>
    </dsp:sp>
    <dsp:sp modelId="{375527E2-B993-4364-B2D7-663AFC7A0880}">
      <dsp:nvSpPr>
        <dsp:cNvPr id="0" name=""/>
        <dsp:cNvSpPr/>
      </dsp:nvSpPr>
      <dsp:spPr>
        <a:xfrm>
          <a:off x="5666938" y="1853736"/>
          <a:ext cx="2902013" cy="1162040"/>
        </a:xfrm>
        <a:prstGeom prst="ellipse">
          <a:avLst/>
        </a:prstGeom>
        <a:gradFill rotWithShape="0">
          <a:gsLst>
            <a:gs pos="0">
              <a:schemeClr val="accent4">
                <a:hueOff val="-1185349"/>
                <a:satOff val="13385"/>
                <a:lumOff val="7176"/>
                <a:alphaOff val="0"/>
                <a:lumMod val="95000"/>
              </a:schemeClr>
            </a:gs>
            <a:gs pos="100000">
              <a:schemeClr val="accent4">
                <a:hueOff val="-1185349"/>
                <a:satOff val="13385"/>
                <a:lumOff val="7176"/>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ru-RU" sz="1800" b="1" kern="1200" dirty="0" smtClean="0">
              <a:effectLst>
                <a:outerShdw blurRad="38100" dist="38100" dir="2700000" algn="tl">
                  <a:srgbClr val="000000">
                    <a:alpha val="43137"/>
                  </a:srgbClr>
                </a:outerShdw>
              </a:effectLst>
            </a:rPr>
            <a:t>Налоги на собственность – </a:t>
          </a:r>
        </a:p>
        <a:p>
          <a:pPr lvl="0" algn="ctr" defTabSz="800100">
            <a:lnSpc>
              <a:spcPct val="90000"/>
            </a:lnSpc>
            <a:spcBef>
              <a:spcPct val="0"/>
            </a:spcBef>
            <a:spcAft>
              <a:spcPct val="35000"/>
            </a:spcAft>
          </a:pPr>
          <a:r>
            <a:rPr lang="ru-RU" sz="1800" b="1" kern="1200" dirty="0" smtClean="0">
              <a:effectLst>
                <a:outerShdw blurRad="38100" dist="38100" dir="2700000" algn="tl">
                  <a:srgbClr val="000000">
                    <a:alpha val="43137"/>
                  </a:srgbClr>
                </a:outerShdw>
              </a:effectLst>
            </a:rPr>
            <a:t>9 581,3; 8,4 %</a:t>
          </a:r>
          <a:endParaRPr lang="ru-RU" sz="1800" b="1" kern="1200" dirty="0">
            <a:effectLst>
              <a:outerShdw blurRad="38100" dist="38100" dir="2700000" algn="tl">
                <a:srgbClr val="000000">
                  <a:alpha val="43137"/>
                </a:srgbClr>
              </a:outerShdw>
            </a:effectLst>
          </a:endParaRPr>
        </a:p>
      </dsp:txBody>
      <dsp:txXfrm>
        <a:off x="6091928" y="2023913"/>
        <a:ext cx="2052033" cy="821686"/>
      </dsp:txXfrm>
    </dsp:sp>
    <dsp:sp modelId="{DFAE973B-EA77-4939-A7BF-56E00CA4CF05}">
      <dsp:nvSpPr>
        <dsp:cNvPr id="0" name=""/>
        <dsp:cNvSpPr/>
      </dsp:nvSpPr>
      <dsp:spPr>
        <a:xfrm>
          <a:off x="5118399" y="3135553"/>
          <a:ext cx="2948571" cy="1363926"/>
        </a:xfrm>
        <a:prstGeom prst="ellipse">
          <a:avLst/>
        </a:prstGeom>
        <a:gradFill rotWithShape="0">
          <a:gsLst>
            <a:gs pos="0">
              <a:schemeClr val="accent4">
                <a:hueOff val="-1580466"/>
                <a:satOff val="17847"/>
                <a:lumOff val="9568"/>
                <a:alphaOff val="0"/>
                <a:lumMod val="95000"/>
              </a:schemeClr>
            </a:gs>
            <a:gs pos="100000">
              <a:schemeClr val="accent4">
                <a:hueOff val="-1580466"/>
                <a:satOff val="17847"/>
                <a:lumOff val="9568"/>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ru-RU" sz="1600" b="1" kern="1200" dirty="0" smtClean="0">
              <a:effectLst>
                <a:outerShdw blurRad="38100" dist="38100" dir="2700000" algn="tl">
                  <a:srgbClr val="000000">
                    <a:alpha val="43137"/>
                  </a:srgbClr>
                </a:outerShdw>
              </a:effectLst>
            </a:rPr>
            <a:t>Налог при упрощенной системе – 2 991,0; 2,6 %</a:t>
          </a:r>
          <a:endParaRPr lang="ru-RU" sz="1600" b="1" kern="1200" dirty="0">
            <a:effectLst>
              <a:outerShdw blurRad="38100" dist="38100" dir="2700000" algn="tl">
                <a:srgbClr val="000000">
                  <a:alpha val="43137"/>
                </a:srgbClr>
              </a:outerShdw>
            </a:effectLst>
          </a:endParaRPr>
        </a:p>
      </dsp:txBody>
      <dsp:txXfrm>
        <a:off x="5550207" y="3335295"/>
        <a:ext cx="2084955" cy="964442"/>
      </dsp:txXfrm>
    </dsp:sp>
    <dsp:sp modelId="{56797D02-27AC-4E24-AC90-2A6BA52F38DE}">
      <dsp:nvSpPr>
        <dsp:cNvPr id="0" name=""/>
        <dsp:cNvSpPr/>
      </dsp:nvSpPr>
      <dsp:spPr>
        <a:xfrm>
          <a:off x="2804142" y="3833868"/>
          <a:ext cx="2549247" cy="1645609"/>
        </a:xfrm>
        <a:prstGeom prst="ellipse">
          <a:avLst/>
        </a:prstGeom>
        <a:gradFill rotWithShape="0">
          <a:gsLst>
            <a:gs pos="0">
              <a:schemeClr val="accent4">
                <a:hueOff val="-1975582"/>
                <a:satOff val="22309"/>
                <a:lumOff val="11960"/>
                <a:alphaOff val="0"/>
                <a:lumMod val="95000"/>
              </a:schemeClr>
            </a:gs>
            <a:gs pos="100000">
              <a:schemeClr val="accent4">
                <a:hueOff val="-1975582"/>
                <a:satOff val="22309"/>
                <a:lumOff val="11960"/>
                <a:alphaOff val="0"/>
                <a:shade val="82000"/>
                <a:satMod val="125000"/>
                <a:lumMod val="74000"/>
              </a:schemeClr>
            </a:gs>
          </a:gsLst>
          <a:lin ang="5400000" scaled="0"/>
        </a:gradFill>
        <a:ln>
          <a:noFill/>
        </a:ln>
        <a:effectLst>
          <a:outerShdw blurRad="40005" dist="22984"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ru-RU" sz="1300" b="1" kern="1200" dirty="0" smtClean="0">
              <a:effectLst>
                <a:outerShdw blurRad="38100" dist="38100" dir="2700000" algn="tl">
                  <a:srgbClr val="000000">
                    <a:alpha val="43137"/>
                  </a:srgbClr>
                </a:outerShdw>
              </a:effectLst>
            </a:rPr>
            <a:t>Единый налог для производителей сельхозпродукции – </a:t>
          </a:r>
        </a:p>
        <a:p>
          <a:pPr lvl="0" algn="ctr" defTabSz="577850">
            <a:lnSpc>
              <a:spcPct val="90000"/>
            </a:lnSpc>
            <a:spcBef>
              <a:spcPct val="0"/>
            </a:spcBef>
            <a:spcAft>
              <a:spcPct val="35000"/>
            </a:spcAft>
          </a:pPr>
          <a:r>
            <a:rPr lang="ru-RU" sz="1300" b="1" kern="1200" dirty="0" smtClean="0">
              <a:effectLst>
                <a:outerShdw blurRad="38100" dist="38100" dir="2700000" algn="tl">
                  <a:srgbClr val="000000">
                    <a:alpha val="43137"/>
                  </a:srgbClr>
                </a:outerShdw>
              </a:effectLst>
            </a:rPr>
            <a:t>7 875,0; 6,9 %</a:t>
          </a:r>
          <a:endParaRPr lang="ru-RU" sz="1300" b="1" kern="1200" dirty="0">
            <a:effectLst>
              <a:outerShdw blurRad="38100" dist="38100" dir="2700000" algn="tl">
                <a:srgbClr val="000000">
                  <a:alpha val="43137"/>
                </a:srgbClr>
              </a:outerShdw>
            </a:effectLst>
          </a:endParaRPr>
        </a:p>
      </dsp:txBody>
      <dsp:txXfrm>
        <a:off x="3177471" y="4074862"/>
        <a:ext cx="1802589" cy="11636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4BEE67-738A-4189-BB69-6CC826FE5705}">
      <dsp:nvSpPr>
        <dsp:cNvPr id="0" name=""/>
        <dsp:cNvSpPr/>
      </dsp:nvSpPr>
      <dsp:spPr>
        <a:xfrm rot="5400000">
          <a:off x="5385000" y="-2248331"/>
          <a:ext cx="1079635" cy="5576299"/>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ru-RU" sz="1600" kern="1200" dirty="0" smtClean="0"/>
            <a:t>Налоговые доходы</a:t>
          </a:r>
          <a:endParaRPr lang="ru-RU" sz="1600" kern="1200" dirty="0"/>
        </a:p>
        <a:p>
          <a:pPr marL="171450" lvl="1" indent="-171450" algn="l" defTabSz="711200">
            <a:lnSpc>
              <a:spcPct val="90000"/>
            </a:lnSpc>
            <a:spcBef>
              <a:spcPct val="0"/>
            </a:spcBef>
            <a:spcAft>
              <a:spcPct val="15000"/>
            </a:spcAft>
            <a:buChar char="••"/>
          </a:pPr>
          <a:r>
            <a:rPr lang="ru-RU" sz="1600" kern="1200" dirty="0" smtClean="0"/>
            <a:t>Неналоговые доходы</a:t>
          </a:r>
          <a:endParaRPr lang="ru-RU" sz="1600" kern="1200" dirty="0"/>
        </a:p>
        <a:p>
          <a:pPr marL="171450" lvl="1" indent="-171450" algn="l" defTabSz="711200">
            <a:lnSpc>
              <a:spcPct val="90000"/>
            </a:lnSpc>
            <a:spcBef>
              <a:spcPct val="0"/>
            </a:spcBef>
            <a:spcAft>
              <a:spcPct val="15000"/>
            </a:spcAft>
            <a:buChar char="••"/>
          </a:pPr>
          <a:r>
            <a:rPr lang="ru-RU" sz="1600" kern="1200" dirty="0" smtClean="0"/>
            <a:t>Безвозмездные поступления (платежи от другого бюджета в форме межбюджетных трансфертов)</a:t>
          </a:r>
          <a:endParaRPr lang="ru-RU" sz="1600" kern="1200" dirty="0"/>
        </a:p>
      </dsp:txBody>
      <dsp:txXfrm rot="-5400000">
        <a:off x="3136669" y="52703"/>
        <a:ext cx="5523596" cy="974229"/>
      </dsp:txXfrm>
    </dsp:sp>
    <dsp:sp modelId="{425E035B-3C04-438D-AC5E-2E9B06A3BABB}">
      <dsp:nvSpPr>
        <dsp:cNvPr id="0" name=""/>
        <dsp:cNvSpPr/>
      </dsp:nvSpPr>
      <dsp:spPr>
        <a:xfrm>
          <a:off x="0" y="913"/>
          <a:ext cx="3136668" cy="12080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ru-RU" sz="2800" kern="1200" dirty="0" smtClean="0">
              <a:solidFill>
                <a:srgbClr val="FF0000"/>
              </a:solidFill>
            </a:rPr>
            <a:t>ДОХОДЫ</a:t>
          </a:r>
          <a:endParaRPr lang="ru-RU" sz="2800" kern="1200" dirty="0">
            <a:solidFill>
              <a:srgbClr val="FF0000"/>
            </a:solidFill>
          </a:endParaRPr>
        </a:p>
      </dsp:txBody>
      <dsp:txXfrm>
        <a:off x="58973" y="59886"/>
        <a:ext cx="3018722" cy="1090121"/>
      </dsp:txXfrm>
    </dsp:sp>
    <dsp:sp modelId="{A9D6E545-DB18-4B4C-98D6-4EE401B90BF8}">
      <dsp:nvSpPr>
        <dsp:cNvPr id="0" name=""/>
        <dsp:cNvSpPr/>
      </dsp:nvSpPr>
      <dsp:spPr>
        <a:xfrm rot="5400000">
          <a:off x="4661603" y="-258613"/>
          <a:ext cx="2495916" cy="5551913"/>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endParaRPr lang="ru-RU" sz="1600" kern="1200" dirty="0"/>
        </a:p>
        <a:p>
          <a:pPr marL="171450" lvl="1" indent="-171450" algn="l" defTabSz="711200">
            <a:lnSpc>
              <a:spcPct val="90000"/>
            </a:lnSpc>
            <a:spcBef>
              <a:spcPct val="0"/>
            </a:spcBef>
            <a:spcAft>
              <a:spcPct val="15000"/>
            </a:spcAft>
            <a:buChar char="••"/>
          </a:pPr>
          <a:endParaRPr lang="ru-RU" sz="1600" kern="1200" dirty="0"/>
        </a:p>
        <a:p>
          <a:pPr marL="171450" lvl="1" indent="-171450" algn="l" defTabSz="711200">
            <a:lnSpc>
              <a:spcPct val="90000"/>
            </a:lnSpc>
            <a:spcBef>
              <a:spcPct val="0"/>
            </a:spcBef>
            <a:spcAft>
              <a:spcPct val="15000"/>
            </a:spcAft>
            <a:buChar char="••"/>
          </a:pPr>
          <a:r>
            <a:rPr lang="ru-RU" sz="1600" kern="1200" dirty="0" smtClean="0"/>
            <a:t>Общегосударственная деятельность</a:t>
          </a:r>
          <a:endParaRPr lang="ru-RU" sz="1600" kern="1200" dirty="0"/>
        </a:p>
        <a:p>
          <a:pPr marL="171450" lvl="1" indent="-171450" algn="l" defTabSz="711200">
            <a:lnSpc>
              <a:spcPct val="90000"/>
            </a:lnSpc>
            <a:spcBef>
              <a:spcPct val="0"/>
            </a:spcBef>
            <a:spcAft>
              <a:spcPct val="15000"/>
            </a:spcAft>
            <a:buChar char="••"/>
          </a:pPr>
          <a:r>
            <a:rPr lang="ru-RU" sz="1600" kern="1200" dirty="0" smtClean="0"/>
            <a:t>Национальная оборона</a:t>
          </a:r>
          <a:endParaRPr lang="ru-RU" sz="1600" kern="1200" dirty="0"/>
        </a:p>
        <a:p>
          <a:pPr marL="171450" lvl="1" indent="-171450" algn="l" defTabSz="711200">
            <a:lnSpc>
              <a:spcPct val="90000"/>
            </a:lnSpc>
            <a:spcBef>
              <a:spcPct val="0"/>
            </a:spcBef>
            <a:spcAft>
              <a:spcPct val="15000"/>
            </a:spcAft>
            <a:buChar char="••"/>
          </a:pPr>
          <a:r>
            <a:rPr lang="ru-RU" sz="1600" kern="1200" dirty="0" smtClean="0"/>
            <a:t>Национальная экономика</a:t>
          </a:r>
          <a:endParaRPr lang="ru-RU" sz="1600" kern="1200" dirty="0"/>
        </a:p>
        <a:p>
          <a:pPr marL="171450" lvl="1" indent="-171450" algn="l" defTabSz="711200">
            <a:lnSpc>
              <a:spcPct val="90000"/>
            </a:lnSpc>
            <a:spcBef>
              <a:spcPct val="0"/>
            </a:spcBef>
            <a:spcAft>
              <a:spcPct val="15000"/>
            </a:spcAft>
            <a:buChar char="••"/>
          </a:pPr>
          <a:r>
            <a:rPr lang="ru-RU" sz="1600" kern="1200" dirty="0" smtClean="0"/>
            <a:t>Охрана окружающей среды</a:t>
          </a:r>
          <a:endParaRPr lang="ru-RU" sz="1600" kern="1200" dirty="0"/>
        </a:p>
        <a:p>
          <a:pPr marL="171450" lvl="1" indent="-171450" algn="l" defTabSz="711200">
            <a:lnSpc>
              <a:spcPct val="90000"/>
            </a:lnSpc>
            <a:spcBef>
              <a:spcPct val="0"/>
            </a:spcBef>
            <a:spcAft>
              <a:spcPct val="15000"/>
            </a:spcAft>
            <a:buChar char="••"/>
          </a:pPr>
          <a:r>
            <a:rPr lang="ru-RU" sz="1600" kern="1200" dirty="0" smtClean="0"/>
            <a:t>Жилищно-коммунальные услуги и жилищное строительство</a:t>
          </a:r>
          <a:endParaRPr lang="ru-RU" sz="1600" kern="1200" dirty="0"/>
        </a:p>
        <a:p>
          <a:pPr marL="171450" lvl="1" indent="-171450" algn="l" defTabSz="711200">
            <a:lnSpc>
              <a:spcPct val="90000"/>
            </a:lnSpc>
            <a:spcBef>
              <a:spcPct val="0"/>
            </a:spcBef>
            <a:spcAft>
              <a:spcPct val="15000"/>
            </a:spcAft>
            <a:buChar char="••"/>
          </a:pPr>
          <a:r>
            <a:rPr lang="ru-RU" sz="1600" kern="1200" dirty="0" smtClean="0"/>
            <a:t>Физическая культура, спорт, культура и средства массовой информации</a:t>
          </a:r>
          <a:endParaRPr lang="ru-RU" sz="1600" kern="1200" dirty="0"/>
        </a:p>
        <a:p>
          <a:pPr marL="171450" lvl="1" indent="-171450" algn="l" defTabSz="711200">
            <a:lnSpc>
              <a:spcPct val="90000"/>
            </a:lnSpc>
            <a:spcBef>
              <a:spcPct val="0"/>
            </a:spcBef>
            <a:spcAft>
              <a:spcPct val="15000"/>
            </a:spcAft>
            <a:buChar char="••"/>
          </a:pPr>
          <a:r>
            <a:rPr lang="ru-RU" sz="1600" kern="1200" dirty="0" smtClean="0"/>
            <a:t>Образование</a:t>
          </a:r>
          <a:endParaRPr lang="ru-RU" sz="1600" kern="1200" dirty="0"/>
        </a:p>
        <a:p>
          <a:pPr marL="171450" lvl="1" indent="-171450" algn="l" defTabSz="711200">
            <a:lnSpc>
              <a:spcPct val="90000"/>
            </a:lnSpc>
            <a:spcBef>
              <a:spcPct val="0"/>
            </a:spcBef>
            <a:spcAft>
              <a:spcPct val="15000"/>
            </a:spcAft>
            <a:buChar char="••"/>
          </a:pPr>
          <a:r>
            <a:rPr lang="ru-RU" sz="1600" kern="1200" dirty="0" smtClean="0"/>
            <a:t>Социальная политика</a:t>
          </a:r>
          <a:endParaRPr lang="ru-RU" sz="1600" kern="1200" dirty="0"/>
        </a:p>
        <a:p>
          <a:pPr marL="114300" lvl="1" indent="-114300" algn="l" defTabSz="622300">
            <a:lnSpc>
              <a:spcPct val="90000"/>
            </a:lnSpc>
            <a:spcBef>
              <a:spcPct val="0"/>
            </a:spcBef>
            <a:spcAft>
              <a:spcPct val="15000"/>
            </a:spcAft>
            <a:buChar char="••"/>
          </a:pPr>
          <a:endParaRPr lang="ru-RU" sz="1400" kern="1200" dirty="0"/>
        </a:p>
        <a:p>
          <a:pPr marL="114300" lvl="1" indent="-114300" algn="l" defTabSz="622300">
            <a:lnSpc>
              <a:spcPct val="90000"/>
            </a:lnSpc>
            <a:spcBef>
              <a:spcPct val="0"/>
            </a:spcBef>
            <a:spcAft>
              <a:spcPct val="15000"/>
            </a:spcAft>
            <a:buChar char="••"/>
          </a:pPr>
          <a:endParaRPr lang="ru-RU" sz="1400" kern="1200" dirty="0"/>
        </a:p>
      </dsp:txBody>
      <dsp:txXfrm rot="-5400000">
        <a:off x="3133605" y="1391226"/>
        <a:ext cx="5430072" cy="2252234"/>
      </dsp:txXfrm>
    </dsp:sp>
    <dsp:sp modelId="{0450A32C-A3E3-4A61-A559-7659F12E9D83}">
      <dsp:nvSpPr>
        <dsp:cNvPr id="0" name=""/>
        <dsp:cNvSpPr/>
      </dsp:nvSpPr>
      <dsp:spPr>
        <a:xfrm>
          <a:off x="0" y="1913308"/>
          <a:ext cx="3133605" cy="120806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ru-RU" sz="2800" kern="1200" dirty="0" smtClean="0">
              <a:solidFill>
                <a:srgbClr val="FF0000"/>
              </a:solidFill>
            </a:rPr>
            <a:t>РАСХОДЫ</a:t>
          </a:r>
          <a:endParaRPr lang="ru-RU" sz="2800" kern="1200" dirty="0">
            <a:solidFill>
              <a:srgbClr val="FF0000"/>
            </a:solidFill>
          </a:endParaRPr>
        </a:p>
      </dsp:txBody>
      <dsp:txXfrm>
        <a:off x="58973" y="1972281"/>
        <a:ext cx="3015659" cy="1090121"/>
      </dsp:txXfrm>
    </dsp:sp>
    <dsp:sp modelId="{A45A5B8D-D35F-40F4-88C2-279AB45292BB}">
      <dsp:nvSpPr>
        <dsp:cNvPr id="0" name=""/>
        <dsp:cNvSpPr/>
      </dsp:nvSpPr>
      <dsp:spPr>
        <a:xfrm rot="5400000">
          <a:off x="5188466" y="2038747"/>
          <a:ext cx="1675106" cy="5363920"/>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endParaRPr lang="ru-RU" sz="1600" kern="1200" dirty="0"/>
        </a:p>
        <a:p>
          <a:pPr marL="171450" lvl="1" indent="-171450" algn="l" defTabSz="711200">
            <a:lnSpc>
              <a:spcPct val="90000"/>
            </a:lnSpc>
            <a:spcBef>
              <a:spcPct val="0"/>
            </a:spcBef>
            <a:spcAft>
              <a:spcPct val="15000"/>
            </a:spcAft>
            <a:buChar char="••"/>
          </a:pPr>
          <a:r>
            <a:rPr lang="ru-RU" sz="1600" kern="1200" dirty="0" smtClean="0"/>
            <a:t>Ценные бумаги, эмитируемые местными исполнительными и распорядительными органами (привлечение средств, погашение основного долга)</a:t>
          </a:r>
          <a:endParaRPr lang="ru-RU" sz="1600" kern="1200" dirty="0"/>
        </a:p>
        <a:p>
          <a:pPr marL="171450" lvl="1" indent="-171450" algn="l" defTabSz="800100">
            <a:lnSpc>
              <a:spcPct val="90000"/>
            </a:lnSpc>
            <a:spcBef>
              <a:spcPct val="0"/>
            </a:spcBef>
            <a:spcAft>
              <a:spcPct val="15000"/>
            </a:spcAft>
            <a:buChar char="••"/>
          </a:pPr>
          <a:endParaRPr lang="ru-RU" sz="1800" kern="1200" dirty="0"/>
        </a:p>
      </dsp:txBody>
      <dsp:txXfrm rot="-5400000">
        <a:off x="3344059" y="3964926"/>
        <a:ext cx="5282148" cy="1511562"/>
      </dsp:txXfrm>
    </dsp:sp>
    <dsp:sp modelId="{4896565C-472C-4376-8106-7A67D4C4703C}">
      <dsp:nvSpPr>
        <dsp:cNvPr id="0" name=""/>
        <dsp:cNvSpPr/>
      </dsp:nvSpPr>
      <dsp:spPr>
        <a:xfrm>
          <a:off x="0" y="3826617"/>
          <a:ext cx="3344059" cy="179000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ru-RU" sz="2400" kern="1200" dirty="0" smtClean="0">
              <a:solidFill>
                <a:srgbClr val="FF0000"/>
              </a:solidFill>
            </a:rPr>
            <a:t>Направления использования профицита районного бюджета</a:t>
          </a:r>
          <a:endParaRPr lang="ru-RU" sz="2400" kern="1200" dirty="0">
            <a:solidFill>
              <a:srgbClr val="FF0000"/>
            </a:solidFill>
          </a:endParaRPr>
        </a:p>
      </dsp:txBody>
      <dsp:txXfrm>
        <a:off x="87381" y="3913998"/>
        <a:ext cx="3169297" cy="16152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D7FB27-E6E9-4197-B78D-8923C5058265}">
      <dsp:nvSpPr>
        <dsp:cNvPr id="0" name=""/>
        <dsp:cNvSpPr/>
      </dsp:nvSpPr>
      <dsp:spPr>
        <a:xfrm rot="5400000">
          <a:off x="4749298" y="-1717613"/>
          <a:ext cx="1948127" cy="5386693"/>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ru-RU" sz="2000" kern="1200" dirty="0" smtClean="0"/>
            <a:t>По принципу «Один Совет – один бюджет»: </a:t>
          </a:r>
          <a:r>
            <a:rPr lang="ru-RU" sz="1600" kern="1200" dirty="0" smtClean="0"/>
            <a:t>в каждой административно-территориальной единице местный Совет депутатов имеет в своем распоряжении местный бюджет, средства которого он самостоятельно и независимо использует для выполнения возложенных на него задач и функций</a:t>
          </a:r>
          <a:endParaRPr lang="ru-RU" sz="1600" kern="1200" dirty="0"/>
        </a:p>
      </dsp:txBody>
      <dsp:txXfrm rot="-5400000">
        <a:off x="3030015" y="96770"/>
        <a:ext cx="5291593" cy="1757927"/>
      </dsp:txXfrm>
    </dsp:sp>
    <dsp:sp modelId="{07A2E5E1-A5DA-4EB5-871A-AF84CD128498}">
      <dsp:nvSpPr>
        <dsp:cNvPr id="0" name=""/>
        <dsp:cNvSpPr/>
      </dsp:nvSpPr>
      <dsp:spPr>
        <a:xfrm>
          <a:off x="0" y="308595"/>
          <a:ext cx="3030015" cy="13342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ru-RU" sz="2400" kern="1200" dirty="0" smtClean="0">
              <a:solidFill>
                <a:srgbClr val="FF0000"/>
              </a:solidFill>
            </a:rPr>
            <a:t>Образуются</a:t>
          </a:r>
          <a:endParaRPr lang="ru-RU" sz="2400" kern="1200" dirty="0">
            <a:solidFill>
              <a:srgbClr val="FF0000"/>
            </a:solidFill>
          </a:endParaRPr>
        </a:p>
      </dsp:txBody>
      <dsp:txXfrm>
        <a:off x="65134" y="373729"/>
        <a:ext cx="2899747" cy="1204007"/>
      </dsp:txXfrm>
    </dsp:sp>
    <dsp:sp modelId="{BE176A71-13E9-4564-A6B9-FEF760422249}">
      <dsp:nvSpPr>
        <dsp:cNvPr id="0" name=""/>
        <dsp:cNvSpPr/>
      </dsp:nvSpPr>
      <dsp:spPr>
        <a:xfrm rot="5400000">
          <a:off x="5393258" y="-12331"/>
          <a:ext cx="671396" cy="5391959"/>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ru-RU" sz="2000" kern="1200" dirty="0" smtClean="0"/>
            <a:t>По нормативам и правилам, установленным Бюджетным кодексом</a:t>
          </a:r>
          <a:endParaRPr lang="ru-RU" sz="2000" kern="1200" dirty="0"/>
        </a:p>
      </dsp:txBody>
      <dsp:txXfrm rot="-5400000">
        <a:off x="3032977" y="2380726"/>
        <a:ext cx="5359184" cy="605846"/>
      </dsp:txXfrm>
    </dsp:sp>
    <dsp:sp modelId="{9A08E0AA-5E06-4836-BD87-D6CD8C86137B}">
      <dsp:nvSpPr>
        <dsp:cNvPr id="0" name=""/>
        <dsp:cNvSpPr/>
      </dsp:nvSpPr>
      <dsp:spPr>
        <a:xfrm>
          <a:off x="0" y="2016510"/>
          <a:ext cx="3032976" cy="13342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ru-RU" sz="2400" kern="1200" dirty="0" smtClean="0">
              <a:solidFill>
                <a:srgbClr val="FF0000"/>
              </a:solidFill>
            </a:rPr>
            <a:t>Распределяются</a:t>
          </a:r>
          <a:endParaRPr lang="ru-RU" sz="2400" kern="1200" dirty="0">
            <a:solidFill>
              <a:srgbClr val="FF0000"/>
            </a:solidFill>
          </a:endParaRPr>
        </a:p>
      </dsp:txBody>
      <dsp:txXfrm>
        <a:off x="65134" y="2081644"/>
        <a:ext cx="2902708" cy="1204007"/>
      </dsp:txXfrm>
    </dsp:sp>
    <dsp:sp modelId="{3D898675-8681-4939-B2C2-0EA0C897D703}">
      <dsp:nvSpPr>
        <dsp:cNvPr id="0" name=""/>
        <dsp:cNvSpPr/>
      </dsp:nvSpPr>
      <dsp:spPr>
        <a:xfrm rot="5400000">
          <a:off x="4516621" y="1930892"/>
          <a:ext cx="2413479" cy="5386693"/>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ru-RU" sz="1800" kern="1200" dirty="0" smtClean="0"/>
            <a:t>Ежегодно : дотации, субвенции, иные межбюджетные трансферты</a:t>
          </a:r>
          <a:endParaRPr lang="ru-RU" sz="1800" kern="1200" dirty="0"/>
        </a:p>
        <a:p>
          <a:pPr marL="171450" lvl="1" indent="-171450" algn="l" defTabSz="800100">
            <a:lnSpc>
              <a:spcPct val="90000"/>
            </a:lnSpc>
            <a:spcBef>
              <a:spcPct val="0"/>
            </a:spcBef>
            <a:spcAft>
              <a:spcPct val="15000"/>
            </a:spcAft>
            <a:buChar char="••"/>
          </a:pPr>
          <a:endParaRPr lang="ru-RU" sz="1800" kern="1200" dirty="0"/>
        </a:p>
        <a:p>
          <a:pPr marL="171450" lvl="1" indent="-171450" algn="l" defTabSz="800100">
            <a:lnSpc>
              <a:spcPct val="90000"/>
            </a:lnSpc>
            <a:spcBef>
              <a:spcPct val="0"/>
            </a:spcBef>
            <a:spcAft>
              <a:spcPct val="15000"/>
            </a:spcAft>
            <a:buChar char="••"/>
          </a:pPr>
          <a:r>
            <a:rPr lang="ru-RU" sz="1800" kern="1200" dirty="0" smtClean="0"/>
            <a:t>На постоянной основе: подоходный налог, налог на прибыль, налоги на собственность, налог на добавленную собственность, другие налоговые доходы</a:t>
          </a:r>
          <a:endParaRPr lang="ru-RU" sz="1800" kern="1200" dirty="0"/>
        </a:p>
      </dsp:txBody>
      <dsp:txXfrm rot="-5400000">
        <a:off x="3030014" y="3535315"/>
        <a:ext cx="5268877" cy="2177847"/>
      </dsp:txXfrm>
    </dsp:sp>
    <dsp:sp modelId="{0A2B4F7D-733E-43E7-A5FA-27A5839D6D5A}">
      <dsp:nvSpPr>
        <dsp:cNvPr id="0" name=""/>
        <dsp:cNvSpPr/>
      </dsp:nvSpPr>
      <dsp:spPr>
        <a:xfrm>
          <a:off x="0" y="3957101"/>
          <a:ext cx="3030015" cy="13342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ru-RU" sz="2400" kern="1200" dirty="0" smtClean="0">
              <a:solidFill>
                <a:srgbClr val="FF0000"/>
              </a:solidFill>
            </a:rPr>
            <a:t>Устанавливаются</a:t>
          </a:r>
          <a:endParaRPr lang="ru-RU" sz="2400" kern="1200" dirty="0">
            <a:solidFill>
              <a:srgbClr val="FF0000"/>
            </a:solidFill>
          </a:endParaRPr>
        </a:p>
      </dsp:txBody>
      <dsp:txXfrm>
        <a:off x="65134" y="4022235"/>
        <a:ext cx="2899747" cy="1204007"/>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71800" cy="496332"/>
          </a:xfrm>
          <a:prstGeom prst="rect">
            <a:avLst/>
          </a:prstGeom>
        </p:spPr>
        <p:txBody>
          <a:bodyPr vert="horz" lIns="92437" tIns="46218" rIns="92437" bIns="46218" rtlCol="0"/>
          <a:lstStyle>
            <a:lvl1pPr algn="l">
              <a:defRPr sz="1200"/>
            </a:lvl1pPr>
          </a:lstStyle>
          <a:p>
            <a:endParaRPr lang="ru-RU"/>
          </a:p>
        </p:txBody>
      </p:sp>
      <p:sp>
        <p:nvSpPr>
          <p:cNvPr id="3" name="Дата 2"/>
          <p:cNvSpPr>
            <a:spLocks noGrp="1"/>
          </p:cNvSpPr>
          <p:nvPr>
            <p:ph type="dt" sz="quarter" idx="1"/>
          </p:nvPr>
        </p:nvSpPr>
        <p:spPr>
          <a:xfrm>
            <a:off x="3884613" y="0"/>
            <a:ext cx="2971800" cy="496332"/>
          </a:xfrm>
          <a:prstGeom prst="rect">
            <a:avLst/>
          </a:prstGeom>
        </p:spPr>
        <p:txBody>
          <a:bodyPr vert="horz" lIns="92437" tIns="46218" rIns="92437" bIns="46218" rtlCol="0"/>
          <a:lstStyle>
            <a:lvl1pPr algn="r">
              <a:defRPr sz="1200"/>
            </a:lvl1pPr>
          </a:lstStyle>
          <a:p>
            <a:fld id="{CC026A4C-A9C3-4421-B603-3A8139971BB5}" type="datetimeFigureOut">
              <a:rPr lang="ru-RU" smtClean="0"/>
              <a:t>23.03.2026</a:t>
            </a:fld>
            <a:endParaRPr lang="ru-RU"/>
          </a:p>
        </p:txBody>
      </p:sp>
      <p:sp>
        <p:nvSpPr>
          <p:cNvPr id="4" name="Нижний колонтитул 3"/>
          <p:cNvSpPr>
            <a:spLocks noGrp="1"/>
          </p:cNvSpPr>
          <p:nvPr>
            <p:ph type="ftr" sz="quarter" idx="2"/>
          </p:nvPr>
        </p:nvSpPr>
        <p:spPr>
          <a:xfrm>
            <a:off x="1" y="9428583"/>
            <a:ext cx="2971800" cy="496332"/>
          </a:xfrm>
          <a:prstGeom prst="rect">
            <a:avLst/>
          </a:prstGeom>
        </p:spPr>
        <p:txBody>
          <a:bodyPr vert="horz" lIns="92437" tIns="46218" rIns="92437" bIns="46218" rtlCol="0" anchor="b"/>
          <a:lstStyle>
            <a:lvl1pPr algn="l">
              <a:defRPr sz="1200"/>
            </a:lvl1pPr>
          </a:lstStyle>
          <a:p>
            <a:endParaRPr lang="ru-RU"/>
          </a:p>
        </p:txBody>
      </p:sp>
      <p:sp>
        <p:nvSpPr>
          <p:cNvPr id="5" name="Номер слайда 4"/>
          <p:cNvSpPr>
            <a:spLocks noGrp="1"/>
          </p:cNvSpPr>
          <p:nvPr>
            <p:ph type="sldNum" sz="quarter" idx="3"/>
          </p:nvPr>
        </p:nvSpPr>
        <p:spPr>
          <a:xfrm>
            <a:off x="3884613" y="9428583"/>
            <a:ext cx="2971800" cy="496332"/>
          </a:xfrm>
          <a:prstGeom prst="rect">
            <a:avLst/>
          </a:prstGeom>
        </p:spPr>
        <p:txBody>
          <a:bodyPr vert="horz" lIns="92437" tIns="46218" rIns="92437" bIns="46218" rtlCol="0" anchor="b"/>
          <a:lstStyle>
            <a:lvl1pPr algn="r">
              <a:defRPr sz="1200"/>
            </a:lvl1pPr>
          </a:lstStyle>
          <a:p>
            <a:fld id="{C56B1503-635F-431F-B031-350451BF1989}" type="slidenum">
              <a:rPr lang="ru-RU" smtClean="0"/>
              <a:t>‹#›</a:t>
            </a:fld>
            <a:endParaRPr lang="ru-RU"/>
          </a:p>
        </p:txBody>
      </p:sp>
    </p:spTree>
    <p:extLst>
      <p:ext uri="{BB962C8B-B14F-4D97-AF65-F5344CB8AC3E}">
        <p14:creationId xmlns:p14="http://schemas.microsoft.com/office/powerpoint/2010/main" val="736020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71800" cy="496332"/>
          </a:xfrm>
          <a:prstGeom prst="rect">
            <a:avLst/>
          </a:prstGeom>
        </p:spPr>
        <p:txBody>
          <a:bodyPr vert="horz" lIns="92437" tIns="46218" rIns="92437" bIns="46218" rtlCol="0"/>
          <a:lstStyle>
            <a:lvl1pPr algn="l">
              <a:defRPr sz="1200"/>
            </a:lvl1pPr>
          </a:lstStyle>
          <a:p>
            <a:endParaRPr lang="ru-RU"/>
          </a:p>
        </p:txBody>
      </p:sp>
      <p:sp>
        <p:nvSpPr>
          <p:cNvPr id="3" name="Дата 2"/>
          <p:cNvSpPr>
            <a:spLocks noGrp="1"/>
          </p:cNvSpPr>
          <p:nvPr>
            <p:ph type="dt" idx="1"/>
          </p:nvPr>
        </p:nvSpPr>
        <p:spPr>
          <a:xfrm>
            <a:off x="3884613" y="0"/>
            <a:ext cx="2971800" cy="496332"/>
          </a:xfrm>
          <a:prstGeom prst="rect">
            <a:avLst/>
          </a:prstGeom>
        </p:spPr>
        <p:txBody>
          <a:bodyPr vert="horz" lIns="92437" tIns="46218" rIns="92437" bIns="46218" rtlCol="0"/>
          <a:lstStyle>
            <a:lvl1pPr algn="r">
              <a:defRPr sz="1200"/>
            </a:lvl1pPr>
          </a:lstStyle>
          <a:p>
            <a:fld id="{BA383AEC-B316-4921-AAB0-98A63B476B05}" type="datetimeFigureOut">
              <a:rPr lang="ru-RU" smtClean="0"/>
              <a:t>23.03.2026</a:t>
            </a:fld>
            <a:endParaRPr lang="ru-RU"/>
          </a:p>
        </p:txBody>
      </p:sp>
      <p:sp>
        <p:nvSpPr>
          <p:cNvPr id="4" name="Образ слайда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2437" tIns="46218" rIns="92437" bIns="46218" rtlCol="0" anchor="ctr"/>
          <a:lstStyle/>
          <a:p>
            <a:endParaRPr lang="ru-RU"/>
          </a:p>
        </p:txBody>
      </p:sp>
      <p:sp>
        <p:nvSpPr>
          <p:cNvPr id="5" name="Заметки 4"/>
          <p:cNvSpPr>
            <a:spLocks noGrp="1"/>
          </p:cNvSpPr>
          <p:nvPr>
            <p:ph type="body" sz="quarter" idx="3"/>
          </p:nvPr>
        </p:nvSpPr>
        <p:spPr>
          <a:xfrm>
            <a:off x="685801" y="4715154"/>
            <a:ext cx="5486400" cy="4466987"/>
          </a:xfrm>
          <a:prstGeom prst="rect">
            <a:avLst/>
          </a:prstGeom>
        </p:spPr>
        <p:txBody>
          <a:bodyPr vert="horz" lIns="92437" tIns="46218" rIns="92437" bIns="46218"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28583"/>
            <a:ext cx="2971800" cy="496332"/>
          </a:xfrm>
          <a:prstGeom prst="rect">
            <a:avLst/>
          </a:prstGeom>
        </p:spPr>
        <p:txBody>
          <a:bodyPr vert="horz" lIns="92437" tIns="46218" rIns="92437" bIns="46218"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28583"/>
            <a:ext cx="2971800" cy="496332"/>
          </a:xfrm>
          <a:prstGeom prst="rect">
            <a:avLst/>
          </a:prstGeom>
        </p:spPr>
        <p:txBody>
          <a:bodyPr vert="horz" lIns="92437" tIns="46218" rIns="92437" bIns="46218" rtlCol="0" anchor="b"/>
          <a:lstStyle>
            <a:lvl1pPr algn="r">
              <a:defRPr sz="1200"/>
            </a:lvl1pPr>
          </a:lstStyle>
          <a:p>
            <a:fld id="{37D393F4-A2E1-4C36-984E-692620E06547}" type="slidenum">
              <a:rPr lang="ru-RU" smtClean="0"/>
              <a:t>‹#›</a:t>
            </a:fld>
            <a:endParaRPr lang="ru-RU"/>
          </a:p>
        </p:txBody>
      </p:sp>
    </p:spTree>
    <p:extLst>
      <p:ext uri="{BB962C8B-B14F-4D97-AF65-F5344CB8AC3E}">
        <p14:creationId xmlns:p14="http://schemas.microsoft.com/office/powerpoint/2010/main" val="301929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7D393F4-A2E1-4C36-984E-692620E06547}" type="slidenum">
              <a:rPr lang="ru-RU" smtClean="0"/>
              <a:t>2</a:t>
            </a:fld>
            <a:endParaRPr lang="ru-RU"/>
          </a:p>
        </p:txBody>
      </p:sp>
    </p:spTree>
    <p:extLst>
      <p:ext uri="{BB962C8B-B14F-4D97-AF65-F5344CB8AC3E}">
        <p14:creationId xmlns:p14="http://schemas.microsoft.com/office/powerpoint/2010/main" val="1712025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37D393F4-A2E1-4C36-984E-692620E06547}" type="slidenum">
              <a:rPr lang="ru-RU" smtClean="0"/>
              <a:t>7</a:t>
            </a:fld>
            <a:endParaRPr lang="ru-RU"/>
          </a:p>
        </p:txBody>
      </p:sp>
    </p:spTree>
    <p:extLst>
      <p:ext uri="{BB962C8B-B14F-4D97-AF65-F5344CB8AC3E}">
        <p14:creationId xmlns:p14="http://schemas.microsoft.com/office/powerpoint/2010/main" val="85277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80C0867-2BEC-4316-9EBF-F2D7CFD5909E}" type="datetimeFigureOut">
              <a:rPr lang="ru-RU" smtClean="0"/>
              <a:t>23.03.2026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EAD18C1-3C86-414C-A393-6962187E2503}"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80C0867-2BEC-4316-9EBF-F2D7CFD5909E}" type="datetimeFigureOut">
              <a:rPr lang="ru-RU" smtClean="0"/>
              <a:t>23.03.2026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0C0867-2BEC-4316-9EBF-F2D7CFD5909E}" type="datetimeFigureOut">
              <a:rPr lang="ru-RU" smtClean="0"/>
              <a:t>23.03.2026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0C0867-2BEC-4316-9EBF-F2D7CFD5909E}" type="datetimeFigureOut">
              <a:rPr lang="ru-RU" smtClean="0"/>
              <a:t>23.03.2026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EAD18C1-3C86-414C-A393-6962187E2503}"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0C0867-2BEC-4316-9EBF-F2D7CFD5909E}" type="datetimeFigureOut">
              <a:rPr lang="ru-RU" smtClean="0"/>
              <a:t>23.03.2026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80C0867-2BEC-4316-9EBF-F2D7CFD5909E}" type="datetimeFigureOut">
              <a:rPr lang="ru-RU" smtClean="0"/>
              <a:t>23.03.2026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EAD18C1-3C86-414C-A393-6962187E2503}"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80C0867-2BEC-4316-9EBF-F2D7CFD5909E}" type="datetimeFigureOut">
              <a:rPr lang="ru-RU" smtClean="0"/>
              <a:t>23.03.2026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EAD18C1-3C86-414C-A393-6962187E2503}"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80C0867-2BEC-4316-9EBF-F2D7CFD5909E}" type="datetimeFigureOut">
              <a:rPr lang="ru-RU" smtClean="0"/>
              <a:t>23.03.2026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C0867-2BEC-4316-9EBF-F2D7CFD5909E}" type="datetimeFigureOut">
              <a:rPr lang="ru-RU" smtClean="0"/>
              <a:t>23.03.2026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0C0867-2BEC-4316-9EBF-F2D7CFD5909E}" type="datetimeFigureOut">
              <a:rPr lang="ru-RU" smtClean="0"/>
              <a:t>23.03.2026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EAD18C1-3C86-414C-A393-6962187E2503}"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0C0867-2BEC-4316-9EBF-F2D7CFD5909E}" type="datetimeFigureOut">
              <a:rPr lang="ru-RU" smtClean="0"/>
              <a:t>23.03.2026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EAD18C1-3C86-414C-A393-6962187E2503}"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80C0867-2BEC-4316-9EBF-F2D7CFD5909E}" type="datetimeFigureOut">
              <a:rPr lang="ru-RU" smtClean="0"/>
              <a:t>23.03.2026</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EAD18C1-3C86-414C-A393-6962187E250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124744"/>
            <a:ext cx="7992888" cy="4608512"/>
          </a:xfrm>
        </p:spPr>
        <p:txBody>
          <a:bodyPr/>
          <a:lstStyle/>
          <a:p>
            <a:pPr algn="ctr"/>
            <a:r>
              <a:rPr lang="ru-RU" sz="8800" dirty="0" smtClean="0">
                <a:solidFill>
                  <a:schemeClr val="accent3">
                    <a:lumMod val="75000"/>
                  </a:schemeClr>
                </a:solidFill>
              </a:rPr>
              <a:t>БЮДЖЕТ ДЛЯ ГРАЖДАН</a:t>
            </a:r>
            <a:endParaRPr lang="ru-RU" sz="8800" dirty="0">
              <a:solidFill>
                <a:schemeClr val="accent3">
                  <a:lumMod val="75000"/>
                </a:schemeClr>
              </a:solidFill>
            </a:endParaRPr>
          </a:p>
        </p:txBody>
      </p:sp>
    </p:spTree>
    <p:extLst>
      <p:ext uri="{BB962C8B-B14F-4D97-AF65-F5344CB8AC3E}">
        <p14:creationId xmlns:p14="http://schemas.microsoft.com/office/powerpoint/2010/main" val="4037124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2200016627"/>
              </p:ext>
            </p:extLst>
          </p:nvPr>
        </p:nvGraphicFramePr>
        <p:xfrm>
          <a:off x="1043608" y="692695"/>
          <a:ext cx="7086477" cy="5642605"/>
        </p:xfrm>
        <a:graphic>
          <a:graphicData uri="http://schemas.openxmlformats.org/drawingml/2006/table">
            <a:tbl>
              <a:tblPr>
                <a:tableStyleId>{5C22544A-7EE6-4342-B048-85BDC9FD1C3A}</a:tableStyleId>
              </a:tblPr>
              <a:tblGrid>
                <a:gridCol w="4846374">
                  <a:extLst>
                    <a:ext uri="{9D8B030D-6E8A-4147-A177-3AD203B41FA5}">
                      <a16:colId xmlns:a16="http://schemas.microsoft.com/office/drawing/2014/main" val="20000"/>
                    </a:ext>
                  </a:extLst>
                </a:gridCol>
                <a:gridCol w="2240103">
                  <a:extLst>
                    <a:ext uri="{9D8B030D-6E8A-4147-A177-3AD203B41FA5}">
                      <a16:colId xmlns:a16="http://schemas.microsoft.com/office/drawing/2014/main" val="20001"/>
                    </a:ext>
                  </a:extLst>
                </a:gridCol>
              </a:tblGrid>
              <a:tr h="795135">
                <a:tc gridSpan="2">
                  <a:txBody>
                    <a:bodyPr/>
                    <a:lstStyle/>
                    <a:p>
                      <a:pPr algn="ctr" fontAlgn="b"/>
                      <a:r>
                        <a:rPr lang="ru-RU" sz="1600" u="none" strike="noStrike" dirty="0">
                          <a:effectLst/>
                        </a:rPr>
                        <a:t>Долговые обязательства Витебского районного исполнительного комитета на </a:t>
                      </a:r>
                      <a:r>
                        <a:rPr lang="ru-RU" sz="1600" u="none" strike="noStrike" dirty="0" smtClean="0">
                          <a:effectLst/>
                        </a:rPr>
                        <a:t>01.01.2026</a:t>
                      </a:r>
                      <a:endParaRPr lang="ru-RU" sz="1600" b="1" i="0" u="none" strike="noStrike" dirty="0">
                        <a:solidFill>
                          <a:srgbClr val="000000"/>
                        </a:solidFill>
                        <a:effectLst/>
                        <a:latin typeface="Times New Roman"/>
                      </a:endParaRPr>
                    </a:p>
                  </a:txBody>
                  <a:tcPr marL="5144" marR="5144" marT="5144" marB="0" anchor="b"/>
                </a:tc>
                <a:tc hMerge="1">
                  <a:txBody>
                    <a:bodyPr/>
                    <a:lstStyle/>
                    <a:p>
                      <a:endParaRPr lang="ru-RU"/>
                    </a:p>
                  </a:txBody>
                  <a:tcPr/>
                </a:tc>
                <a:extLst>
                  <a:ext uri="{0D108BD9-81ED-4DB2-BD59-A6C34878D82A}">
                    <a16:rowId xmlns:a16="http://schemas.microsoft.com/office/drawing/2014/main" val="10000"/>
                  </a:ext>
                </a:extLst>
              </a:tr>
              <a:tr h="211341">
                <a:tc>
                  <a:txBody>
                    <a:bodyPr/>
                    <a:lstStyle/>
                    <a:p>
                      <a:pPr algn="ctr" fontAlgn="b"/>
                      <a:endParaRPr lang="ru-RU" sz="1600" b="1" i="0" u="none" strike="noStrike" dirty="0">
                        <a:solidFill>
                          <a:srgbClr val="000000"/>
                        </a:solidFill>
                        <a:effectLst/>
                        <a:latin typeface="Times New Roman"/>
                      </a:endParaRPr>
                    </a:p>
                  </a:txBody>
                  <a:tcPr marL="5144" marR="5144" marT="5144" marB="0" anchor="b"/>
                </a:tc>
                <a:tc>
                  <a:txBody>
                    <a:bodyPr/>
                    <a:lstStyle/>
                    <a:p>
                      <a:pPr algn="ctr" fontAlgn="b"/>
                      <a:endParaRPr lang="ru-RU" sz="1600" b="1" i="0" u="none" strike="noStrike">
                        <a:solidFill>
                          <a:srgbClr val="000000"/>
                        </a:solidFill>
                        <a:effectLst/>
                        <a:latin typeface="Times New Roman"/>
                      </a:endParaRPr>
                    </a:p>
                  </a:txBody>
                  <a:tcPr marL="5144" marR="5144" marT="5144" marB="0" anchor="b"/>
                </a:tc>
                <a:extLst>
                  <a:ext uri="{0D108BD9-81ED-4DB2-BD59-A6C34878D82A}">
                    <a16:rowId xmlns:a16="http://schemas.microsoft.com/office/drawing/2014/main" val="10001"/>
                  </a:ext>
                </a:extLst>
              </a:tr>
              <a:tr h="573643">
                <a:tc>
                  <a:txBody>
                    <a:bodyPr/>
                    <a:lstStyle/>
                    <a:p>
                      <a:pPr algn="ctr" fontAlgn="ctr"/>
                      <a:r>
                        <a:rPr lang="ru-RU" sz="1600" u="none" strike="noStrike" dirty="0">
                          <a:effectLst/>
                        </a:rPr>
                        <a:t>Долговые обязательства</a:t>
                      </a:r>
                      <a:endParaRPr lang="ru-RU" sz="1600" b="1" i="0" u="none" strike="noStrike" dirty="0">
                        <a:solidFill>
                          <a:srgbClr val="000000"/>
                        </a:solidFill>
                        <a:effectLst/>
                        <a:latin typeface="Times New Roman"/>
                      </a:endParaRPr>
                    </a:p>
                  </a:txBody>
                  <a:tcPr marL="5144" marR="5144" marT="5144" marB="0" anchor="ctr"/>
                </a:tc>
                <a:tc>
                  <a:txBody>
                    <a:bodyPr/>
                    <a:lstStyle/>
                    <a:p>
                      <a:pPr algn="ctr" fontAlgn="ctr"/>
                      <a:r>
                        <a:rPr lang="ru-RU" sz="1600" u="none" strike="noStrike" dirty="0">
                          <a:effectLst/>
                        </a:rPr>
                        <a:t>Сумма, </a:t>
                      </a:r>
                      <a:br>
                        <a:rPr lang="ru-RU" sz="1600" u="none" strike="noStrike" dirty="0">
                          <a:effectLst/>
                        </a:rPr>
                      </a:br>
                      <a:r>
                        <a:rPr lang="ru-RU" sz="1600" u="none" strike="noStrike" dirty="0">
                          <a:effectLst/>
                        </a:rPr>
                        <a:t>тыс. рублей</a:t>
                      </a:r>
                      <a:endParaRPr lang="ru-RU" sz="1600" b="1" i="0" u="none" strike="noStrike" dirty="0">
                        <a:solidFill>
                          <a:srgbClr val="000000"/>
                        </a:solidFill>
                        <a:effectLst/>
                        <a:latin typeface="Times New Roman"/>
                      </a:endParaRPr>
                    </a:p>
                  </a:txBody>
                  <a:tcPr marL="5144" marR="5144" marT="5144" marB="0" anchor="ctr"/>
                </a:tc>
                <a:extLst>
                  <a:ext uri="{0D108BD9-81ED-4DB2-BD59-A6C34878D82A}">
                    <a16:rowId xmlns:a16="http://schemas.microsoft.com/office/drawing/2014/main" val="10002"/>
                  </a:ext>
                </a:extLst>
              </a:tr>
              <a:tr h="1066774">
                <a:tc>
                  <a:txBody>
                    <a:bodyPr/>
                    <a:lstStyle/>
                    <a:p>
                      <a:pPr algn="l" fontAlgn="b"/>
                      <a:r>
                        <a:rPr lang="ru-RU" sz="1600" u="none" strike="noStrike">
                          <a:effectLst/>
                        </a:rPr>
                        <a:t>Ценные бумаги, размещенные местными исполнительными и распорядительными органами на внутреннем финансовом рынке</a:t>
                      </a:r>
                      <a:endParaRPr lang="ru-RU" sz="1600" b="0" i="0" u="none" strike="noStrike">
                        <a:solidFill>
                          <a:srgbClr val="000000"/>
                        </a:solidFill>
                        <a:effectLst/>
                        <a:latin typeface="Times New Roman"/>
                      </a:endParaRPr>
                    </a:p>
                  </a:txBody>
                  <a:tcPr marL="5144" marR="5144" marT="5144" marB="0" anchor="b"/>
                </a:tc>
                <a:tc>
                  <a:txBody>
                    <a:bodyPr/>
                    <a:lstStyle/>
                    <a:p>
                      <a:pPr algn="r" fontAlgn="b"/>
                      <a:r>
                        <a:rPr lang="ru-RU" sz="1600" b="0" i="0" u="none" strike="noStrike" dirty="0" smtClean="0">
                          <a:solidFill>
                            <a:srgbClr val="000000"/>
                          </a:solidFill>
                          <a:effectLst/>
                          <a:latin typeface="Times New Roman"/>
                        </a:rPr>
                        <a:t>1 200,0</a:t>
                      </a:r>
                      <a:endParaRPr lang="ru-RU" sz="1600" b="0" i="0"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3"/>
                  </a:ext>
                </a:extLst>
              </a:tr>
              <a:tr h="1081347">
                <a:tc>
                  <a:txBody>
                    <a:bodyPr/>
                    <a:lstStyle/>
                    <a:p>
                      <a:pPr algn="l" fontAlgn="b"/>
                      <a:r>
                        <a:rPr lang="ru-RU" sz="1600" u="none" strike="noStrike" dirty="0">
                          <a:effectLst/>
                        </a:rPr>
                        <a:t>Обязательства, подлежащие исполнению по выданным гарантиям местных исполнительных и распорядительных органов</a:t>
                      </a:r>
                      <a:endParaRPr lang="ru-RU" sz="1600" b="0" i="0" u="none" strike="noStrike" dirty="0">
                        <a:solidFill>
                          <a:srgbClr val="000000"/>
                        </a:solidFill>
                        <a:effectLst/>
                        <a:latin typeface="Times New Roman"/>
                      </a:endParaRPr>
                    </a:p>
                  </a:txBody>
                  <a:tcPr marL="5144" marR="5144" marT="5144" marB="0" anchor="b"/>
                </a:tc>
                <a:tc>
                  <a:txBody>
                    <a:bodyPr/>
                    <a:lstStyle/>
                    <a:p>
                      <a:pPr algn="r" fontAlgn="b"/>
                      <a:r>
                        <a:rPr lang="ru-RU" sz="1600" u="none" strike="noStrike" dirty="0" smtClean="0">
                          <a:effectLst/>
                        </a:rPr>
                        <a:t>0,0</a:t>
                      </a:r>
                      <a:endParaRPr lang="ru-RU" sz="1600" b="0" i="0"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4"/>
                  </a:ext>
                </a:extLst>
              </a:tr>
              <a:tr h="241534">
                <a:tc>
                  <a:txBody>
                    <a:bodyPr/>
                    <a:lstStyle/>
                    <a:p>
                      <a:pPr algn="l" fontAlgn="b"/>
                      <a:r>
                        <a:rPr lang="ru-RU" sz="1600" u="none" strike="noStrike">
                          <a:effectLst/>
                        </a:rPr>
                        <a:t>Бюджетные кредиты</a:t>
                      </a:r>
                      <a:endParaRPr lang="ru-RU" sz="1600" b="0" i="0" u="none" strike="noStrike">
                        <a:solidFill>
                          <a:srgbClr val="000000"/>
                        </a:solidFill>
                        <a:effectLst/>
                        <a:latin typeface="Times New Roman"/>
                      </a:endParaRPr>
                    </a:p>
                  </a:txBody>
                  <a:tcPr marL="5144" marR="5144" marT="5144" marB="0" anchor="b"/>
                </a:tc>
                <a:tc>
                  <a:txBody>
                    <a:bodyPr/>
                    <a:lstStyle/>
                    <a:p>
                      <a:pPr algn="r" fontAlgn="b"/>
                      <a:r>
                        <a:rPr lang="ru-RU" sz="1600" u="none" strike="noStrike" dirty="0">
                          <a:effectLst/>
                        </a:rPr>
                        <a:t>0,0</a:t>
                      </a:r>
                      <a:endParaRPr lang="ru-RU" sz="1600" b="0" i="0"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5"/>
                  </a:ext>
                </a:extLst>
              </a:tr>
              <a:tr h="634026">
                <a:tc>
                  <a:txBody>
                    <a:bodyPr/>
                    <a:lstStyle/>
                    <a:p>
                      <a:pPr algn="l" fontAlgn="b"/>
                      <a:r>
                        <a:rPr lang="ru-RU" sz="1600" u="none" strike="noStrike" dirty="0">
                          <a:effectLst/>
                        </a:rPr>
                        <a:t>Долг органов местного управления и самоуправления</a:t>
                      </a:r>
                      <a:endParaRPr lang="ru-RU" sz="1600" b="1" i="1" u="none" strike="noStrike" dirty="0">
                        <a:solidFill>
                          <a:srgbClr val="000000"/>
                        </a:solidFill>
                        <a:effectLst/>
                        <a:latin typeface="Times New Roman"/>
                      </a:endParaRPr>
                    </a:p>
                  </a:txBody>
                  <a:tcPr marL="5144" marR="5144" marT="5144" marB="0" anchor="b"/>
                </a:tc>
                <a:tc>
                  <a:txBody>
                    <a:bodyPr/>
                    <a:lstStyle/>
                    <a:p>
                      <a:pPr algn="r" fontAlgn="b"/>
                      <a:r>
                        <a:rPr lang="ru-RU" sz="1600" u="none" strike="noStrike" dirty="0" smtClean="0">
                          <a:effectLst/>
                        </a:rPr>
                        <a:t>1 200,0</a:t>
                      </a:r>
                      <a:endParaRPr lang="ru-RU" sz="1600" b="1" i="1"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6"/>
                  </a:ext>
                </a:extLst>
              </a:tr>
              <a:tr h="744728">
                <a:tc>
                  <a:txBody>
                    <a:bodyPr/>
                    <a:lstStyle/>
                    <a:p>
                      <a:pPr algn="l" fontAlgn="b"/>
                      <a:r>
                        <a:rPr lang="ru-RU" sz="1600" u="none" strike="noStrike" dirty="0">
                          <a:effectLst/>
                        </a:rPr>
                        <a:t>Долг, гарантированный органами местного управления и самоуправления</a:t>
                      </a:r>
                      <a:endParaRPr lang="ru-RU" sz="1600" b="1" i="1" u="none" strike="noStrike" dirty="0">
                        <a:solidFill>
                          <a:srgbClr val="000000"/>
                        </a:solidFill>
                        <a:effectLst/>
                        <a:latin typeface="Times New Roman"/>
                      </a:endParaRPr>
                    </a:p>
                  </a:txBody>
                  <a:tcPr marL="5144" marR="5144" marT="5144" marB="0" anchor="b"/>
                </a:tc>
                <a:tc>
                  <a:txBody>
                    <a:bodyPr/>
                    <a:lstStyle/>
                    <a:p>
                      <a:pPr algn="r" fontAlgn="b"/>
                      <a:r>
                        <a:rPr lang="ru-RU" sz="1600" b="0" i="0" u="none" strike="noStrike" dirty="0" smtClean="0">
                          <a:solidFill>
                            <a:srgbClr val="000000"/>
                          </a:solidFill>
                          <a:effectLst/>
                          <a:latin typeface="Times New Roman"/>
                        </a:rPr>
                        <a:t>16 648,6</a:t>
                      </a:r>
                      <a:endParaRPr lang="ru-RU" sz="1600" b="0" i="0"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7"/>
                  </a:ext>
                </a:extLst>
              </a:tr>
              <a:tr h="233482">
                <a:tc>
                  <a:txBody>
                    <a:bodyPr/>
                    <a:lstStyle/>
                    <a:p>
                      <a:pPr algn="l" fontAlgn="b"/>
                      <a:r>
                        <a:rPr lang="ru-RU" sz="1600" b="1" u="none" strike="noStrike" dirty="0">
                          <a:effectLst/>
                        </a:rPr>
                        <a:t>Итого долговых обязательств</a:t>
                      </a:r>
                      <a:endParaRPr lang="ru-RU" sz="1600" b="1" i="0" u="none" strike="noStrike" dirty="0">
                        <a:solidFill>
                          <a:srgbClr val="000000"/>
                        </a:solidFill>
                        <a:effectLst/>
                        <a:latin typeface="Times New Roman"/>
                      </a:endParaRPr>
                    </a:p>
                  </a:txBody>
                  <a:tcPr marL="5144" marR="5144" marT="5144" marB="0" anchor="b"/>
                </a:tc>
                <a:tc>
                  <a:txBody>
                    <a:bodyPr/>
                    <a:lstStyle/>
                    <a:p>
                      <a:pPr algn="r" fontAlgn="b"/>
                      <a:r>
                        <a:rPr lang="ru-RU" sz="1600" b="1" u="none" strike="noStrike" dirty="0" smtClean="0">
                          <a:effectLst/>
                        </a:rPr>
                        <a:t>17 848,6</a:t>
                      </a:r>
                      <a:endParaRPr lang="ru-RU" sz="1600" b="1" i="0" u="none" strike="noStrike" dirty="0">
                        <a:solidFill>
                          <a:srgbClr val="000000"/>
                        </a:solidFill>
                        <a:effectLst/>
                        <a:latin typeface="Times New Roman"/>
                      </a:endParaRPr>
                    </a:p>
                  </a:txBody>
                  <a:tcPr marL="5144" marR="5144" marT="5144" marB="0" anchor="b"/>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6296744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1" y="404664"/>
            <a:ext cx="7694240" cy="6048672"/>
          </a:xfrm>
        </p:spPr>
        <p:txBody>
          <a:bodyPr/>
          <a:lstStyle/>
          <a:p>
            <a:pPr indent="0" algn="l">
              <a:spcAft>
                <a:spcPts val="0"/>
              </a:spcAft>
              <a:buNone/>
            </a:pPr>
            <a:r>
              <a:rPr lang="ru-RU" sz="1400" dirty="0" smtClean="0">
                <a:effectLst/>
                <a:latin typeface="Times New Roman"/>
                <a:ea typeface="Times New Roman"/>
              </a:rPr>
              <a:t>	</a:t>
            </a:r>
            <a:r>
              <a:rPr lang="ru-RU" sz="1300" dirty="0" smtClean="0">
                <a:effectLst/>
                <a:latin typeface="Times New Roman"/>
                <a:ea typeface="Times New Roman"/>
              </a:rPr>
              <a:t>Бюджет </a:t>
            </a:r>
            <a:r>
              <a:rPr lang="ru-RU" sz="1300" dirty="0">
                <a:effectLst/>
                <a:latin typeface="Times New Roman"/>
                <a:ea typeface="Times New Roman"/>
              </a:rPr>
              <a:t>Витебского района на </a:t>
            </a:r>
            <a:r>
              <a:rPr lang="ru-RU" sz="1300" dirty="0" smtClean="0">
                <a:effectLst/>
                <a:latin typeface="Times New Roman"/>
                <a:ea typeface="Times New Roman"/>
              </a:rPr>
              <a:t>2026 </a:t>
            </a:r>
            <a:r>
              <a:rPr lang="ru-RU" sz="1300" dirty="0">
                <a:effectLst/>
                <a:latin typeface="Times New Roman"/>
                <a:ea typeface="Times New Roman"/>
              </a:rPr>
              <a:t>год утвержден по доходам в сумме </a:t>
            </a:r>
            <a:r>
              <a:rPr lang="ru-RU" sz="1300" dirty="0" smtClean="0">
                <a:effectLst/>
                <a:latin typeface="Times New Roman"/>
                <a:ea typeface="Times New Roman"/>
              </a:rPr>
              <a:t>115 146,4 </a:t>
            </a:r>
            <a:r>
              <a:rPr lang="ru-RU" sz="1300" dirty="0" smtClean="0">
                <a:effectLst/>
                <a:latin typeface="Times New Roman"/>
                <a:ea typeface="Times New Roman"/>
              </a:rPr>
              <a:t>тыс. рублей</a:t>
            </a:r>
            <a:r>
              <a:rPr lang="ru-RU" sz="1300" dirty="0">
                <a:effectLst/>
                <a:latin typeface="Times New Roman"/>
                <a:ea typeface="Times New Roman"/>
              </a:rPr>
              <a:t>, по расходам – </a:t>
            </a:r>
            <a:r>
              <a:rPr lang="ru-RU" sz="1300" dirty="0" smtClean="0">
                <a:effectLst/>
                <a:latin typeface="Times New Roman"/>
                <a:ea typeface="Times New Roman"/>
              </a:rPr>
              <a:t>115 146,4 </a:t>
            </a:r>
            <a:r>
              <a:rPr lang="ru-RU" sz="1300" dirty="0" smtClean="0">
                <a:effectLst/>
                <a:latin typeface="Times New Roman"/>
                <a:ea typeface="Times New Roman"/>
              </a:rPr>
              <a:t>тыс. рублей.</a:t>
            </a:r>
            <a:r>
              <a:rPr lang="ru-RU" sz="1300" dirty="0">
                <a:effectLst/>
                <a:latin typeface="Times New Roman"/>
                <a:ea typeface="Times New Roman"/>
              </a:rPr>
              <a:t/>
            </a:r>
            <a:br>
              <a:rPr lang="ru-RU" sz="1300" dirty="0">
                <a:effectLst/>
                <a:latin typeface="Times New Roman"/>
                <a:ea typeface="Times New Roman"/>
              </a:rPr>
            </a:br>
            <a:r>
              <a:rPr lang="ru-RU" sz="1300" dirty="0" smtClean="0">
                <a:effectLst/>
                <a:latin typeface="Times New Roman"/>
                <a:ea typeface="Times New Roman"/>
              </a:rPr>
              <a:t>  	</a:t>
            </a:r>
            <a:r>
              <a:rPr lang="ru-RU" sz="1300" dirty="0" smtClean="0">
                <a:effectLst/>
                <a:latin typeface="Times New Roman"/>
                <a:ea typeface="Times New Roman"/>
              </a:rPr>
              <a:t>Изменение остатков </a:t>
            </a:r>
            <a:r>
              <a:rPr lang="ru-RU" sz="1300" dirty="0" smtClean="0">
                <a:effectLst/>
                <a:latin typeface="Times New Roman"/>
                <a:ea typeface="Times New Roman"/>
              </a:rPr>
              <a:t>районного бюджета в сумме </a:t>
            </a:r>
            <a:r>
              <a:rPr lang="ru-RU" sz="1300" dirty="0" smtClean="0">
                <a:effectLst/>
                <a:latin typeface="Times New Roman"/>
                <a:ea typeface="Times New Roman"/>
              </a:rPr>
              <a:t>400,0 </a:t>
            </a:r>
            <a:r>
              <a:rPr lang="ru-RU" sz="1300" dirty="0" smtClean="0">
                <a:effectLst/>
                <a:latin typeface="Times New Roman"/>
                <a:ea typeface="Times New Roman"/>
              </a:rPr>
              <a:t>тыс. рублей направляется на погашение основного долга по облигациям. </a:t>
            </a:r>
            <a:br>
              <a:rPr lang="ru-RU" sz="1300" dirty="0" smtClean="0">
                <a:effectLst/>
                <a:latin typeface="Times New Roman"/>
                <a:ea typeface="Times New Roman"/>
              </a:rPr>
            </a:br>
            <a:r>
              <a:rPr lang="ru-RU" sz="1300" dirty="0">
                <a:effectLst/>
                <a:latin typeface="Times New Roman"/>
                <a:ea typeface="Times New Roman"/>
              </a:rPr>
              <a:t>	</a:t>
            </a:r>
            <a:r>
              <a:rPr lang="ru-RU" sz="1300" dirty="0" smtClean="0">
                <a:effectLst/>
                <a:latin typeface="Times New Roman"/>
                <a:ea typeface="Times New Roman"/>
              </a:rPr>
              <a:t>Районный </a:t>
            </a:r>
            <a:r>
              <a:rPr lang="ru-RU" sz="1300" dirty="0">
                <a:effectLst/>
                <a:latin typeface="Times New Roman"/>
                <a:ea typeface="Times New Roman"/>
              </a:rPr>
              <a:t>бюджет на </a:t>
            </a:r>
            <a:r>
              <a:rPr lang="ru-RU" sz="1300" dirty="0" smtClean="0">
                <a:effectLst/>
                <a:latin typeface="Times New Roman"/>
                <a:ea typeface="Times New Roman"/>
              </a:rPr>
              <a:t>2026 </a:t>
            </a:r>
            <a:r>
              <a:rPr lang="ru-RU" sz="1300" dirty="0">
                <a:effectLst/>
                <a:latin typeface="Times New Roman"/>
                <a:ea typeface="Times New Roman"/>
              </a:rPr>
              <a:t>год рассмотрен и утвержден в установленном </a:t>
            </a:r>
            <a:r>
              <a:rPr lang="ru-RU" sz="1300" dirty="0" smtClean="0">
                <a:effectLst/>
                <a:latin typeface="Times New Roman"/>
                <a:ea typeface="Times New Roman"/>
              </a:rPr>
              <a:t>порядке. Все бюджеты сельсоветов, входящие </a:t>
            </a:r>
            <a:r>
              <a:rPr lang="ru-RU" sz="1300" dirty="0">
                <a:effectLst/>
                <a:latin typeface="Times New Roman"/>
                <a:ea typeface="Times New Roman"/>
              </a:rPr>
              <a:t>в состав консолидированного бюджета района, являются </a:t>
            </a:r>
            <a:r>
              <a:rPr lang="ru-RU" sz="1300" dirty="0" smtClean="0">
                <a:effectLst/>
                <a:latin typeface="Times New Roman"/>
                <a:ea typeface="Times New Roman"/>
              </a:rPr>
              <a:t>бездотационными</a:t>
            </a:r>
            <a:r>
              <a:rPr lang="ru-RU" sz="1300" dirty="0">
                <a:effectLst/>
                <a:latin typeface="Times New Roman"/>
                <a:ea typeface="Times New Roman"/>
              </a:rPr>
              <a:t>. </a:t>
            </a:r>
            <a:r>
              <a:rPr lang="ru-RU" sz="1300" dirty="0" smtClean="0">
                <a:effectLst/>
                <a:latin typeface="Times New Roman"/>
                <a:ea typeface="Times New Roman"/>
              </a:rPr>
              <a:t/>
            </a:r>
            <a:br>
              <a:rPr lang="ru-RU" sz="1300" dirty="0" smtClean="0">
                <a:effectLst/>
                <a:latin typeface="Times New Roman"/>
                <a:ea typeface="Times New Roman"/>
              </a:rPr>
            </a:br>
            <a:r>
              <a:rPr lang="ru-RU" sz="1300" dirty="0">
                <a:effectLst/>
                <a:latin typeface="Times New Roman"/>
                <a:ea typeface="Times New Roman"/>
              </a:rPr>
              <a:t> </a:t>
            </a:r>
            <a:r>
              <a:rPr lang="ru-RU" sz="1300" dirty="0" smtClean="0">
                <a:effectLst/>
                <a:latin typeface="Times New Roman"/>
                <a:ea typeface="Times New Roman"/>
              </a:rPr>
              <a:t>               М</a:t>
            </a:r>
            <a:r>
              <a:rPr lang="ru-RU" sz="1300" dirty="0" smtClean="0">
                <a:effectLst/>
                <a:latin typeface="Times New Roman"/>
                <a:ea typeface="Times New Roman"/>
              </a:rPr>
              <a:t>ежбюджетными </a:t>
            </a:r>
            <a:r>
              <a:rPr lang="ru-RU" sz="1300" dirty="0">
                <a:effectLst/>
                <a:latin typeface="Times New Roman"/>
                <a:ea typeface="Times New Roman"/>
              </a:rPr>
              <a:t>трансфертами из районного бюджета в бюджет сельсоветов </a:t>
            </a:r>
            <a:r>
              <a:rPr lang="ru-RU" sz="1300" dirty="0" smtClean="0">
                <a:effectLst/>
                <a:latin typeface="Times New Roman"/>
                <a:ea typeface="Times New Roman"/>
              </a:rPr>
              <a:t>передается  1 182</a:t>
            </a:r>
            <a:r>
              <a:rPr lang="en-US" sz="1300" dirty="0" smtClean="0">
                <a:effectLst/>
                <a:latin typeface="Times New Roman"/>
                <a:ea typeface="Times New Roman"/>
              </a:rPr>
              <a:t>,0 </a:t>
            </a:r>
            <a:r>
              <a:rPr lang="ru-RU" sz="1300" dirty="0" smtClean="0">
                <a:effectLst/>
                <a:latin typeface="Times New Roman"/>
                <a:ea typeface="Times New Roman"/>
              </a:rPr>
              <a:t>тыс. рублей на снос пустующих жилых домов и на благоустройство воинских захоронений.              </a:t>
            </a:r>
            <a:br>
              <a:rPr lang="ru-RU" sz="1300" dirty="0" smtClean="0">
                <a:effectLst/>
                <a:latin typeface="Times New Roman"/>
                <a:ea typeface="Times New Roman"/>
              </a:rPr>
            </a:br>
            <a:r>
              <a:rPr lang="ru-RU" sz="1300" dirty="0">
                <a:effectLst/>
                <a:latin typeface="Times New Roman"/>
                <a:ea typeface="Times New Roman"/>
              </a:rPr>
              <a:t>	</a:t>
            </a:r>
            <a:r>
              <a:rPr lang="ru-RU" sz="1300" dirty="0" smtClean="0">
                <a:effectLst/>
                <a:latin typeface="Times New Roman"/>
                <a:ea typeface="Times New Roman"/>
              </a:rPr>
              <a:t> В </a:t>
            </a:r>
            <a:r>
              <a:rPr lang="ru-RU" sz="1300" dirty="0" smtClean="0">
                <a:effectLst/>
                <a:latin typeface="Times New Roman"/>
                <a:ea typeface="Times New Roman"/>
              </a:rPr>
              <a:t>2026 </a:t>
            </a:r>
            <a:r>
              <a:rPr lang="ru-RU" sz="1300" dirty="0">
                <a:effectLst/>
                <a:latin typeface="Times New Roman"/>
                <a:ea typeface="Times New Roman"/>
              </a:rPr>
              <a:t>году сохраняется социальная направленность бюджета. На социальную сферу планируется направить </a:t>
            </a:r>
            <a:r>
              <a:rPr lang="ru-RU" sz="1300" dirty="0" smtClean="0">
                <a:effectLst/>
                <a:latin typeface="Times New Roman"/>
                <a:ea typeface="Times New Roman"/>
              </a:rPr>
              <a:t>6</a:t>
            </a:r>
            <a:r>
              <a:rPr lang="en-US" sz="1300" dirty="0" smtClean="0">
                <a:effectLst/>
                <a:latin typeface="Times New Roman"/>
                <a:ea typeface="Times New Roman"/>
              </a:rPr>
              <a:t>2</a:t>
            </a:r>
            <a:r>
              <a:rPr lang="ru-RU" sz="1300" dirty="0" smtClean="0">
                <a:effectLst/>
                <a:latin typeface="Times New Roman"/>
                <a:ea typeface="Times New Roman"/>
              </a:rPr>
              <a:t> 191,2 </a:t>
            </a:r>
            <a:r>
              <a:rPr lang="ru-RU" sz="1300" dirty="0" smtClean="0">
                <a:effectLst/>
                <a:latin typeface="Times New Roman"/>
                <a:ea typeface="Times New Roman"/>
              </a:rPr>
              <a:t>тыс</a:t>
            </a:r>
            <a:r>
              <a:rPr lang="ru-RU" sz="1300" dirty="0">
                <a:effectLst/>
                <a:latin typeface="Times New Roman"/>
                <a:ea typeface="Times New Roman"/>
              </a:rPr>
              <a:t>. рублей или </a:t>
            </a:r>
            <a:r>
              <a:rPr lang="ru-RU" sz="1300" dirty="0" smtClean="0">
                <a:effectLst/>
                <a:latin typeface="Times New Roman"/>
                <a:ea typeface="Times New Roman"/>
              </a:rPr>
              <a:t>5</a:t>
            </a:r>
            <a:r>
              <a:rPr lang="en-US" sz="1300" dirty="0" smtClean="0">
                <a:effectLst/>
                <a:latin typeface="Times New Roman"/>
                <a:ea typeface="Times New Roman"/>
              </a:rPr>
              <a:t>4</a:t>
            </a:r>
            <a:r>
              <a:rPr lang="ru-RU" sz="1300" dirty="0" smtClean="0">
                <a:effectLst/>
                <a:latin typeface="Times New Roman"/>
                <a:ea typeface="Times New Roman"/>
              </a:rPr>
              <a:t> процент</a:t>
            </a:r>
            <a:r>
              <a:rPr lang="ru-RU" sz="1300" dirty="0">
                <a:effectLst/>
                <a:latin typeface="Times New Roman"/>
                <a:ea typeface="Times New Roman"/>
              </a:rPr>
              <a:t>а</a:t>
            </a:r>
            <a:r>
              <a:rPr lang="ru-RU" sz="1300" dirty="0" smtClean="0">
                <a:effectLst/>
                <a:latin typeface="Times New Roman"/>
                <a:ea typeface="Times New Roman"/>
              </a:rPr>
              <a:t> </a:t>
            </a:r>
            <a:r>
              <a:rPr lang="ru-RU" sz="1300" dirty="0">
                <a:effectLst/>
                <a:latin typeface="Times New Roman"/>
                <a:ea typeface="Times New Roman"/>
              </a:rPr>
              <a:t>от общего объема расходов бюджета района.</a:t>
            </a:r>
            <a:br>
              <a:rPr lang="ru-RU" sz="1300" dirty="0">
                <a:effectLst/>
                <a:latin typeface="Times New Roman"/>
                <a:ea typeface="Times New Roman"/>
              </a:rPr>
            </a:br>
            <a:r>
              <a:rPr lang="ru-RU" sz="1300" dirty="0" smtClean="0">
                <a:effectLst/>
                <a:latin typeface="Times New Roman"/>
                <a:ea typeface="Times New Roman"/>
              </a:rPr>
              <a:t>	На </a:t>
            </a:r>
            <a:r>
              <a:rPr lang="ru-RU" sz="1300" dirty="0">
                <a:effectLst/>
                <a:latin typeface="Times New Roman"/>
                <a:ea typeface="Times New Roman"/>
              </a:rPr>
              <a:t>отрасль физическая культура, спорт, культура, средства массовой информации планируется направить </a:t>
            </a:r>
            <a:r>
              <a:rPr lang="ru-RU" sz="1300" dirty="0" smtClean="0">
                <a:effectLst/>
                <a:latin typeface="Times New Roman"/>
                <a:ea typeface="Times New Roman"/>
              </a:rPr>
              <a:t>11 647,5 </a:t>
            </a:r>
            <a:r>
              <a:rPr lang="ru-RU" sz="1300" dirty="0" smtClean="0">
                <a:effectLst/>
                <a:latin typeface="Times New Roman"/>
                <a:ea typeface="Times New Roman"/>
              </a:rPr>
              <a:t>тыс</a:t>
            </a:r>
            <a:r>
              <a:rPr lang="ru-RU" sz="1300" dirty="0">
                <a:effectLst/>
                <a:latin typeface="Times New Roman"/>
                <a:ea typeface="Times New Roman"/>
              </a:rPr>
              <a:t>. рублей </a:t>
            </a:r>
            <a:r>
              <a:rPr lang="ru-RU" sz="1300" dirty="0" smtClean="0">
                <a:effectLst/>
                <a:latin typeface="Times New Roman"/>
                <a:ea typeface="Times New Roman"/>
              </a:rPr>
              <a:t>(10 </a:t>
            </a:r>
            <a:r>
              <a:rPr lang="ru-RU" sz="1300" dirty="0" smtClean="0">
                <a:effectLst/>
                <a:latin typeface="Times New Roman"/>
                <a:ea typeface="Times New Roman"/>
              </a:rPr>
              <a:t>процентов), </a:t>
            </a:r>
            <a:r>
              <a:rPr lang="ru-RU" sz="1300" dirty="0">
                <a:effectLst/>
                <a:latin typeface="Times New Roman"/>
                <a:ea typeface="Times New Roman"/>
              </a:rPr>
              <a:t>на образование – </a:t>
            </a:r>
            <a:r>
              <a:rPr lang="ru-RU" sz="1300" dirty="0" smtClean="0">
                <a:effectLst/>
                <a:latin typeface="Times New Roman"/>
                <a:ea typeface="Times New Roman"/>
              </a:rPr>
              <a:t>45 603,5</a:t>
            </a:r>
            <a:r>
              <a:rPr lang="ru-RU" sz="1300" dirty="0" smtClean="0">
                <a:solidFill>
                  <a:srgbClr val="FFFFFF"/>
                </a:solidFill>
                <a:effectLst/>
                <a:latin typeface="Times New Roman"/>
                <a:ea typeface="Times New Roman"/>
              </a:rPr>
              <a:t>.</a:t>
            </a:r>
            <a:r>
              <a:rPr lang="ru-RU" sz="1300" dirty="0" smtClean="0">
                <a:effectLst/>
                <a:latin typeface="Times New Roman"/>
                <a:ea typeface="Times New Roman"/>
              </a:rPr>
              <a:t>тыс</a:t>
            </a:r>
            <a:r>
              <a:rPr lang="ru-RU" sz="1300" dirty="0">
                <a:effectLst/>
                <a:latin typeface="Times New Roman"/>
                <a:ea typeface="Times New Roman"/>
              </a:rPr>
              <a:t>. рублей </a:t>
            </a:r>
            <a:r>
              <a:rPr lang="ru-RU" sz="1300" dirty="0" smtClean="0">
                <a:effectLst/>
                <a:latin typeface="Times New Roman"/>
                <a:ea typeface="Times New Roman"/>
              </a:rPr>
              <a:t>(</a:t>
            </a:r>
            <a:r>
              <a:rPr lang="ru-RU" sz="1300" dirty="0" smtClean="0">
                <a:effectLst/>
                <a:latin typeface="Times New Roman"/>
                <a:ea typeface="Times New Roman"/>
              </a:rPr>
              <a:t>40 процентов), </a:t>
            </a:r>
            <a:r>
              <a:rPr lang="ru-RU" sz="1300" dirty="0" smtClean="0">
                <a:effectLst/>
                <a:latin typeface="Times New Roman"/>
                <a:ea typeface="Times New Roman"/>
              </a:rPr>
              <a:t>на социальную политику –4 </a:t>
            </a:r>
            <a:r>
              <a:rPr lang="ru-RU" sz="1300" dirty="0" smtClean="0">
                <a:effectLst/>
                <a:latin typeface="Times New Roman"/>
                <a:ea typeface="Times New Roman"/>
              </a:rPr>
              <a:t>940,2 </a:t>
            </a:r>
            <a:r>
              <a:rPr lang="ru-RU" sz="1300" dirty="0" smtClean="0">
                <a:effectLst/>
                <a:latin typeface="Times New Roman"/>
                <a:ea typeface="Times New Roman"/>
              </a:rPr>
              <a:t>тыс</a:t>
            </a:r>
            <a:r>
              <a:rPr lang="ru-RU" sz="1300" dirty="0">
                <a:effectLst/>
                <a:latin typeface="Times New Roman"/>
                <a:ea typeface="Times New Roman"/>
              </a:rPr>
              <a:t>. рублей </a:t>
            </a:r>
            <a:r>
              <a:rPr lang="ru-RU" sz="1300" dirty="0" smtClean="0">
                <a:effectLst/>
                <a:latin typeface="Times New Roman"/>
                <a:ea typeface="Times New Roman"/>
              </a:rPr>
              <a:t>(4 процента).  </a:t>
            </a:r>
            <a:r>
              <a:rPr lang="ru-RU" sz="1300" dirty="0" smtClean="0">
                <a:effectLst/>
                <a:latin typeface="Times New Roman"/>
                <a:ea typeface="Times New Roman"/>
              </a:rPr>
              <a:t/>
            </a:r>
            <a:br>
              <a:rPr lang="ru-RU" sz="1300" dirty="0" smtClean="0">
                <a:effectLst/>
                <a:latin typeface="Times New Roman"/>
                <a:ea typeface="Times New Roman"/>
              </a:rPr>
            </a:br>
            <a:r>
              <a:rPr lang="ru-RU" sz="1300" dirty="0" smtClean="0">
                <a:effectLst/>
                <a:latin typeface="Times New Roman"/>
                <a:ea typeface="Times New Roman"/>
              </a:rPr>
              <a:t>          В </a:t>
            </a:r>
            <a:r>
              <a:rPr lang="ru-RU" sz="1300" dirty="0">
                <a:effectLst/>
                <a:latin typeface="Times New Roman"/>
                <a:ea typeface="Times New Roman"/>
              </a:rPr>
              <a:t>соответствии с пунктом 4 статьи 94 Бюджетного кодекса в расчетных показателях обеспечено доведение объемов в части средств на финансирование бюджетных обязательств, обеспечивающих функционирование организаций бюджетной сферы (на выплату заработной платы с учетом взносов (отчислений) на социальное страхование, трансфертов населению, на оплату коммунальных услуг, продуктов питания, лекарственных средств и изделий медицинского назначения, субсидирование жилищно-коммунальных услуг, оказываемых населению, субсидии организациям, реализующим твердое топливо, топливные брикеты и дрова для населения по фиксированным розничным ценам), а также обслуживание долга органов местного </a:t>
            </a:r>
            <a:r>
              <a:rPr lang="ru-RU" sz="1300" dirty="0" smtClean="0">
                <a:effectLst/>
                <a:latin typeface="Times New Roman"/>
                <a:ea typeface="Times New Roman"/>
              </a:rPr>
              <a:t>управления и самоуправления.  Данные </a:t>
            </a:r>
            <a:r>
              <a:rPr lang="ru-RU" sz="1300" dirty="0">
                <a:effectLst/>
                <a:latin typeface="Times New Roman"/>
                <a:ea typeface="Times New Roman"/>
              </a:rPr>
              <a:t>расходы в общем объеме бюджета составят </a:t>
            </a:r>
            <a:r>
              <a:rPr lang="ru-RU" sz="1300" dirty="0" smtClean="0">
                <a:effectLst/>
                <a:latin typeface="Times New Roman"/>
                <a:ea typeface="Times New Roman"/>
              </a:rPr>
              <a:t>72 229,7 </a:t>
            </a:r>
            <a:r>
              <a:rPr lang="ru-RU" sz="1300" dirty="0" smtClean="0">
                <a:effectLst/>
                <a:latin typeface="Times New Roman"/>
                <a:ea typeface="Times New Roman"/>
              </a:rPr>
              <a:t>тыс. рублей или </a:t>
            </a:r>
            <a:r>
              <a:rPr lang="ru-RU" sz="1300" dirty="0" smtClean="0">
                <a:effectLst/>
                <a:latin typeface="Times New Roman"/>
                <a:ea typeface="Times New Roman"/>
              </a:rPr>
              <a:t>63 процента.</a:t>
            </a:r>
            <a:r>
              <a:rPr lang="en-US" sz="1300" dirty="0" smtClean="0">
                <a:effectLst/>
                <a:latin typeface="Times New Roman"/>
                <a:ea typeface="Times New Roman"/>
              </a:rPr>
              <a:t/>
            </a:r>
            <a:br>
              <a:rPr lang="en-US" sz="1300" dirty="0" smtClean="0">
                <a:effectLst/>
                <a:latin typeface="Times New Roman"/>
                <a:ea typeface="Times New Roman"/>
              </a:rPr>
            </a:br>
            <a:r>
              <a:rPr lang="ru-RU" sz="900" dirty="0">
                <a:effectLst/>
                <a:latin typeface="Times New Roman"/>
                <a:ea typeface="Times New Roman"/>
              </a:rPr>
              <a:t/>
            </a:r>
            <a:br>
              <a:rPr lang="ru-RU" sz="900" dirty="0">
                <a:effectLst/>
                <a:latin typeface="Times New Roman"/>
                <a:ea typeface="Times New Roman"/>
              </a:rPr>
            </a:br>
            <a:endParaRPr lang="ru-RU" sz="1100" dirty="0">
              <a:effectLst/>
              <a:latin typeface="Times New Roman"/>
              <a:ea typeface="Times New Roman"/>
            </a:endParaRPr>
          </a:p>
        </p:txBody>
      </p:sp>
    </p:spTree>
    <p:extLst>
      <p:ext uri="{BB962C8B-B14F-4D97-AF65-F5344CB8AC3E}">
        <p14:creationId xmlns:p14="http://schemas.microsoft.com/office/powerpoint/2010/main" val="3054113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332656"/>
            <a:ext cx="6512511" cy="1143000"/>
          </a:xfrm>
        </p:spPr>
        <p:txBody>
          <a:bodyPr/>
          <a:lstStyle/>
          <a:p>
            <a:pPr algn="ctr"/>
            <a:r>
              <a:rPr lang="ru-RU" sz="2000" dirty="0" smtClean="0"/>
              <a:t>Структура расходов консолидированного бюджета на </a:t>
            </a:r>
            <a:r>
              <a:rPr lang="ru-RU" sz="2000" dirty="0" smtClean="0"/>
              <a:t>2026 </a:t>
            </a:r>
            <a:r>
              <a:rPr lang="ru-RU" sz="2000" dirty="0" smtClean="0"/>
              <a:t>год по функциональной классификации (в процентах)</a:t>
            </a:r>
            <a:endParaRPr lang="ru-RU" sz="2000" dirty="0"/>
          </a:p>
        </p:txBody>
      </p:sp>
      <p:graphicFrame>
        <p:nvGraphicFramePr>
          <p:cNvPr id="3" name="Диаграмма 2"/>
          <p:cNvGraphicFramePr/>
          <p:nvPr>
            <p:extLst>
              <p:ext uri="{D42A27DB-BD31-4B8C-83A1-F6EECF244321}">
                <p14:modId xmlns:p14="http://schemas.microsoft.com/office/powerpoint/2010/main" val="2077577117"/>
              </p:ext>
            </p:extLst>
          </p:nvPr>
        </p:nvGraphicFramePr>
        <p:xfrm>
          <a:off x="467544" y="1397000"/>
          <a:ext cx="8280920" cy="52003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6417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188640"/>
            <a:ext cx="6512511" cy="1143000"/>
          </a:xfrm>
        </p:spPr>
        <p:txBody>
          <a:bodyPr/>
          <a:lstStyle/>
          <a:p>
            <a:pPr algn="ctr"/>
            <a:r>
              <a:rPr lang="ru-RU" sz="2000" dirty="0" smtClean="0"/>
              <a:t>Структура расходов консолидированного бюджета на </a:t>
            </a:r>
            <a:r>
              <a:rPr lang="ru-RU" sz="2000" dirty="0" smtClean="0"/>
              <a:t>2026 </a:t>
            </a:r>
            <a:r>
              <a:rPr lang="ru-RU" sz="2000" dirty="0" smtClean="0"/>
              <a:t>год по экономической классификации (в процентах)</a:t>
            </a:r>
            <a:endParaRPr lang="ru-RU" sz="2000" dirty="0"/>
          </a:p>
        </p:txBody>
      </p:sp>
      <p:graphicFrame>
        <p:nvGraphicFramePr>
          <p:cNvPr id="3" name="Диаграмма 2"/>
          <p:cNvGraphicFramePr/>
          <p:nvPr>
            <p:extLst>
              <p:ext uri="{D42A27DB-BD31-4B8C-83A1-F6EECF244321}">
                <p14:modId xmlns:p14="http://schemas.microsoft.com/office/powerpoint/2010/main" val="3692390425"/>
              </p:ext>
            </p:extLst>
          </p:nvPr>
        </p:nvGraphicFramePr>
        <p:xfrm>
          <a:off x="323528" y="1268760"/>
          <a:ext cx="8280920"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1248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0"/>
            <a:ext cx="8352928" cy="1793167"/>
          </a:xfrm>
        </p:spPr>
        <p:txBody>
          <a:bodyPr/>
          <a:lstStyle/>
          <a:p>
            <a:pPr algn="ctr"/>
            <a:r>
              <a:rPr lang="ru-RU" sz="2800" dirty="0" smtClean="0">
                <a:solidFill>
                  <a:schemeClr val="accent1">
                    <a:lumMod val="75000"/>
                  </a:schemeClr>
                </a:solidFill>
              </a:rPr>
              <a:t>Доходы консолидированного бюджета Витебского района на 20</a:t>
            </a:r>
            <a:r>
              <a:rPr lang="en-US" sz="2800" dirty="0" smtClean="0">
                <a:solidFill>
                  <a:schemeClr val="accent1">
                    <a:lumMod val="75000"/>
                  </a:schemeClr>
                </a:solidFill>
              </a:rPr>
              <a:t>2</a:t>
            </a:r>
            <a:r>
              <a:rPr lang="ru-RU" sz="2800" dirty="0" smtClean="0">
                <a:solidFill>
                  <a:schemeClr val="accent1">
                    <a:lumMod val="75000"/>
                  </a:schemeClr>
                </a:solidFill>
              </a:rPr>
              <a:t>6 год, </a:t>
            </a:r>
            <a:br>
              <a:rPr lang="ru-RU" sz="2800" dirty="0" smtClean="0">
                <a:solidFill>
                  <a:schemeClr val="accent1">
                    <a:lumMod val="75000"/>
                  </a:schemeClr>
                </a:solidFill>
              </a:rPr>
            </a:br>
            <a:r>
              <a:rPr lang="ru-RU" sz="2800" dirty="0" smtClean="0">
                <a:solidFill>
                  <a:schemeClr val="accent1">
                    <a:lumMod val="75000"/>
                  </a:schemeClr>
                </a:solidFill>
              </a:rPr>
              <a:t>тыс. рублей</a:t>
            </a:r>
            <a:endParaRPr lang="ru-RU" sz="2800" dirty="0">
              <a:solidFill>
                <a:schemeClr val="accent1">
                  <a:lumMod val="75000"/>
                </a:schemeClr>
              </a:solidFill>
            </a:endParaRPr>
          </a:p>
        </p:txBody>
      </p:sp>
      <p:graphicFrame>
        <p:nvGraphicFramePr>
          <p:cNvPr id="4" name="Схема 3"/>
          <p:cNvGraphicFramePr/>
          <p:nvPr>
            <p:extLst>
              <p:ext uri="{D42A27DB-BD31-4B8C-83A1-F6EECF244321}">
                <p14:modId xmlns:p14="http://schemas.microsoft.com/office/powerpoint/2010/main" val="1534820342"/>
              </p:ext>
            </p:extLst>
          </p:nvPr>
        </p:nvGraphicFramePr>
        <p:xfrm>
          <a:off x="611560" y="1556792"/>
          <a:ext cx="8064896" cy="44240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2360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0"/>
            <a:ext cx="8352928" cy="1793167"/>
          </a:xfrm>
        </p:spPr>
        <p:txBody>
          <a:bodyPr/>
          <a:lstStyle/>
          <a:p>
            <a:pPr algn="ctr"/>
            <a:r>
              <a:rPr lang="ru-RU" sz="2800" dirty="0" smtClean="0">
                <a:solidFill>
                  <a:schemeClr val="accent1">
                    <a:lumMod val="75000"/>
                  </a:schemeClr>
                </a:solidFill>
              </a:rPr>
              <a:t>Структура собственных доходов </a:t>
            </a:r>
            <a:br>
              <a:rPr lang="ru-RU" sz="2800" dirty="0" smtClean="0">
                <a:solidFill>
                  <a:schemeClr val="accent1">
                    <a:lumMod val="75000"/>
                  </a:schemeClr>
                </a:solidFill>
              </a:rPr>
            </a:br>
            <a:r>
              <a:rPr lang="ru-RU" sz="2800" dirty="0" smtClean="0">
                <a:solidFill>
                  <a:schemeClr val="accent1">
                    <a:lumMod val="75000"/>
                  </a:schemeClr>
                </a:solidFill>
              </a:rPr>
              <a:t>бюджета района на 2026 год,</a:t>
            </a:r>
            <a:br>
              <a:rPr lang="ru-RU" sz="2800" dirty="0" smtClean="0">
                <a:solidFill>
                  <a:schemeClr val="accent1">
                    <a:lumMod val="75000"/>
                  </a:schemeClr>
                </a:solidFill>
              </a:rPr>
            </a:br>
            <a:r>
              <a:rPr lang="ru-RU" sz="2800" dirty="0" smtClean="0">
                <a:solidFill>
                  <a:schemeClr val="accent1">
                    <a:lumMod val="75000"/>
                  </a:schemeClr>
                </a:solidFill>
              </a:rPr>
              <a:t> тыс. рублей</a:t>
            </a:r>
            <a:endParaRPr lang="ru-RU" sz="2800" dirty="0">
              <a:solidFill>
                <a:schemeClr val="accent1">
                  <a:lumMod val="75000"/>
                </a:schemeClr>
              </a:solidFill>
            </a:endParaRPr>
          </a:p>
        </p:txBody>
      </p:sp>
      <p:graphicFrame>
        <p:nvGraphicFramePr>
          <p:cNvPr id="5" name="Схема 4"/>
          <p:cNvGraphicFramePr/>
          <p:nvPr>
            <p:extLst>
              <p:ext uri="{D42A27DB-BD31-4B8C-83A1-F6EECF244321}">
                <p14:modId xmlns:p14="http://schemas.microsoft.com/office/powerpoint/2010/main" val="3789904859"/>
              </p:ext>
            </p:extLst>
          </p:nvPr>
        </p:nvGraphicFramePr>
        <p:xfrm>
          <a:off x="251520" y="1340768"/>
          <a:ext cx="856895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611560" y="3487373"/>
            <a:ext cx="2880320" cy="1323439"/>
          </a:xfrm>
          <a:prstGeom prst="rect">
            <a:avLst/>
          </a:prstGeom>
          <a:noFill/>
        </p:spPr>
        <p:txBody>
          <a:bodyPr wrap="square" rtlCol="0">
            <a:spAutoFit/>
          </a:bodyPr>
          <a:lstStyle/>
          <a:p>
            <a:pPr algn="ctr"/>
            <a:r>
              <a:rPr lang="ru-RU" sz="4000" dirty="0" smtClean="0">
                <a:solidFill>
                  <a:srgbClr val="FF0000"/>
                </a:solidFill>
                <a:effectLst>
                  <a:outerShdw blurRad="38100" dist="38100" dir="2700000" algn="tl">
                    <a:srgbClr val="000000">
                      <a:alpha val="43137"/>
                    </a:srgbClr>
                  </a:outerShdw>
                </a:effectLst>
              </a:rPr>
              <a:t>113</a:t>
            </a:r>
            <a:r>
              <a:rPr lang="en-US" sz="4000" dirty="0" smtClean="0">
                <a:solidFill>
                  <a:srgbClr val="FF0000"/>
                </a:solidFill>
                <a:effectLst>
                  <a:outerShdw blurRad="38100" dist="38100" dir="2700000" algn="tl">
                    <a:srgbClr val="000000">
                      <a:alpha val="43137"/>
                    </a:srgbClr>
                  </a:outerShdw>
                </a:effectLst>
              </a:rPr>
              <a:t> </a:t>
            </a:r>
            <a:r>
              <a:rPr lang="ru-RU" sz="4000" dirty="0" smtClean="0">
                <a:solidFill>
                  <a:srgbClr val="FF0000"/>
                </a:solidFill>
                <a:effectLst>
                  <a:outerShdw blurRad="38100" dist="38100" dir="2700000" algn="tl">
                    <a:srgbClr val="000000">
                      <a:alpha val="43137"/>
                    </a:srgbClr>
                  </a:outerShdw>
                </a:effectLst>
              </a:rPr>
              <a:t>719</a:t>
            </a:r>
            <a:r>
              <a:rPr lang="en-US" sz="4000" dirty="0" smtClean="0">
                <a:solidFill>
                  <a:srgbClr val="FF0000"/>
                </a:solidFill>
                <a:effectLst>
                  <a:outerShdw blurRad="38100" dist="38100" dir="2700000" algn="tl">
                    <a:srgbClr val="000000">
                      <a:alpha val="43137"/>
                    </a:srgbClr>
                  </a:outerShdw>
                </a:effectLst>
              </a:rPr>
              <a:t>,</a:t>
            </a:r>
            <a:r>
              <a:rPr lang="ru-RU" sz="4000" dirty="0" smtClean="0">
                <a:solidFill>
                  <a:srgbClr val="FF0000"/>
                </a:solidFill>
                <a:effectLst>
                  <a:outerShdw blurRad="38100" dist="38100" dir="2700000" algn="tl">
                    <a:srgbClr val="000000">
                      <a:alpha val="43137"/>
                    </a:srgbClr>
                  </a:outerShdw>
                </a:effectLst>
              </a:rPr>
              <a:t>1;</a:t>
            </a:r>
          </a:p>
          <a:p>
            <a:pPr algn="ctr"/>
            <a:r>
              <a:rPr lang="ru-RU" sz="4000" dirty="0">
                <a:solidFill>
                  <a:srgbClr val="FF0000"/>
                </a:solidFill>
                <a:effectLst>
                  <a:outerShdw blurRad="38100" dist="38100" dir="2700000" algn="tl">
                    <a:srgbClr val="000000">
                      <a:alpha val="43137"/>
                    </a:srgbClr>
                  </a:outerShdw>
                </a:effectLst>
              </a:rPr>
              <a:t>и</a:t>
            </a:r>
            <a:r>
              <a:rPr lang="ru-RU" sz="4000" dirty="0" smtClean="0">
                <a:solidFill>
                  <a:srgbClr val="FF0000"/>
                </a:solidFill>
                <a:effectLst>
                  <a:outerShdw blurRad="38100" dist="38100" dir="2700000" algn="tl">
                    <a:srgbClr val="000000">
                      <a:alpha val="43137"/>
                    </a:srgbClr>
                  </a:outerShdw>
                </a:effectLst>
              </a:rPr>
              <a:t>з них:</a:t>
            </a:r>
            <a:endParaRPr lang="ru-RU" sz="4000"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49291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7848872" cy="1143000"/>
          </a:xfrm>
        </p:spPr>
        <p:txBody>
          <a:bodyPr/>
          <a:lstStyle/>
          <a:p>
            <a:r>
              <a:rPr lang="ru-RU" sz="3200" dirty="0" smtClean="0"/>
              <a:t>Расходы бюджета района на </a:t>
            </a:r>
            <a:br>
              <a:rPr lang="ru-RU" sz="3200" dirty="0" smtClean="0"/>
            </a:br>
            <a:r>
              <a:rPr lang="ru-RU" sz="3200" dirty="0" smtClean="0"/>
              <a:t>2026 год, 115 146,4тыс. рублей</a:t>
            </a:r>
            <a:endParaRPr lang="ru-RU" sz="3200" dirty="0"/>
          </a:p>
        </p:txBody>
      </p:sp>
      <p:graphicFrame>
        <p:nvGraphicFramePr>
          <p:cNvPr id="5" name="Объект 4"/>
          <p:cNvGraphicFramePr>
            <a:graphicFrameLocks noGrp="1"/>
          </p:cNvGraphicFramePr>
          <p:nvPr>
            <p:ph sz="quarter" idx="13"/>
            <p:extLst>
              <p:ext uri="{D42A27DB-BD31-4B8C-83A1-F6EECF244321}">
                <p14:modId xmlns:p14="http://schemas.microsoft.com/office/powerpoint/2010/main" val="1226971386"/>
              </p:ext>
            </p:extLst>
          </p:nvPr>
        </p:nvGraphicFramePr>
        <p:xfrm>
          <a:off x="323528" y="1484784"/>
          <a:ext cx="8496944" cy="51125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21948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sz="quarter" idx="13"/>
            <p:extLst>
              <p:ext uri="{D42A27DB-BD31-4B8C-83A1-F6EECF244321}">
                <p14:modId xmlns:p14="http://schemas.microsoft.com/office/powerpoint/2010/main" val="3457185395"/>
              </p:ext>
            </p:extLst>
          </p:nvPr>
        </p:nvGraphicFramePr>
        <p:xfrm>
          <a:off x="1547664" y="1268756"/>
          <a:ext cx="5616624" cy="5384171"/>
        </p:xfrm>
        <a:graphic>
          <a:graphicData uri="http://schemas.openxmlformats.org/drawingml/2006/table">
            <a:tbl>
              <a:tblPr firstRow="1" firstCol="1" bandRow="1">
                <a:tableStyleId>{5C22544A-7EE6-4342-B048-85BDC9FD1C3A}</a:tableStyleId>
              </a:tblPr>
              <a:tblGrid>
                <a:gridCol w="3456896">
                  <a:extLst>
                    <a:ext uri="{9D8B030D-6E8A-4147-A177-3AD203B41FA5}">
                      <a16:colId xmlns:a16="http://schemas.microsoft.com/office/drawing/2014/main" val="20000"/>
                    </a:ext>
                  </a:extLst>
                </a:gridCol>
                <a:gridCol w="2159728">
                  <a:extLst>
                    <a:ext uri="{9D8B030D-6E8A-4147-A177-3AD203B41FA5}">
                      <a16:colId xmlns:a16="http://schemas.microsoft.com/office/drawing/2014/main" val="20002"/>
                    </a:ext>
                  </a:extLst>
                </a:gridCol>
              </a:tblGrid>
              <a:tr h="648076">
                <a:tc>
                  <a:txBody>
                    <a:bodyPr/>
                    <a:lstStyle/>
                    <a:p>
                      <a:pPr algn="ctr">
                        <a:spcAft>
                          <a:spcPts val="0"/>
                        </a:spcAft>
                      </a:pPr>
                      <a:r>
                        <a:rPr lang="ru-RU" sz="1300">
                          <a:effectLst/>
                        </a:rPr>
                        <a:t>Наименование сельсовета</a:t>
                      </a:r>
                      <a:endParaRPr lang="ru-RU" sz="1200">
                        <a:effectLst/>
                        <a:latin typeface="Times New Roman"/>
                        <a:ea typeface="Times New Roman"/>
                      </a:endParaRPr>
                    </a:p>
                  </a:txBody>
                  <a:tcPr marL="66828" marR="66828" marT="0" marB="0" anchor="ctr"/>
                </a:tc>
                <a:tc>
                  <a:txBody>
                    <a:bodyPr/>
                    <a:lstStyle/>
                    <a:p>
                      <a:pPr algn="ctr">
                        <a:spcAft>
                          <a:spcPts val="0"/>
                        </a:spcAft>
                      </a:pPr>
                      <a:r>
                        <a:rPr lang="ru-RU" sz="1300" dirty="0">
                          <a:effectLst/>
                        </a:rPr>
                        <a:t>Иные межбюджетные трансферты</a:t>
                      </a:r>
                      <a:endParaRPr lang="ru-RU" sz="1200" dirty="0">
                        <a:effectLst/>
                        <a:latin typeface="Times New Roman"/>
                        <a:ea typeface="Times New Roman"/>
                      </a:endParaRPr>
                    </a:p>
                  </a:txBody>
                  <a:tcPr marL="66828" marR="66828" marT="0" marB="0" anchor="ctr"/>
                </a:tc>
                <a:extLst>
                  <a:ext uri="{0D108BD9-81ED-4DB2-BD59-A6C34878D82A}">
                    <a16:rowId xmlns:a16="http://schemas.microsoft.com/office/drawing/2014/main" val="10000"/>
                  </a:ext>
                </a:extLst>
              </a:tr>
              <a:tr h="292033">
                <a:tc>
                  <a:txBody>
                    <a:bodyPr/>
                    <a:lstStyle/>
                    <a:p>
                      <a:pPr>
                        <a:spcAft>
                          <a:spcPts val="0"/>
                        </a:spcAft>
                      </a:pPr>
                      <a:r>
                        <a:rPr lang="ru-RU" sz="1300">
                          <a:effectLst/>
                        </a:rPr>
                        <a:t>Бабиничский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cs typeface="Times New Roman" panose="02020603050405020304" pitchFamily="18" charset="0"/>
                        </a:rPr>
                        <a:t>131 000,00</a:t>
                      </a: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1"/>
                  </a:ext>
                </a:extLst>
              </a:tr>
              <a:tr h="292033">
                <a:tc>
                  <a:txBody>
                    <a:bodyPr/>
                    <a:lstStyle/>
                    <a:p>
                      <a:pPr>
                        <a:spcAft>
                          <a:spcPts val="0"/>
                        </a:spcAft>
                      </a:pPr>
                      <a:r>
                        <a:rPr lang="ru-RU" sz="1300">
                          <a:effectLst/>
                        </a:rPr>
                        <a:t>Вороновский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a:effectLst/>
                          <a:latin typeface="Times New Roman" panose="02020603050405020304" pitchFamily="18" charset="0"/>
                          <a:cs typeface="Times New Roman" panose="02020603050405020304" pitchFamily="18" charset="0"/>
                        </a:rPr>
                        <a:t> </a:t>
                      </a:r>
                      <a:r>
                        <a:rPr lang="ru-RU" sz="1400" dirty="0" smtClean="0">
                          <a:effectLst/>
                          <a:latin typeface="Times New Roman" panose="02020603050405020304" pitchFamily="18" charset="0"/>
                          <a:cs typeface="Times New Roman" panose="02020603050405020304" pitchFamily="18" charset="0"/>
                        </a:rPr>
                        <a:t> 5 000,00</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2"/>
                  </a:ext>
                </a:extLst>
              </a:tr>
              <a:tr h="292033">
                <a:tc>
                  <a:txBody>
                    <a:bodyPr/>
                    <a:lstStyle/>
                    <a:p>
                      <a:pPr>
                        <a:spcAft>
                          <a:spcPts val="0"/>
                        </a:spcAft>
                      </a:pPr>
                      <a:r>
                        <a:rPr lang="ru-RU" sz="1300" dirty="0" err="1">
                          <a:effectLst/>
                        </a:rPr>
                        <a:t>Вымнянский</a:t>
                      </a:r>
                      <a:endParaRPr lang="ru-RU" sz="1200" dirty="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3"/>
                  </a:ext>
                </a:extLst>
              </a:tr>
              <a:tr h="292033">
                <a:tc>
                  <a:txBody>
                    <a:bodyPr/>
                    <a:lstStyle/>
                    <a:p>
                      <a:pPr>
                        <a:spcAft>
                          <a:spcPts val="0"/>
                        </a:spcAft>
                      </a:pPr>
                      <a:r>
                        <a:rPr lang="ru-RU" sz="1300" dirty="0" err="1">
                          <a:effectLst/>
                        </a:rPr>
                        <a:t>Задубровский</a:t>
                      </a:r>
                      <a:endParaRPr lang="ru-RU" sz="1200" dirty="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ea typeface="Times New Roman"/>
                          <a:cs typeface="Times New Roman" panose="02020603050405020304" pitchFamily="18" charset="0"/>
                        </a:rPr>
                        <a:t>  5 000,00</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4"/>
                  </a:ext>
                </a:extLst>
              </a:tr>
              <a:tr h="292033">
                <a:tc>
                  <a:txBody>
                    <a:bodyPr/>
                    <a:lstStyle/>
                    <a:p>
                      <a:pPr>
                        <a:spcAft>
                          <a:spcPts val="0"/>
                        </a:spcAft>
                      </a:pPr>
                      <a:r>
                        <a:rPr lang="ru-RU" sz="1300">
                          <a:effectLst/>
                        </a:rPr>
                        <a:t>Запольский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5"/>
                  </a:ext>
                </a:extLst>
              </a:tr>
              <a:tr h="292033">
                <a:tc>
                  <a:txBody>
                    <a:bodyPr/>
                    <a:lstStyle/>
                    <a:p>
                      <a:pPr>
                        <a:spcAft>
                          <a:spcPts val="0"/>
                        </a:spcAft>
                      </a:pPr>
                      <a:r>
                        <a:rPr lang="ru-RU" sz="1300" dirty="0" err="1">
                          <a:effectLst/>
                        </a:rPr>
                        <a:t>Зароновский</a:t>
                      </a:r>
                      <a:endParaRPr lang="ru-RU" sz="1200" dirty="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ea typeface="Times New Roman"/>
                          <a:cs typeface="Times New Roman" panose="02020603050405020304" pitchFamily="18" charset="0"/>
                        </a:rPr>
                        <a:t>  5 000,00</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6"/>
                  </a:ext>
                </a:extLst>
              </a:tr>
              <a:tr h="292033">
                <a:tc>
                  <a:txBody>
                    <a:bodyPr/>
                    <a:lstStyle/>
                    <a:p>
                      <a:pPr>
                        <a:spcAft>
                          <a:spcPts val="0"/>
                        </a:spcAft>
                      </a:pPr>
                      <a:r>
                        <a:rPr lang="ru-RU" sz="1300">
                          <a:effectLst/>
                        </a:rPr>
                        <a:t>Куринский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7"/>
                  </a:ext>
                </a:extLst>
              </a:tr>
              <a:tr h="292033">
                <a:tc>
                  <a:txBody>
                    <a:bodyPr/>
                    <a:lstStyle/>
                    <a:p>
                      <a:pPr>
                        <a:spcAft>
                          <a:spcPts val="0"/>
                        </a:spcAft>
                      </a:pPr>
                      <a:r>
                        <a:rPr lang="ru-RU" sz="1300">
                          <a:effectLst/>
                        </a:rPr>
                        <a:t>Летчанский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ea typeface="Times New Roman"/>
                          <a:cs typeface="Times New Roman" panose="02020603050405020304" pitchFamily="18" charset="0"/>
                        </a:rPr>
                        <a:t> 5 000,00</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8"/>
                  </a:ext>
                </a:extLst>
              </a:tr>
              <a:tr h="292033">
                <a:tc>
                  <a:txBody>
                    <a:bodyPr/>
                    <a:lstStyle/>
                    <a:p>
                      <a:pPr>
                        <a:spcAft>
                          <a:spcPts val="0"/>
                        </a:spcAft>
                      </a:pPr>
                      <a:r>
                        <a:rPr lang="ru-RU" sz="1300">
                          <a:effectLst/>
                        </a:rPr>
                        <a:t>Мазоловский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smtClean="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09"/>
                  </a:ext>
                </a:extLst>
              </a:tr>
              <a:tr h="252023">
                <a:tc>
                  <a:txBody>
                    <a:bodyPr/>
                    <a:lstStyle/>
                    <a:p>
                      <a:pPr>
                        <a:spcAft>
                          <a:spcPts val="0"/>
                        </a:spcAft>
                      </a:pPr>
                      <a:r>
                        <a:rPr lang="ru-RU" sz="1300" dirty="0">
                          <a:effectLst/>
                        </a:rPr>
                        <a:t>Новкинский</a:t>
                      </a:r>
                      <a:endParaRPr lang="ru-RU" sz="1200" dirty="0">
                        <a:effectLst/>
                        <a:latin typeface="Times New Roman"/>
                        <a:ea typeface="Times New Roman"/>
                      </a:endParaRPr>
                    </a:p>
                  </a:txBody>
                  <a:tcPr marL="66828" marR="66828" marT="0" marB="0" anchor="b"/>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lang="ru-RU" sz="1400" dirty="0" smtClean="0">
                          <a:effectLst/>
                          <a:latin typeface="Times New Roman" panose="02020603050405020304" pitchFamily="18" charset="0"/>
                          <a:ea typeface="Times New Roman"/>
                          <a:cs typeface="Times New Roman" panose="02020603050405020304" pitchFamily="18" charset="0"/>
                        </a:rPr>
                        <a:t>5 000,00</a:t>
                      </a:r>
                    </a:p>
                    <a:p>
                      <a:pPr algn="ctr">
                        <a:lnSpc>
                          <a:spcPts val="1400"/>
                        </a:lnSpc>
                        <a:spcAft>
                          <a:spcPts val="0"/>
                        </a:spcAft>
                      </a:pPr>
                      <a:r>
                        <a:rPr lang="ru-RU" sz="1400" dirty="0" smtClean="0">
                          <a:effectLst/>
                          <a:latin typeface="Times New Roman" panose="02020603050405020304" pitchFamily="18" charset="0"/>
                          <a:cs typeface="Times New Roman" panose="02020603050405020304" pitchFamily="18" charset="0"/>
                        </a:rPr>
                        <a:t> </a:t>
                      </a: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0"/>
                  </a:ext>
                </a:extLst>
              </a:tr>
              <a:tr h="292033">
                <a:tc>
                  <a:txBody>
                    <a:bodyPr/>
                    <a:lstStyle/>
                    <a:p>
                      <a:pPr>
                        <a:spcAft>
                          <a:spcPts val="0"/>
                        </a:spcAft>
                      </a:pPr>
                      <a:r>
                        <a:rPr lang="ru-RU" sz="1300" dirty="0">
                          <a:effectLst/>
                        </a:rPr>
                        <a:t>Октябрьский</a:t>
                      </a:r>
                      <a:endParaRPr lang="ru-RU" sz="1200" dirty="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1"/>
                  </a:ext>
                </a:extLst>
              </a:tr>
              <a:tr h="292033">
                <a:tc>
                  <a:txBody>
                    <a:bodyPr/>
                    <a:lstStyle/>
                    <a:p>
                      <a:pPr>
                        <a:spcAft>
                          <a:spcPts val="0"/>
                        </a:spcAft>
                      </a:pPr>
                      <a:r>
                        <a:rPr lang="ru-RU" sz="1300">
                          <a:effectLst/>
                        </a:rPr>
                        <a:t>Суражский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cs typeface="Times New Roman" panose="02020603050405020304" pitchFamily="18" charset="0"/>
                        </a:rPr>
                        <a:t>71 000,00</a:t>
                      </a: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2"/>
                  </a:ext>
                </a:extLst>
              </a:tr>
              <a:tr h="292033">
                <a:tc>
                  <a:txBody>
                    <a:bodyPr/>
                    <a:lstStyle/>
                    <a:p>
                      <a:pPr>
                        <a:spcAft>
                          <a:spcPts val="0"/>
                        </a:spcAft>
                      </a:pPr>
                      <a:r>
                        <a:rPr lang="ru-RU" sz="1300">
                          <a:effectLst/>
                        </a:rPr>
                        <a:t>Туловский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cs typeface="Times New Roman" panose="02020603050405020304" pitchFamily="18" charset="0"/>
                        </a:rPr>
                        <a:t>950 000,00</a:t>
                      </a: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3"/>
                  </a:ext>
                </a:extLst>
              </a:tr>
              <a:tr h="292033">
                <a:tc>
                  <a:txBody>
                    <a:bodyPr/>
                    <a:lstStyle/>
                    <a:p>
                      <a:pPr>
                        <a:spcAft>
                          <a:spcPts val="0"/>
                        </a:spcAft>
                      </a:pPr>
                      <a:r>
                        <a:rPr lang="ru-RU" sz="1300">
                          <a:effectLst/>
                        </a:rPr>
                        <a:t>Шапечинский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dirty="0" smtClean="0">
                          <a:effectLst/>
                          <a:latin typeface="Times New Roman" panose="02020603050405020304" pitchFamily="18" charset="0"/>
                          <a:cs typeface="Times New Roman" panose="02020603050405020304" pitchFamily="18" charset="0"/>
                        </a:rPr>
                        <a:t>5 000,00</a:t>
                      </a:r>
                      <a:r>
                        <a:rPr lang="ru-RU" sz="1400" dirty="0">
                          <a:effectLst/>
                          <a:latin typeface="Times New Roman" panose="02020603050405020304" pitchFamily="18" charset="0"/>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4"/>
                  </a:ext>
                </a:extLst>
              </a:tr>
              <a:tr h="292033">
                <a:tc>
                  <a:txBody>
                    <a:bodyPr/>
                    <a:lstStyle/>
                    <a:p>
                      <a:pPr>
                        <a:spcAft>
                          <a:spcPts val="0"/>
                        </a:spcAft>
                      </a:pPr>
                      <a:r>
                        <a:rPr lang="ru-RU" sz="1300">
                          <a:effectLst/>
                        </a:rPr>
                        <a:t>Яновичский</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5"/>
                  </a:ext>
                </a:extLst>
              </a:tr>
              <a:tr h="292033">
                <a:tc>
                  <a:txBody>
                    <a:bodyPr/>
                    <a:lstStyle/>
                    <a:p>
                      <a:pPr>
                        <a:spcAft>
                          <a:spcPts val="0"/>
                        </a:spcAft>
                      </a:pPr>
                      <a:r>
                        <a:rPr lang="ru-RU" sz="1300">
                          <a:effectLst/>
                        </a:rPr>
                        <a:t>ВСЕГО</a:t>
                      </a:r>
                      <a:endParaRPr lang="ru-RU" sz="1200">
                        <a:effectLst/>
                        <a:latin typeface="Times New Roman"/>
                        <a:ea typeface="Times New Roman"/>
                      </a:endParaRPr>
                    </a:p>
                  </a:txBody>
                  <a:tcPr marL="66828" marR="66828" marT="0" marB="0" anchor="b"/>
                </a:tc>
                <a:tc>
                  <a:txBody>
                    <a:bodyPr/>
                    <a:lstStyle/>
                    <a:p>
                      <a:pPr algn="ctr">
                        <a:lnSpc>
                          <a:spcPts val="1400"/>
                        </a:lnSpc>
                        <a:spcAft>
                          <a:spcPts val="0"/>
                        </a:spcAft>
                      </a:pPr>
                      <a:r>
                        <a:rPr lang="ru-RU" sz="1400" b="1" dirty="0" smtClean="0">
                          <a:effectLst/>
                          <a:latin typeface="Times New Roman" panose="02020603050405020304" pitchFamily="18" charset="0"/>
                          <a:cs typeface="Times New Roman" panose="02020603050405020304" pitchFamily="18" charset="0"/>
                        </a:rPr>
                        <a:t>1 182 000,00</a:t>
                      </a:r>
                      <a:endParaRPr lang="ru-RU" sz="1400" b="1" dirty="0">
                        <a:effectLst/>
                        <a:latin typeface="Times New Roman" panose="02020603050405020304" pitchFamily="18" charset="0"/>
                        <a:ea typeface="Times New Roman"/>
                        <a:cs typeface="Times New Roman" panose="02020603050405020304" pitchFamily="18" charset="0"/>
                      </a:endParaRPr>
                    </a:p>
                  </a:txBody>
                  <a:tcPr marL="66828" marR="66828" marT="0" marB="0" anchor="ctr"/>
                </a:tc>
                <a:extLst>
                  <a:ext uri="{0D108BD9-81ED-4DB2-BD59-A6C34878D82A}">
                    <a16:rowId xmlns:a16="http://schemas.microsoft.com/office/drawing/2014/main" val="10016"/>
                  </a:ext>
                </a:extLst>
              </a:tr>
            </a:tbl>
          </a:graphicData>
        </a:graphic>
      </p:graphicFrame>
      <p:sp>
        <p:nvSpPr>
          <p:cNvPr id="7" name="Rectangle 1"/>
          <p:cNvSpPr>
            <a:spLocks noChangeArrowheads="1"/>
          </p:cNvSpPr>
          <p:nvPr/>
        </p:nvSpPr>
        <p:spPr bwMode="auto">
          <a:xfrm>
            <a:off x="1327150" y="423074"/>
            <a:ext cx="6701234" cy="75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ru-RU"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Межбюджетные трансферты, передаваемые бюджетам сельсоветов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ru-RU"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из районного бюджета в 2026 году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ru-RU"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(рублей)</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659704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sz="quarter" idx="13"/>
            <p:extLst>
              <p:ext uri="{D42A27DB-BD31-4B8C-83A1-F6EECF244321}">
                <p14:modId xmlns:p14="http://schemas.microsoft.com/office/powerpoint/2010/main" val="2942600480"/>
              </p:ext>
            </p:extLst>
          </p:nvPr>
        </p:nvGraphicFramePr>
        <p:xfrm>
          <a:off x="827585" y="1412776"/>
          <a:ext cx="7344816" cy="4675779"/>
        </p:xfrm>
        <a:graphic>
          <a:graphicData uri="http://schemas.openxmlformats.org/drawingml/2006/table">
            <a:tbl>
              <a:tblPr firstRow="1" firstCol="1" lastRow="1" lastCol="1" bandRow="1" bandCol="1">
                <a:tableStyleId>{5C22544A-7EE6-4342-B048-85BDC9FD1C3A}</a:tableStyleId>
              </a:tblPr>
              <a:tblGrid>
                <a:gridCol w="984262">
                  <a:extLst>
                    <a:ext uri="{9D8B030D-6E8A-4147-A177-3AD203B41FA5}">
                      <a16:colId xmlns:a16="http://schemas.microsoft.com/office/drawing/2014/main" val="20000"/>
                    </a:ext>
                  </a:extLst>
                </a:gridCol>
                <a:gridCol w="1175977">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1152128">
                  <a:extLst>
                    <a:ext uri="{9D8B030D-6E8A-4147-A177-3AD203B41FA5}">
                      <a16:colId xmlns:a16="http://schemas.microsoft.com/office/drawing/2014/main" val="20003"/>
                    </a:ext>
                  </a:extLst>
                </a:gridCol>
                <a:gridCol w="1080120">
                  <a:extLst>
                    <a:ext uri="{9D8B030D-6E8A-4147-A177-3AD203B41FA5}">
                      <a16:colId xmlns:a16="http://schemas.microsoft.com/office/drawing/2014/main" val="20004"/>
                    </a:ext>
                  </a:extLst>
                </a:gridCol>
                <a:gridCol w="1224137">
                  <a:extLst>
                    <a:ext uri="{9D8B030D-6E8A-4147-A177-3AD203B41FA5}">
                      <a16:colId xmlns:a16="http://schemas.microsoft.com/office/drawing/2014/main" val="20005"/>
                    </a:ext>
                  </a:extLst>
                </a:gridCol>
              </a:tblGrid>
              <a:tr h="2088232">
                <a:tc>
                  <a:txBody>
                    <a:bodyPr/>
                    <a:lstStyle/>
                    <a:p>
                      <a:pPr>
                        <a:spcAft>
                          <a:spcPts val="0"/>
                        </a:spcAft>
                      </a:pPr>
                      <a:r>
                        <a:rPr lang="ru-RU" sz="800">
                          <a:effectLst/>
                        </a:rPr>
                        <a:t>Наименование</a:t>
                      </a:r>
                      <a:endParaRPr lang="ru-RU" sz="600">
                        <a:effectLst/>
                      </a:endParaRPr>
                    </a:p>
                    <a:p>
                      <a:pPr>
                        <a:spcAft>
                          <a:spcPts val="0"/>
                        </a:spcAft>
                      </a:pPr>
                      <a:r>
                        <a:rPr lang="ru-RU" sz="800">
                          <a:effectLst/>
                        </a:rPr>
                        <a:t>  сельсовета</a:t>
                      </a:r>
                      <a:endParaRPr lang="ru-RU" sz="600">
                        <a:effectLst/>
                        <a:latin typeface="Arial"/>
                        <a:ea typeface="Times New Roman"/>
                      </a:endParaRPr>
                    </a:p>
                  </a:txBody>
                  <a:tcPr marL="44552" marR="44552" marT="0" marB="0" anchor="ctr"/>
                </a:tc>
                <a:tc>
                  <a:txBody>
                    <a:bodyPr/>
                    <a:lstStyle/>
                    <a:p>
                      <a:pPr algn="ctr">
                        <a:spcAft>
                          <a:spcPts val="0"/>
                        </a:spcAft>
                      </a:pPr>
                      <a:r>
                        <a:rPr lang="ru-RU" sz="800">
                          <a:effectLst/>
                        </a:rPr>
                        <a:t>От подоходного налога с физических лиц</a:t>
                      </a:r>
                      <a:endParaRPr lang="ru-RU" sz="600">
                        <a:effectLst/>
                        <a:latin typeface="Arial"/>
                        <a:ea typeface="Times New Roman"/>
                      </a:endParaRPr>
                    </a:p>
                  </a:txBody>
                  <a:tcPr marL="44552" marR="44552" marT="0" marB="0" anchor="ctr"/>
                </a:tc>
                <a:tc>
                  <a:txBody>
                    <a:bodyPr/>
                    <a:lstStyle/>
                    <a:p>
                      <a:pPr algn="ctr">
                        <a:spcAft>
                          <a:spcPts val="0"/>
                        </a:spcAft>
                      </a:pPr>
                      <a:r>
                        <a:rPr lang="ru-RU" sz="800">
                          <a:effectLst/>
                        </a:rPr>
                        <a:t>От доходов от сдачи в аренду имущества, находящегося  в районной коммунальной собственности и переданного в оперативное управление </a:t>
                      </a:r>
                      <a:endParaRPr lang="ru-RU" sz="600">
                        <a:effectLst/>
                      </a:endParaRPr>
                    </a:p>
                    <a:p>
                      <a:pPr algn="ctr">
                        <a:spcAft>
                          <a:spcPts val="0"/>
                        </a:spcAft>
                      </a:pPr>
                      <a:r>
                        <a:rPr lang="ru-RU" sz="800">
                          <a:effectLst/>
                        </a:rPr>
                        <a:t>Советам депутатов первичного уровня</a:t>
                      </a:r>
                      <a:endParaRPr lang="ru-RU" sz="600">
                        <a:effectLst/>
                        <a:latin typeface="Arial"/>
                        <a:ea typeface="Times New Roman"/>
                      </a:endParaRPr>
                    </a:p>
                  </a:txBody>
                  <a:tcPr marL="44552" marR="44552" marT="0" marB="0" anchor="ctr"/>
                </a:tc>
                <a:tc>
                  <a:txBody>
                    <a:bodyPr/>
                    <a:lstStyle/>
                    <a:p>
                      <a:pPr algn="ctr">
                        <a:spcAft>
                          <a:spcPts val="0"/>
                        </a:spcAft>
                      </a:pPr>
                      <a:r>
                        <a:rPr lang="ru-RU" sz="800">
                          <a:effectLst/>
                        </a:rPr>
                        <a:t>От курорт-</a:t>
                      </a:r>
                      <a:endParaRPr lang="ru-RU" sz="600">
                        <a:effectLst/>
                      </a:endParaRPr>
                    </a:p>
                    <a:p>
                      <a:pPr algn="ctr">
                        <a:spcAft>
                          <a:spcPts val="0"/>
                        </a:spcAft>
                      </a:pPr>
                      <a:r>
                        <a:rPr lang="ru-RU" sz="800">
                          <a:effectLst/>
                        </a:rPr>
                        <a:t>ного сбора</a:t>
                      </a:r>
                      <a:endParaRPr lang="ru-RU" sz="600">
                        <a:effectLst/>
                        <a:latin typeface="Arial"/>
                        <a:ea typeface="Times New Roman"/>
                      </a:endParaRPr>
                    </a:p>
                  </a:txBody>
                  <a:tcPr marL="44552" marR="44552" marT="0" marB="0" anchor="ctr"/>
                </a:tc>
                <a:tc>
                  <a:txBody>
                    <a:bodyPr/>
                    <a:lstStyle/>
                    <a:p>
                      <a:pPr algn="ctr">
                        <a:spcAft>
                          <a:spcPts val="0"/>
                        </a:spcAft>
                      </a:pPr>
                      <a:r>
                        <a:rPr lang="ru-RU" sz="800">
                          <a:effectLst/>
                        </a:rPr>
                        <a:t>От налога за владение собаками</a:t>
                      </a:r>
                      <a:endParaRPr lang="ru-RU" sz="600">
                        <a:effectLst/>
                        <a:latin typeface="Arial"/>
                        <a:ea typeface="Times New Roman"/>
                      </a:endParaRPr>
                    </a:p>
                  </a:txBody>
                  <a:tcPr marL="44552" marR="44552" marT="0" marB="0" anchor="ctr"/>
                </a:tc>
                <a:tc>
                  <a:txBody>
                    <a:bodyPr/>
                    <a:lstStyle/>
                    <a:p>
                      <a:pPr algn="ctr">
                        <a:spcAft>
                          <a:spcPts val="0"/>
                        </a:spcAft>
                      </a:pPr>
                      <a:r>
                        <a:rPr lang="ru-RU" sz="800">
                          <a:effectLst/>
                        </a:rPr>
                        <a:t>От сбора с загото-</a:t>
                      </a:r>
                      <a:endParaRPr lang="ru-RU" sz="600">
                        <a:effectLst/>
                      </a:endParaRPr>
                    </a:p>
                    <a:p>
                      <a:pPr algn="ctr">
                        <a:spcAft>
                          <a:spcPts val="0"/>
                        </a:spcAft>
                      </a:pPr>
                      <a:r>
                        <a:rPr lang="ru-RU" sz="800">
                          <a:effectLst/>
                        </a:rPr>
                        <a:t>вителей</a:t>
                      </a:r>
                      <a:endParaRPr lang="ru-RU" sz="600">
                        <a:effectLst/>
                        <a:latin typeface="Arial"/>
                        <a:ea typeface="Times New Roman"/>
                      </a:endParaRPr>
                    </a:p>
                  </a:txBody>
                  <a:tcPr marL="44552" marR="44552" marT="0" marB="0" anchor="ctr"/>
                </a:tc>
                <a:extLst>
                  <a:ext uri="{0D108BD9-81ED-4DB2-BD59-A6C34878D82A}">
                    <a16:rowId xmlns:a16="http://schemas.microsoft.com/office/drawing/2014/main" val="10000"/>
                  </a:ext>
                </a:extLst>
              </a:tr>
              <a:tr h="171871">
                <a:tc>
                  <a:txBody>
                    <a:bodyPr/>
                    <a:lstStyle/>
                    <a:p>
                      <a:pPr>
                        <a:spcAft>
                          <a:spcPts val="0"/>
                        </a:spcAft>
                      </a:pPr>
                      <a:r>
                        <a:rPr lang="ru-RU" sz="800">
                          <a:effectLst/>
                        </a:rPr>
                        <a:t>Бабиничский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0,137</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1"/>
                  </a:ext>
                </a:extLst>
              </a:tr>
              <a:tr h="171871">
                <a:tc>
                  <a:txBody>
                    <a:bodyPr/>
                    <a:lstStyle/>
                    <a:p>
                      <a:pPr>
                        <a:spcAft>
                          <a:spcPts val="0"/>
                        </a:spcAft>
                      </a:pPr>
                      <a:r>
                        <a:rPr lang="ru-RU" sz="800">
                          <a:effectLst/>
                        </a:rPr>
                        <a:t>Вороновский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0,130</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2"/>
                  </a:ext>
                </a:extLst>
              </a:tr>
              <a:tr h="171871">
                <a:tc>
                  <a:txBody>
                    <a:bodyPr/>
                    <a:lstStyle/>
                    <a:p>
                      <a:pPr>
                        <a:spcAft>
                          <a:spcPts val="0"/>
                        </a:spcAft>
                      </a:pPr>
                      <a:r>
                        <a:rPr lang="ru-RU" sz="800">
                          <a:effectLst/>
                        </a:rPr>
                        <a:t>Вымнянский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0,215</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3"/>
                  </a:ext>
                </a:extLst>
              </a:tr>
              <a:tr h="171871">
                <a:tc>
                  <a:txBody>
                    <a:bodyPr/>
                    <a:lstStyle/>
                    <a:p>
                      <a:pPr>
                        <a:spcAft>
                          <a:spcPts val="0"/>
                        </a:spcAft>
                      </a:pPr>
                      <a:r>
                        <a:rPr lang="ru-RU" sz="800">
                          <a:effectLst/>
                        </a:rPr>
                        <a:t>Задубровский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0,246</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4"/>
                  </a:ext>
                </a:extLst>
              </a:tr>
              <a:tr h="171871">
                <a:tc>
                  <a:txBody>
                    <a:bodyPr/>
                    <a:lstStyle/>
                    <a:p>
                      <a:pPr>
                        <a:spcAft>
                          <a:spcPts val="0"/>
                        </a:spcAft>
                      </a:pPr>
                      <a:r>
                        <a:rPr lang="ru-RU" sz="800">
                          <a:effectLst/>
                        </a:rPr>
                        <a:t>Запольский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0,239</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5"/>
                  </a:ext>
                </a:extLst>
              </a:tr>
              <a:tr h="171871">
                <a:tc>
                  <a:txBody>
                    <a:bodyPr/>
                    <a:lstStyle/>
                    <a:p>
                      <a:pPr>
                        <a:spcAft>
                          <a:spcPts val="0"/>
                        </a:spcAft>
                      </a:pPr>
                      <a:r>
                        <a:rPr lang="ru-RU" sz="800">
                          <a:effectLst/>
                        </a:rPr>
                        <a:t>Зароновский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0,197</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6"/>
                  </a:ext>
                </a:extLst>
              </a:tr>
              <a:tr h="171871">
                <a:tc>
                  <a:txBody>
                    <a:bodyPr/>
                    <a:lstStyle/>
                    <a:p>
                      <a:pPr>
                        <a:spcAft>
                          <a:spcPts val="0"/>
                        </a:spcAft>
                      </a:pPr>
                      <a:r>
                        <a:rPr lang="ru-RU" sz="800">
                          <a:effectLst/>
                        </a:rPr>
                        <a:t>Куринский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0,226</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dirty="0">
                          <a:effectLst/>
                        </a:rPr>
                        <a:t>50</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7"/>
                  </a:ext>
                </a:extLst>
              </a:tr>
              <a:tr h="171871">
                <a:tc>
                  <a:txBody>
                    <a:bodyPr/>
                    <a:lstStyle/>
                    <a:p>
                      <a:pPr>
                        <a:spcAft>
                          <a:spcPts val="0"/>
                        </a:spcAft>
                      </a:pPr>
                      <a:r>
                        <a:rPr lang="ru-RU" sz="800">
                          <a:effectLst/>
                        </a:rPr>
                        <a:t>Летчанский </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0,052</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10</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dirty="0">
                          <a:effectLst/>
                        </a:rPr>
                        <a:t>100</a:t>
                      </a:r>
                      <a:endParaRPr lang="ru-RU" sz="600" dirty="0">
                        <a:effectLst/>
                        <a:latin typeface="Arial"/>
                        <a:ea typeface="Times New Roman"/>
                      </a:endParaRPr>
                    </a:p>
                  </a:txBody>
                  <a:tcPr marL="44552" marR="44552" marT="0" marB="0"/>
                </a:tc>
                <a:extLst>
                  <a:ext uri="{0D108BD9-81ED-4DB2-BD59-A6C34878D82A}">
                    <a16:rowId xmlns:a16="http://schemas.microsoft.com/office/drawing/2014/main" val="10008"/>
                  </a:ext>
                </a:extLst>
              </a:tr>
              <a:tr h="171871">
                <a:tc>
                  <a:txBody>
                    <a:bodyPr/>
                    <a:lstStyle/>
                    <a:p>
                      <a:pPr>
                        <a:spcAft>
                          <a:spcPts val="0"/>
                        </a:spcAft>
                      </a:pPr>
                      <a:r>
                        <a:rPr lang="ru-RU" sz="800">
                          <a:effectLst/>
                        </a:rPr>
                        <a:t>Мазоловский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0,112</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09"/>
                  </a:ext>
                </a:extLst>
              </a:tr>
              <a:tr h="181353">
                <a:tc>
                  <a:txBody>
                    <a:bodyPr/>
                    <a:lstStyle/>
                    <a:p>
                      <a:pPr>
                        <a:spcAft>
                          <a:spcPts val="0"/>
                        </a:spcAft>
                      </a:pPr>
                      <a:r>
                        <a:rPr lang="ru-RU" sz="800">
                          <a:effectLst/>
                        </a:rPr>
                        <a:t>Новкинский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0,053</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10"/>
                  </a:ext>
                </a:extLst>
              </a:tr>
              <a:tr h="171871">
                <a:tc>
                  <a:txBody>
                    <a:bodyPr/>
                    <a:lstStyle/>
                    <a:p>
                      <a:pPr>
                        <a:spcAft>
                          <a:spcPts val="0"/>
                        </a:spcAft>
                      </a:pPr>
                      <a:r>
                        <a:rPr lang="ru-RU" sz="800">
                          <a:effectLst/>
                        </a:rPr>
                        <a:t>Октябрьский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0,116</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11"/>
                  </a:ext>
                </a:extLst>
              </a:tr>
              <a:tr h="171871">
                <a:tc>
                  <a:txBody>
                    <a:bodyPr/>
                    <a:lstStyle/>
                    <a:p>
                      <a:pPr>
                        <a:spcAft>
                          <a:spcPts val="0"/>
                        </a:spcAft>
                      </a:pPr>
                      <a:r>
                        <a:rPr lang="ru-RU" sz="800">
                          <a:effectLst/>
                        </a:rPr>
                        <a:t>Суражский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0,240</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12"/>
                  </a:ext>
                </a:extLst>
              </a:tr>
              <a:tr h="171871">
                <a:tc>
                  <a:txBody>
                    <a:bodyPr/>
                    <a:lstStyle/>
                    <a:p>
                      <a:pPr>
                        <a:spcAft>
                          <a:spcPts val="0"/>
                        </a:spcAft>
                      </a:pPr>
                      <a:r>
                        <a:rPr lang="ru-RU" sz="800">
                          <a:effectLst/>
                        </a:rPr>
                        <a:t>Туловский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0,174</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13"/>
                  </a:ext>
                </a:extLst>
              </a:tr>
              <a:tr h="171871">
                <a:tc>
                  <a:txBody>
                    <a:bodyPr/>
                    <a:lstStyle/>
                    <a:p>
                      <a:pPr>
                        <a:spcAft>
                          <a:spcPts val="0"/>
                        </a:spcAft>
                      </a:pPr>
                      <a:r>
                        <a:rPr lang="ru-RU" sz="800">
                          <a:effectLst/>
                        </a:rPr>
                        <a:t>Шапечинский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0,182</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extLst>
                  <a:ext uri="{0D108BD9-81ED-4DB2-BD59-A6C34878D82A}">
                    <a16:rowId xmlns:a16="http://schemas.microsoft.com/office/drawing/2014/main" val="10014"/>
                  </a:ext>
                </a:extLst>
              </a:tr>
              <a:tr h="171871">
                <a:tc>
                  <a:txBody>
                    <a:bodyPr/>
                    <a:lstStyle/>
                    <a:p>
                      <a:pPr>
                        <a:spcAft>
                          <a:spcPts val="0"/>
                        </a:spcAft>
                      </a:pPr>
                      <a:r>
                        <a:rPr lang="ru-RU" sz="800">
                          <a:effectLst/>
                        </a:rPr>
                        <a:t>Яновичский</a:t>
                      </a:r>
                      <a:endParaRPr lang="ru-RU" sz="600">
                        <a:effectLst/>
                        <a:latin typeface="Arial"/>
                        <a:ea typeface="Times New Roman"/>
                      </a:endParaRPr>
                    </a:p>
                  </a:txBody>
                  <a:tcPr marL="44552" marR="44552" marT="0" marB="0"/>
                </a:tc>
                <a:tc>
                  <a:txBody>
                    <a:bodyPr/>
                    <a:lstStyle/>
                    <a:p>
                      <a:pPr algn="ctr">
                        <a:spcAft>
                          <a:spcPts val="0"/>
                        </a:spcAft>
                      </a:pPr>
                      <a:r>
                        <a:rPr lang="ru-RU" sz="800" dirty="0" smtClean="0">
                          <a:effectLst/>
                        </a:rPr>
                        <a:t>0,209</a:t>
                      </a:r>
                      <a:endParaRPr lang="ru-RU" sz="600" dirty="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50</a:t>
                      </a:r>
                      <a:endParaRPr lang="ru-RU" sz="600">
                        <a:effectLst/>
                        <a:latin typeface="Arial"/>
                        <a:ea typeface="Times New Roman"/>
                      </a:endParaRPr>
                    </a:p>
                  </a:txBody>
                  <a:tcPr marL="44552" marR="44552" marT="0" marB="0"/>
                </a:tc>
                <a:tc>
                  <a:txBody>
                    <a:bodyPr/>
                    <a:lstStyle/>
                    <a:p>
                      <a:pPr algn="ctr">
                        <a:spcAft>
                          <a:spcPts val="0"/>
                        </a:spcAft>
                      </a:pPr>
                      <a:r>
                        <a:rPr lang="ru-RU" sz="800">
                          <a:effectLst/>
                        </a:rPr>
                        <a:t>100</a:t>
                      </a:r>
                      <a:endParaRPr lang="ru-RU" sz="600">
                        <a:effectLst/>
                        <a:latin typeface="Arial"/>
                        <a:ea typeface="Times New Roman"/>
                      </a:endParaRPr>
                    </a:p>
                  </a:txBody>
                  <a:tcPr marL="44552" marR="44552" marT="0" marB="0"/>
                </a:tc>
                <a:tc>
                  <a:txBody>
                    <a:bodyPr/>
                    <a:lstStyle/>
                    <a:p>
                      <a:pPr algn="ctr">
                        <a:spcAft>
                          <a:spcPts val="0"/>
                        </a:spcAft>
                      </a:pPr>
                      <a:r>
                        <a:rPr lang="ru-RU" sz="800" dirty="0">
                          <a:effectLst/>
                        </a:rPr>
                        <a:t>100</a:t>
                      </a:r>
                      <a:endParaRPr lang="ru-RU" sz="600" dirty="0">
                        <a:effectLst/>
                        <a:latin typeface="Arial"/>
                        <a:ea typeface="Times New Roman"/>
                      </a:endParaRPr>
                    </a:p>
                  </a:txBody>
                  <a:tcPr marL="44552" marR="44552" marT="0" marB="0"/>
                </a:tc>
                <a:extLst>
                  <a:ext uri="{0D108BD9-81ED-4DB2-BD59-A6C34878D82A}">
                    <a16:rowId xmlns:a16="http://schemas.microsoft.com/office/drawing/2014/main" val="10015"/>
                  </a:ext>
                </a:extLst>
              </a:tr>
            </a:tbl>
          </a:graphicData>
        </a:graphic>
      </p:graphicFrame>
      <p:sp>
        <p:nvSpPr>
          <p:cNvPr id="4" name="Rectangle 1"/>
          <p:cNvSpPr>
            <a:spLocks noChangeArrowheads="1"/>
          </p:cNvSpPr>
          <p:nvPr/>
        </p:nvSpPr>
        <p:spPr bwMode="auto">
          <a:xfrm>
            <a:off x="1331641" y="598801"/>
            <a:ext cx="5688632" cy="72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ru-RU" sz="15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Нормативы отчислений в бюджеты сельсоветов </a:t>
            </a:r>
            <a:endParaRPr kumimoji="0" lang="ru-RU"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ru-RU" sz="13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(процентов)</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89961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352928" cy="936104"/>
          </a:xfrm>
        </p:spPr>
        <p:txBody>
          <a:bodyPr>
            <a:normAutofit fontScale="90000"/>
          </a:bodyPr>
          <a:lstStyle/>
          <a:p>
            <a:pPr algn="ctr"/>
            <a:r>
              <a:rPr lang="ru-RU" sz="2000" dirty="0" smtClean="0"/>
              <a:t>Структура бюджетов консолидированного бюджета Витебского района в разрезе бюджетов в </a:t>
            </a:r>
            <a:r>
              <a:rPr lang="ru-RU" sz="2000" dirty="0" smtClean="0"/>
              <a:t>2026 </a:t>
            </a:r>
            <a:r>
              <a:rPr lang="ru-RU" sz="2000" dirty="0" smtClean="0"/>
              <a:t>году</a:t>
            </a:r>
            <a:br>
              <a:rPr lang="ru-RU" sz="2000" dirty="0" smtClean="0"/>
            </a:br>
            <a:endParaRPr lang="ru-RU" sz="2000" dirty="0"/>
          </a:p>
        </p:txBody>
      </p:sp>
      <p:graphicFrame>
        <p:nvGraphicFramePr>
          <p:cNvPr id="3" name="Диаграмма 2"/>
          <p:cNvGraphicFramePr/>
          <p:nvPr>
            <p:extLst>
              <p:ext uri="{D42A27DB-BD31-4B8C-83A1-F6EECF244321}">
                <p14:modId xmlns:p14="http://schemas.microsoft.com/office/powerpoint/2010/main" val="1773016166"/>
              </p:ext>
            </p:extLst>
          </p:nvPr>
        </p:nvGraphicFramePr>
        <p:xfrm>
          <a:off x="251520" y="1412776"/>
          <a:ext cx="8568952" cy="51283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2092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404664"/>
            <a:ext cx="6512511" cy="792088"/>
          </a:xfrm>
        </p:spPr>
        <p:txBody>
          <a:bodyPr/>
          <a:lstStyle/>
          <a:p>
            <a:pPr algn="ctr"/>
            <a:r>
              <a:rPr lang="ru-RU" sz="2800" dirty="0" smtClean="0"/>
              <a:t>СТРУКТУРА БЮДЖЕТА</a:t>
            </a:r>
            <a:endParaRPr lang="ru-RU" sz="2800" dirty="0"/>
          </a:p>
        </p:txBody>
      </p:sp>
      <p:graphicFrame>
        <p:nvGraphicFramePr>
          <p:cNvPr id="3" name="Схема 2"/>
          <p:cNvGraphicFramePr/>
          <p:nvPr>
            <p:extLst>
              <p:ext uri="{D42A27DB-BD31-4B8C-83A1-F6EECF244321}">
                <p14:modId xmlns:p14="http://schemas.microsoft.com/office/powerpoint/2010/main" val="1781365136"/>
              </p:ext>
            </p:extLst>
          </p:nvPr>
        </p:nvGraphicFramePr>
        <p:xfrm>
          <a:off x="407332" y="1124744"/>
          <a:ext cx="8712968"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34732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16632"/>
            <a:ext cx="6512511" cy="936104"/>
          </a:xfrm>
        </p:spPr>
        <p:txBody>
          <a:bodyPr/>
          <a:lstStyle/>
          <a:p>
            <a:pPr algn="ctr"/>
            <a:r>
              <a:rPr lang="ru-RU" sz="2400" dirty="0" smtClean="0"/>
              <a:t>Доходы местных бюджетов</a:t>
            </a:r>
            <a:endParaRPr lang="ru-RU" sz="2400" dirty="0"/>
          </a:p>
        </p:txBody>
      </p:sp>
      <p:graphicFrame>
        <p:nvGraphicFramePr>
          <p:cNvPr id="3" name="Схема 2"/>
          <p:cNvGraphicFramePr/>
          <p:nvPr>
            <p:extLst>
              <p:ext uri="{D42A27DB-BD31-4B8C-83A1-F6EECF244321}">
                <p14:modId xmlns:p14="http://schemas.microsoft.com/office/powerpoint/2010/main" val="1000723091"/>
              </p:ext>
            </p:extLst>
          </p:nvPr>
        </p:nvGraphicFramePr>
        <p:xfrm>
          <a:off x="395536" y="764704"/>
          <a:ext cx="8424936"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3067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3420</TotalTime>
  <Words>595</Words>
  <Application>Microsoft Office PowerPoint</Application>
  <PresentationFormat>Экран (4:3)</PresentationFormat>
  <Paragraphs>210</Paragraphs>
  <Slides>13</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Georgia</vt:lpstr>
      <vt:lpstr>Times New Roman</vt:lpstr>
      <vt:lpstr>Trebuchet MS</vt:lpstr>
      <vt:lpstr>Воздушный поток</vt:lpstr>
      <vt:lpstr>БЮДЖЕТ ДЛЯ ГРАЖДАН</vt:lpstr>
      <vt:lpstr>Доходы консолидированного бюджета Витебского района на 2026 год,  тыс. рублей</vt:lpstr>
      <vt:lpstr>Структура собственных доходов  бюджета района на 2026 год,  тыс. рублей</vt:lpstr>
      <vt:lpstr>Расходы бюджета района на  2026 год, 115 146,4тыс. рублей</vt:lpstr>
      <vt:lpstr>Презентация PowerPoint</vt:lpstr>
      <vt:lpstr>Презентация PowerPoint</vt:lpstr>
      <vt:lpstr>Структура бюджетов консолидированного бюджета Витебского района в разрезе бюджетов в 2026 году </vt:lpstr>
      <vt:lpstr>СТРУКТУРА БЮДЖЕТА</vt:lpstr>
      <vt:lpstr>Доходы местных бюджетов</vt:lpstr>
      <vt:lpstr>Презентация PowerPoint</vt:lpstr>
      <vt:lpstr> Бюджет Витебского района на 2026 год утвержден по доходам в сумме 115 146,4 тыс. рублей, по расходам – 115 146,4 тыс. рублей.    Изменение остатков районного бюджета в сумме 400,0 тыс. рублей направляется на погашение основного долга по облигациям.   Районный бюджет на 2026 год рассмотрен и утвержден в установленном порядке. Все бюджеты сельсоветов, входящие в состав консолидированного бюджета района, являются бездотационными.                  Межбюджетными трансфертами из районного бюджета в бюджет сельсоветов передается  1 182,0 тыс. рублей на снос пустующих жилых домов и на благоустройство воинских захоронений.                 В 2026 году сохраняется социальная направленность бюджета. На социальную сферу планируется направить 62 191,2 тыс. рублей или 54 процента от общего объема расходов бюджета района.  На отрасль физическая культура, спорт, культура, средства массовой информации планируется направить 11 647,5 тыс. рублей (10 процентов), на образование – 45 603,5.тыс. рублей (40 процентов), на социальную политику –4 940,2 тыс. рублей (4 процента).             В соответствии с пунктом 4 статьи 94 Бюджетного кодекса в расчетных показателях обеспечено доведение объемов в части средств на финансирование бюджетных обязательств, обеспечивающих функционирование организаций бюджетной сферы (на выплату заработной платы с учетом взносов (отчислений) на социальное страхование, трансфертов населению, на оплату коммунальных услуг, продуктов питания, лекарственных средств и изделий медицинского назначения, субсидирование жилищно-коммунальных услуг, оказываемых населению, субсидии организациям, реализующим твердое топливо, топливные брикеты и дрова для населения по фиксированным розничным ценам), а также обслуживание долга органов местного управления и самоуправления.  Данные расходы в общем объеме бюджета составят 72 229,7 тыс. рублей или 63 процента.  </vt:lpstr>
      <vt:lpstr>Структура расходов консолидированного бюджета на 2026 год по функциональной классификации (в процентах)</vt:lpstr>
      <vt:lpstr>Структура расходов консолидированного бюджета на 2026 год по экономической классификации (в процентах)</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Доходы консолидированного бюджета Витебского района на 2018 год, тыс. рублей</dc:title>
  <dc:creator>user</dc:creator>
  <cp:lastModifiedBy>Веремчук Анастасия Михайловна</cp:lastModifiedBy>
  <cp:revision>157</cp:revision>
  <cp:lastPrinted>2025-03-03T09:14:11Z</cp:lastPrinted>
  <dcterms:created xsi:type="dcterms:W3CDTF">2017-12-26T05:17:42Z</dcterms:created>
  <dcterms:modified xsi:type="dcterms:W3CDTF">2026-03-23T08:26:25Z</dcterms:modified>
</cp:coreProperties>
</file>